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7" r:id="rId5"/>
    <p:sldId id="344" r:id="rId6"/>
    <p:sldId id="360" r:id="rId7"/>
    <p:sldId id="354" r:id="rId8"/>
    <p:sldId id="353" r:id="rId9"/>
    <p:sldId id="346" r:id="rId10"/>
    <p:sldId id="337" r:id="rId11"/>
    <p:sldId id="357" r:id="rId12"/>
    <p:sldId id="348" r:id="rId13"/>
    <p:sldId id="349" r:id="rId14"/>
    <p:sldId id="351" r:id="rId15"/>
    <p:sldId id="352" r:id="rId16"/>
    <p:sldId id="329" r:id="rId17"/>
    <p:sldId id="355" r:id="rId18"/>
    <p:sldId id="356" r:id="rId19"/>
    <p:sldId id="342" r:id="rId20"/>
    <p:sldId id="358" r:id="rId21"/>
    <p:sldId id="359" r:id="rId22"/>
    <p:sldId id="33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Alma Resource Sharing in the SUNY System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July 27, 2023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1" y="1888645"/>
            <a:ext cx="10313414" cy="54168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Limited copyright compliance functionality means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is still a better digital resource sharing option for higher volume campuses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can now check requests for CONTU rule of 5 compliance, but all it can do if a request exceeds the rule of 5 is not send it to potential lending libraries automatically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No integration with Copyright Clearance Center or Reprints Desk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Majority of SUNY still using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for article borrowing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5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0" y="1888645"/>
            <a:ext cx="10380089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Alma’s automated locate process does not handle patron-provided metadata very well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SUNY has suppressed Alma’s blank resource sharing request form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All requests generated from discovery search results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Alma’s workflows are straightforward and highly automated but not very customizable or flexible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Manual request processing workflows largely non-existent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Very unforgiving of user error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6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1" y="1888645"/>
            <a:ext cx="10513439" cy="57554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Fill rate within SUNY for physical requests has been lower than expected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Initial monthly fill rates were 55-60%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Had to rely heavily on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integration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Unfilled Alma borrowing requests automatically exported to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for fulfillment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Integration is very helpful but still somewhat clunky for staff and confusing for users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Concerns about long term stability of Alma/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integration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Better for both users and staff to fill as many requests in Alma as possible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6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718032" y="587003"/>
            <a:ext cx="754775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Expanding Alma RS Beyond SUNY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004178" y="1685125"/>
            <a:ext cx="5520447" cy="76020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Trying to increase fill rate by expanding Alma resource sharing to include non-SUNY libraries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Have added 25 new libraries to our Alma resource sharing network to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Monthly physical fill rates have improved to 65-70%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Turnaround times for out of state Alma libraries similar to turnaround times of in-state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libraries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35821FD-914F-405A-8FA1-EF5052C59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55" y="1827075"/>
            <a:ext cx="1533527" cy="1466852"/>
          </a:xfrm>
          <a:prstGeom prst="rect">
            <a:avLst/>
          </a:prstGeom>
        </p:spPr>
      </p:pic>
      <p:pic>
        <p:nvPicPr>
          <p:cNvPr id="2050" name="Picture 2" descr="WRLC Logos | Washington Research Library Consortium">
            <a:extLst>
              <a:ext uri="{FF2B5EF4-FFF2-40B4-BE49-F238E27FC236}">
                <a16:creationId xmlns:a16="http://schemas.microsoft.com/office/drawing/2014/main" id="{DC136C25-7711-4A50-B09A-998CB8D06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865" y="1831829"/>
            <a:ext cx="1019914" cy="130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SCU - CSCU Branding">
            <a:extLst>
              <a:ext uri="{FF2B5EF4-FFF2-40B4-BE49-F238E27FC236}">
                <a16:creationId xmlns:a16="http://schemas.microsoft.com/office/drawing/2014/main" id="{71A4EDB1-17A4-4956-85A6-6FD23682E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654" y="3561230"/>
            <a:ext cx="2148456" cy="100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A4716AA-E10D-47C4-8205-1DC28A92C9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605" y="3502871"/>
            <a:ext cx="1122377" cy="1122377"/>
          </a:xfrm>
          <a:prstGeom prst="rect">
            <a:avLst/>
          </a:prstGeom>
        </p:spPr>
      </p:pic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305DC16F-32BD-4D64-B1A7-6227F5A2EC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355" y="4960307"/>
            <a:ext cx="2481493" cy="822911"/>
          </a:xfrm>
          <a:prstGeom prst="rect">
            <a:avLst/>
          </a:prstGeom>
        </p:spPr>
      </p:pic>
      <p:pic>
        <p:nvPicPr>
          <p:cNvPr id="11" name="Picture 10" descr="Logo&#10;&#10;Description automatically generated with medium confidence">
            <a:extLst>
              <a:ext uri="{FF2B5EF4-FFF2-40B4-BE49-F238E27FC236}">
                <a16:creationId xmlns:a16="http://schemas.microsoft.com/office/drawing/2014/main" id="{6640B1F9-84C0-4903-898F-626340FB1E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044" y="4828688"/>
            <a:ext cx="2227642" cy="1086148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0A70B42-7D34-4AA8-B46E-2B0309AD17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99" y="1771671"/>
            <a:ext cx="2659318" cy="139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7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718032" y="587003"/>
            <a:ext cx="754775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Current Non-SUNY Alma RS Partners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89853" y="1694650"/>
            <a:ext cx="5406147" cy="75405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Ithaca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Nazareth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Canisius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US Military Academy at West Point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Brandeis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Central Connecticut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Eastern Connecticut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Three Rivers Community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Naugatuck Community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Susquehanna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Gettysburg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American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George Washington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776B35-0806-84CC-B376-AAD0DF139801}"/>
              </a:ext>
            </a:extLst>
          </p:cNvPr>
          <p:cNvSpPr/>
          <p:nvPr/>
        </p:nvSpPr>
        <p:spPr>
          <a:xfrm>
            <a:off x="6096000" y="1694650"/>
            <a:ext cx="5406147" cy="689419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Marymount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Regent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East Tennessee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University of Central Florida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Florida Gulf Coast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Hamline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Sacramento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Humboldt State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Cal State Chico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Cal State Northridge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Cal State Fullerton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Southern Oregon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5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718032" y="587003"/>
            <a:ext cx="7547758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Potential Non-SUNY Alma RS Partners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776B35-0806-84CC-B376-AAD0DF139801}"/>
              </a:ext>
            </a:extLst>
          </p:cNvPr>
          <p:cNvSpPr/>
          <p:nvPr/>
        </p:nvSpPr>
        <p:spPr>
          <a:xfrm>
            <a:off x="809626" y="1942300"/>
            <a:ext cx="6174834" cy="76944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Russell Sage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Connect 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Adelphi University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Marist College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Siena College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Vassar College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Connecticut State Colleges and Universities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Norwalk Community College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Tunxis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 Community College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Northwestern CT Community College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4" name="Picture 3" descr="A logo on a black background&#10;&#10;Description automatically generated">
            <a:extLst>
              <a:ext uri="{FF2B5EF4-FFF2-40B4-BE49-F238E27FC236}">
                <a16:creationId xmlns:a16="http://schemas.microsoft.com/office/drawing/2014/main" id="{2E9E9040-959F-51BA-57CA-9362E64B2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979" y="1942300"/>
            <a:ext cx="2052334" cy="2052334"/>
          </a:xfrm>
          <a:prstGeom prst="rect">
            <a:avLst/>
          </a:prstGeom>
        </p:spPr>
      </p:pic>
      <p:pic>
        <p:nvPicPr>
          <p:cNvPr id="5" name="Picture 4" descr="CSCU - CSCU Branding">
            <a:extLst>
              <a:ext uri="{FF2B5EF4-FFF2-40B4-BE49-F238E27FC236}">
                <a16:creationId xmlns:a16="http://schemas.microsoft.com/office/drawing/2014/main" id="{3753EAC8-BCAE-B499-1599-487E9E5E7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68" y="4407218"/>
            <a:ext cx="2148456" cy="100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logo with yellow letters and a blue circle&#10;&#10;Description automatically generated">
            <a:extLst>
              <a:ext uri="{FF2B5EF4-FFF2-40B4-BE49-F238E27FC236}">
                <a16:creationId xmlns:a16="http://schemas.microsoft.com/office/drawing/2014/main" id="{D0383F96-8B49-A982-8D44-9374EAB4F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496" y="1830726"/>
            <a:ext cx="2539682" cy="229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ISO Lending with St. John Fisher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3" y="1688620"/>
            <a:ext cx="8437019" cy="50475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SUNY implementing Alma RS resulted in significant lending volume decrease at St. John Fisher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Implemented ISO lending with St. John Fisher last summer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Requests sent from Alma directly to St. John Fisher’s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, bypassing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Requests behave (almost) like normal requests in both systems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Conditional and General Message functions don’t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ISO lending must be configured on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library’s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server, and ISO address records must be added to lender address 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5" name="Picture 4" descr="A logo for a university&#10;&#10;Description automatically generated">
            <a:extLst>
              <a:ext uri="{FF2B5EF4-FFF2-40B4-BE49-F238E27FC236}">
                <a16:creationId xmlns:a16="http://schemas.microsoft.com/office/drawing/2014/main" id="{55E650EE-1BDD-B139-9E80-A1BB83AE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411" y="2324100"/>
            <a:ext cx="2790931" cy="20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4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ISO Lending with St. John Fisher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3" y="1688620"/>
            <a:ext cx="8437019" cy="34163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St. John Fisher currently lending to 9 SUNY campuses via ISO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Turnaround times have been the same as regular Alma resource sharing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Lending fill rates for St. John Fisher have been very high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Workflow for sending requests from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to Alma via ISO is very clunky, so St. John Fisher is still sending requests to SUNY via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5" name="Picture 4" descr="A logo for a university&#10;&#10;Description automatically generated">
            <a:extLst>
              <a:ext uri="{FF2B5EF4-FFF2-40B4-BE49-F238E27FC236}">
                <a16:creationId xmlns:a16="http://schemas.microsoft.com/office/drawing/2014/main" id="{55E650EE-1BDD-B139-9E80-A1BB83AE3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411" y="2324100"/>
            <a:ext cx="2790931" cy="20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83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Future Goals for Alma Resource Sharing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35291" y="1708502"/>
            <a:ext cx="6217959" cy="53860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Keep expanding our Alma resource sharing network to include more Alma libraries both in New York and throughout the U.S.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Expand ISO lending partnerships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Take advantage of efforts to improve system interoperability between resource sharing platforms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Project Reshare, EBSCO’s DCB,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Reduce resource sharing system costs by giving SUNY campuses a viable alternative to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&amp;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EFE0DD64-1D29-4D8A-8890-71A87316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28" y="1889477"/>
            <a:ext cx="4341181" cy="37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30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Agenda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35291" y="1708502"/>
            <a:ext cx="9532659" cy="26776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Resource Sharing Implementation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How Things Have Gone So Far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Expanding Our Alma Resource Sharing Network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ISO Borrowing with St. John Fisher University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Future Goals for Alma Resource Sharing</a:t>
            </a: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SUNY Resource Sharing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35291" y="1708502"/>
            <a:ext cx="6084609" cy="54168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60 campuses located throughout New York state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Mix of university centers, comprehensive colleges, technical colleges, and community colleges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SUNY has traditionally used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&amp; OCLC for physical and digital resource sharing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Most of SUNY also belonged to IDS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Campuses accustomed to high level of automation and fast turnaround times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EFE0DD64-1D29-4D8A-8890-71A87316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28" y="1889477"/>
            <a:ext cx="4341181" cy="37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0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Implementation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35291" y="1889477"/>
            <a:ext cx="5693789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All 60 SUNY campuses implemented Alma and Primo VE in summer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physical resource sharing implemented for all campuses at go-live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digital resource sharing implemented for campuses looking to move away from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in spring 2020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EFE0DD64-1D29-4D8A-8890-71A87316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28" y="1889477"/>
            <a:ext cx="4341181" cy="37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3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Implementation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35291" y="1889477"/>
            <a:ext cx="6094134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Having a shared catalog with resource sharing capabilities has long been a SUNY goal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Attempted to do this with Aleph, but that didn’t work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Need cost effective alternatives to OCLC based resource sharing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Many campuses do not process enough requests to justify </a:t>
            </a: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 subscription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Others locked into very bad pricing for </a:t>
            </a: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 ILL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EFE0DD64-1D29-4D8A-8890-71A87316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28" y="1889477"/>
            <a:ext cx="4341181" cy="37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2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09" y="1764820"/>
            <a:ext cx="7701699" cy="56323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Able to implement Alma resource sharing at no additional cost to SUNY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Using standard peer-to-peer functionality, not Rapido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now SUNY’s primary platform for physical resource sharing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75% of all physical resource sharing within SUNY now happens in Alma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resource sharing is significantly faster than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Alma turnaround time: 6.3 days*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 turnaround time: 9.9 days*</a:t>
            </a: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266FF-67CF-4908-A4C5-907ECA6C328A}"/>
              </a:ext>
            </a:extLst>
          </p:cNvPr>
          <p:cNvSpPr txBox="1"/>
          <p:nvPr/>
        </p:nvSpPr>
        <p:spPr>
          <a:xfrm>
            <a:off x="476053" y="6089795"/>
            <a:ext cx="7701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Fall 2022 data from University at Buffalo for requests filled by ELD libraries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E508187-69A2-416E-AB4A-2584549D1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29" y="2390775"/>
            <a:ext cx="2763516" cy="230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83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1" y="1888645"/>
            <a:ext cx="10446764" cy="44627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Alma’s automated locate process has made physical resource sharing more efficient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Alma performs an automated availability and </a:t>
            </a: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requestability</a:t>
            </a: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 lookup of entire SUNY system when a new request is submitted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Only libraries that can actually fill a request are added to the request’s </a:t>
            </a: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rota</a:t>
            </a: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Request automatically sent to first library in </a:t>
            </a:r>
            <a:r>
              <a:rPr lang="en-US" sz="2000" dirty="0" err="1">
                <a:solidFill>
                  <a:srgbClr val="000000"/>
                </a:solidFill>
                <a:latin typeface="Helvetica"/>
                <a:cs typeface="Helvetica"/>
              </a:rPr>
              <a:t>rota</a:t>
            </a: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Request automatically attached to record of requested item when it is received by lender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Helvetica"/>
                <a:cs typeface="Helvetica"/>
              </a:rPr>
              <a:t>Lenders receive relatively few requests they cannot fill, so lending fill rates are much higher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Increased efficiency has resulted in significantly turnaround times</a:t>
            </a:r>
            <a:endParaRPr lang="en-US" sz="2200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2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1" y="1888645"/>
            <a:ext cx="10313414" cy="64325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Having a shared system has allowed SUNY to provide more consistent loan periods to users by implementing a shared loan period for all resource sharing loans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16 weeks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3 renewals for faculty and graduate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Shorter 30 day loan period with one renewal for “protected collections” (new/rare books, media,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Borrowing libraries can shorten loan periods if they wish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Shared system has also allowed us to better coordinate how requests are distributed throughout SUNY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Particularly helpful with managing all of the recent changes to 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6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284399" y="568150"/>
            <a:ext cx="84370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How have things gone so far?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707011" y="1766196"/>
            <a:ext cx="10656314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digital resource sharing is a viable option for low volume libraries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Monthly fill rate 80-90%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turnaround time: 0.9 days*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turnaround time: 1.2 days**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15 SUNY campuses (mostly community colleges) have dropped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ILLiad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since adopting Alma digital resource sharing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Most export unfilled requests to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One did also cancel </a:t>
            </a:r>
            <a:r>
              <a:rPr lang="en-US" sz="2200" dirty="0" err="1">
                <a:solidFill>
                  <a:srgbClr val="000000"/>
                </a:solidFill>
                <a:latin typeface="Helvetica"/>
                <a:cs typeface="Helvetica"/>
              </a:rPr>
              <a:t>WorldShare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ILL</a:t>
            </a:r>
          </a:p>
          <a:p>
            <a:pPr lvl="1"/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635FB-EEB7-46AF-B204-BB309BCD4634}"/>
              </a:ext>
            </a:extLst>
          </p:cNvPr>
          <p:cNvSpPr txBox="1"/>
          <p:nvPr/>
        </p:nvSpPr>
        <p:spPr>
          <a:xfrm>
            <a:off x="707011" y="5226672"/>
            <a:ext cx="7701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 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Fall 2022 data for all SUNY</a:t>
            </a:r>
          </a:p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**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Fall 2022 data from University at Buffalo</a:t>
            </a:r>
          </a:p>
        </p:txBody>
      </p:sp>
    </p:spTree>
    <p:extLst>
      <p:ext uri="{BB962C8B-B14F-4D97-AF65-F5344CB8AC3E}">
        <p14:creationId xmlns:p14="http://schemas.microsoft.com/office/powerpoint/2010/main" val="77425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2" ma:contentTypeDescription="Create a new document." ma:contentTypeScope="" ma:versionID="ee1ed2ec3ea43fdf1f036dda7e98fe98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27b4498206e9ac9429f5947a13c6b256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DF9C27-C1A1-47B7-A4EF-D2AB5C60D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1175</Words>
  <Application>Microsoft Office PowerPoint</Application>
  <PresentationFormat>Widescreen</PresentationFormat>
  <Paragraphs>226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323</cp:revision>
  <dcterms:created xsi:type="dcterms:W3CDTF">2022-02-22T23:15:54Z</dcterms:created>
  <dcterms:modified xsi:type="dcterms:W3CDTF">2023-07-20T14:10:58Z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