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7" r:id="rId5"/>
    <p:sldId id="344" r:id="rId6"/>
    <p:sldId id="360" r:id="rId7"/>
    <p:sldId id="354" r:id="rId8"/>
    <p:sldId id="353" r:id="rId9"/>
    <p:sldId id="346" r:id="rId10"/>
    <p:sldId id="337" r:id="rId11"/>
    <p:sldId id="357" r:id="rId12"/>
    <p:sldId id="348" r:id="rId13"/>
    <p:sldId id="349" r:id="rId14"/>
    <p:sldId id="351" r:id="rId15"/>
    <p:sldId id="352" r:id="rId16"/>
    <p:sldId id="329" r:id="rId17"/>
    <p:sldId id="355" r:id="rId18"/>
    <p:sldId id="356" r:id="rId19"/>
    <p:sldId id="342" r:id="rId20"/>
    <p:sldId id="358" r:id="rId21"/>
    <p:sldId id="359" r:id="rId22"/>
    <p:sldId id="33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C64F0C-24B7-EFA5-DFAD-CDE3619621A0}" name="Pritting, Shannon" initials="PS" userId="S::shannon.pritting@suny.edu::b6acce8b-3193-4a7b-b3b8-1dc43a9f8d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0DD65-0A05-4AFE-8292-B33951E3510E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E616-B27B-4E2A-A332-32BC01578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412B9-C918-4D8E-BF8A-41BA714F8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C63A2-EB89-45C5-A523-7117975FC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929A4-D0C2-4D4C-A4BC-508638A9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B097-AC41-49AC-80C3-5949BF28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F07E-A155-4233-96A7-D938CF10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7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ABE7-F183-4A65-B787-8F18AAC8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105-622E-4D85-B46F-43420C8B1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BA9D-3BBF-4FDD-B63D-57E8F4E5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EBAAF-CE2E-46FE-8B39-DC607AF0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30E38-0A2A-4A53-94D2-BC67A7DE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A6714-0796-4F3B-8F38-2013A95083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0AE59-9501-4B39-82AC-1F03776DA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AD607-42A9-4D84-8428-C7F5E3C7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31BFE-8AD0-4362-85C4-AE53289B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29B02-B3A7-4388-833E-A90F515F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4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E21B6A8-0CC0-ED4B-9561-0E7132458E06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6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CB1463-3401-6E49-B2AE-7F94951D05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416" y="337163"/>
            <a:ext cx="1185578" cy="118557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D63C6F-7C73-864A-8473-63707ADADFCB}"/>
              </a:ext>
            </a:extLst>
          </p:cNvPr>
          <p:cNvSpPr/>
          <p:nvPr userDrawn="1"/>
        </p:nvSpPr>
        <p:spPr>
          <a:xfrm>
            <a:off x="123288" y="133350"/>
            <a:ext cx="11945426" cy="65913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37328-6064-F34B-99FA-0DF85E63AAB4}"/>
              </a:ext>
            </a:extLst>
          </p:cNvPr>
          <p:cNvSpPr txBox="1"/>
          <p:nvPr userDrawn="1"/>
        </p:nvSpPr>
        <p:spPr>
          <a:xfrm>
            <a:off x="7448158" y="6256765"/>
            <a:ext cx="460393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rgbClr val="002060"/>
                </a:solidFill>
                <a:latin typeface="Helvetica" pitchFamily="2" charset="0"/>
              </a:rPr>
              <a:t>SUNY</a:t>
            </a:r>
            <a:r>
              <a:rPr lang="en-US" sz="1600" b="0" i="0">
                <a:solidFill>
                  <a:srgbClr val="002060"/>
                </a:solidFill>
                <a:latin typeface="Helvetica" pitchFamily="2" charset="0"/>
              </a:rPr>
              <a:t> </a:t>
            </a:r>
            <a:r>
              <a:rPr lang="en-US" sz="1600" b="0" i="0">
                <a:solidFill>
                  <a:srgbClr val="002060"/>
                </a:solidFill>
                <a:latin typeface="Helvetica Light" panose="020B0403020202020204" pitchFamily="34" charset="0"/>
              </a:rPr>
              <a:t>THE STATE UNIVERSITY OF NEW YORK</a:t>
            </a:r>
          </a:p>
        </p:txBody>
      </p:sp>
    </p:spTree>
    <p:extLst>
      <p:ext uri="{BB962C8B-B14F-4D97-AF65-F5344CB8AC3E}">
        <p14:creationId xmlns:p14="http://schemas.microsoft.com/office/powerpoint/2010/main" val="412406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6F1C6-8C59-4014-A70E-E70846CF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D5304-C769-41DE-9A8F-909CDB42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5D02C-D6AF-417E-8F4C-25820977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0D72C-04A3-41D2-A37D-6B9BF913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D0EB-A0EA-4C45-9FD5-D63EBAC0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53BD-40A9-41CA-B6B8-B01C000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9F388-31F8-49EA-9C36-2C084AC56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48139-D068-4D4B-B8E7-2099A8103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102-5CAD-4F35-98B7-E37C6A2D1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73333-78AF-491D-A147-0061D286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33EE-AEF6-4AD7-881D-DEBBADCF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F2C02-D8CB-4913-AFCC-0BF015243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D8F8F-0AEB-45B3-928C-7F283F72A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311922-B6C7-438D-BBFF-6DBF59E7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343E2-1671-4D18-B3AE-D9060B60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E9C52-8774-4600-8000-66DB2EB8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0595C-CD1F-49E4-8669-D467AC1A0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35C96-6E4E-4C79-9B4C-0151655F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DFA3F-8E5B-4BDA-B395-ACA7E4912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EC0C0-F4B0-48AF-BC8A-64C030636D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9FD82A-4535-4F39-8B7C-B31B04B8F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7722D0-3570-4AE4-A04F-8A77E0114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7062-DCA9-43AC-BCF7-2DC07138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1C39D-BA72-40A6-A6DA-BD6DA4EC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FA67-2388-4736-A32B-538F2ADC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6167D-B9B5-4AED-8818-AB722996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27B78-8C4F-4251-9AED-A3C3EC2D1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5A30E-DCCD-4EC0-9137-F3DCFEFC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6990C6-00C4-473C-9945-C3094C72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111C7-DA55-447C-9BE9-38AF35368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45B06-6644-4F41-BEEB-0924D06F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0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8AC61-D807-4451-81C2-48680C84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2D5B5-95D2-49CB-8A62-6057E76F3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32ADC-E44F-48C9-8FD6-1C785B54E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26C78-23AE-45C8-84BE-47D86BA1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BE11-655F-4C07-84E9-6C4E2012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7314C-05FB-4706-A0C0-E0F7EE10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6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6ABD-43BB-46DC-9A25-1B802F18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EC7FB-0880-4E62-8E29-A2A2390E5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527A5-0987-41F8-8CD6-77192352E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BEAC1-915D-452A-AD61-62049C05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B414D-A84C-4E92-8BE2-0EAA29E9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1FE04-4310-41D8-8297-B756F667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F538A0-13CB-4A87-A6C2-B933D460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5E026-82BB-420E-8557-B28B08AAB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E453-13E4-4836-9538-93C568A9F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B991-76C1-41D1-9193-C74B6C8FA8F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67419-89E7-418A-BD67-DC8C8CEA1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3F225-F49F-41CA-9811-B8C55F56F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7677-EC6F-4316-8CCF-3F8ABA33B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6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UNY brand color palette&#10;">
            <a:extLst>
              <a:ext uri="{FF2B5EF4-FFF2-40B4-BE49-F238E27FC236}">
                <a16:creationId xmlns:a16="http://schemas.microsoft.com/office/drawing/2014/main" id="{DA505A40-C5D5-A047-AB3A-EADB79BA4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1763" y="-5194419"/>
            <a:ext cx="8648700" cy="4724400"/>
          </a:xfrm>
          <a:prstGeom prst="rect">
            <a:avLst/>
          </a:prstGeom>
        </p:spPr>
      </p:pic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568" y="1242468"/>
            <a:ext cx="2465646" cy="2465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FED0B1-9072-2141-8E83-CC5FD0CE2F5B}"/>
              </a:ext>
            </a:extLst>
          </p:cNvPr>
          <p:cNvSpPr txBox="1"/>
          <p:nvPr/>
        </p:nvSpPr>
        <p:spPr>
          <a:xfrm>
            <a:off x="259977" y="4168390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Alma Resource Sharing in the SUNY System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734AB-3F9E-4647-89BF-C8A7523B9365}"/>
              </a:ext>
            </a:extLst>
          </p:cNvPr>
          <p:cNvSpPr txBox="1"/>
          <p:nvPr/>
        </p:nvSpPr>
        <p:spPr>
          <a:xfrm>
            <a:off x="129988" y="4897381"/>
            <a:ext cx="1193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F0"/>
                </a:solidFill>
                <a:latin typeface="Helvetica" pitchFamily="2" charset="0"/>
              </a:rPr>
              <a:t>July 27, 2023</a:t>
            </a:r>
          </a:p>
        </p:txBody>
      </p:sp>
    </p:spTree>
    <p:extLst>
      <p:ext uri="{BB962C8B-B14F-4D97-AF65-F5344CB8AC3E}">
        <p14:creationId xmlns:p14="http://schemas.microsoft.com/office/powerpoint/2010/main" val="1366931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How have things gone so far?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07011" y="1888645"/>
            <a:ext cx="10313414" cy="54168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Limited copyright compliance functionality means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is still a better digital resource sharing option for higher volume campuses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can now check requests for CONTU rule of 5 compliance, but all it can do if a request exceeds the rule of 5 is not send it to potential lending libraries automatically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No integration with Copyright Clearance Center or Reprints Desk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Majority of SUNY still using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for article borrowing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259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How have things gone so far?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07010" y="1888645"/>
            <a:ext cx="10380089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Alma’s automated locate process does not handle patron-provided metadata very well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SUNY has suppressed Alma’s blank resource sharing request form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All requests generated from discovery search results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Alma’s workflows are straightforward and highly automated but not very customizable or flexible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Manual request processing workflows largely non-existent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Very unforgiving of user error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068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How have things gone so far?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07011" y="1888645"/>
            <a:ext cx="10513439" cy="57554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Fill rate within SUNY for physical requests has been lower than expected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Initial monthly fill rates were 55-60%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Had to rely heavily on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integration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Unfilled Alma borrowing requests automatically exported to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for fulfillment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Integration is very helpful but still somewhat clunky for staff and confusing for users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Concerns about long term stability of Alma/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integration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Better for both users and staff to fill as many requests in Alma as possible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63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718032" y="587003"/>
            <a:ext cx="754775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Expanding Alma RS Beyond SUNY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1004178" y="1685125"/>
            <a:ext cx="5520447" cy="76020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Trying to increase fill rate by expanding Alma resource sharing to include non-SUNY libraries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Have added 25 new libraries to our Alma resource sharing network to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Monthly physical fill rates have improved to 65-70%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Turnaround times for out of state Alma libraries similar to turnaround times of in-state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libraries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35821FD-914F-405A-8FA1-EF5052C59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355" y="1827075"/>
            <a:ext cx="1533527" cy="1466852"/>
          </a:xfrm>
          <a:prstGeom prst="rect">
            <a:avLst/>
          </a:prstGeom>
        </p:spPr>
      </p:pic>
      <p:pic>
        <p:nvPicPr>
          <p:cNvPr id="2050" name="Picture 2" descr="WRLC Logos | Washington Research Library Consortium">
            <a:extLst>
              <a:ext uri="{FF2B5EF4-FFF2-40B4-BE49-F238E27FC236}">
                <a16:creationId xmlns:a16="http://schemas.microsoft.com/office/drawing/2014/main" id="{DC136C25-7711-4A50-B09A-998CB8D06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865" y="1831829"/>
            <a:ext cx="1019914" cy="130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SCU - CSCU Branding">
            <a:extLst>
              <a:ext uri="{FF2B5EF4-FFF2-40B4-BE49-F238E27FC236}">
                <a16:creationId xmlns:a16="http://schemas.microsoft.com/office/drawing/2014/main" id="{71A4EDB1-17A4-4956-85A6-6FD23682E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654" y="3561230"/>
            <a:ext cx="2148456" cy="100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A4716AA-E10D-47C4-8205-1DC28A92C9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605" y="3502871"/>
            <a:ext cx="1122377" cy="1122377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305DC16F-32BD-4D64-B1A7-6227F5A2EC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355" y="4960307"/>
            <a:ext cx="2481493" cy="822911"/>
          </a:xfrm>
          <a:prstGeom prst="rect">
            <a:avLst/>
          </a:prstGeom>
        </p:spPr>
      </p:pic>
      <p:pic>
        <p:nvPicPr>
          <p:cNvPr id="11" name="Picture 10" descr="Logo&#10;&#10;Description automatically generated with medium confidence">
            <a:extLst>
              <a:ext uri="{FF2B5EF4-FFF2-40B4-BE49-F238E27FC236}">
                <a16:creationId xmlns:a16="http://schemas.microsoft.com/office/drawing/2014/main" id="{6640B1F9-84C0-4903-898F-626340FB1E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044" y="4828688"/>
            <a:ext cx="2227642" cy="1086148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0A70B42-7D34-4AA8-B46E-2B0309AD17A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899" y="1771671"/>
            <a:ext cx="2659318" cy="139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77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718032" y="587003"/>
            <a:ext cx="754775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Current Non-SUNY Alma RS Partners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89853" y="1694650"/>
            <a:ext cx="5406147" cy="75405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Ithaca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Nazareth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Canisius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US Military Academy at West Point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Brandeis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Central Connecticut State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Eastern Connecticut State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Three Rivers Community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Naugatuck Community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Susquehanna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Gettysburg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American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George Washington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776B35-0806-84CC-B376-AAD0DF139801}"/>
              </a:ext>
            </a:extLst>
          </p:cNvPr>
          <p:cNvSpPr/>
          <p:nvPr/>
        </p:nvSpPr>
        <p:spPr>
          <a:xfrm>
            <a:off x="6096000" y="1694650"/>
            <a:ext cx="5406147" cy="68941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Marymount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Regent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East Tennessee State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University of Central Florida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Florida Gulf Coast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Hamline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Sacramento State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Humboldt State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Cal State Chico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Cal State Northridge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Cal State Fullerton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Southern Oregon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5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718032" y="587003"/>
            <a:ext cx="7547758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Potential Non-SUNY Alma RS Partners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776B35-0806-84CC-B376-AAD0DF139801}"/>
              </a:ext>
            </a:extLst>
          </p:cNvPr>
          <p:cNvSpPr/>
          <p:nvPr/>
        </p:nvSpPr>
        <p:spPr>
          <a:xfrm>
            <a:off x="809626" y="1942300"/>
            <a:ext cx="6174834" cy="76944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Russell Sage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Connect NY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Adelphi University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Marist College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Siena College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Vassar College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Connecticut State Colleges and Universities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Norwalk Community College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Helvetica"/>
                <a:cs typeface="Helvetica"/>
              </a:rPr>
              <a:t>Tunxis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 Community College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Northwestern CT Community College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4" name="Picture 3" descr="A logo on a black background&#10;&#10;Description automatically generated">
            <a:extLst>
              <a:ext uri="{FF2B5EF4-FFF2-40B4-BE49-F238E27FC236}">
                <a16:creationId xmlns:a16="http://schemas.microsoft.com/office/drawing/2014/main" id="{2E9E9040-959F-51BA-57CA-9362E64B2B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979" y="1942300"/>
            <a:ext cx="2052334" cy="2052334"/>
          </a:xfrm>
          <a:prstGeom prst="rect">
            <a:avLst/>
          </a:prstGeom>
        </p:spPr>
      </p:pic>
      <p:pic>
        <p:nvPicPr>
          <p:cNvPr id="5" name="Picture 4" descr="CSCU - CSCU Branding">
            <a:extLst>
              <a:ext uri="{FF2B5EF4-FFF2-40B4-BE49-F238E27FC236}">
                <a16:creationId xmlns:a16="http://schemas.microsoft.com/office/drawing/2014/main" id="{3753EAC8-BCAE-B499-1599-487E9E5E7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268" y="4407218"/>
            <a:ext cx="2148456" cy="100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logo with yellow letters and a blue circle&#10;&#10;Description automatically generated">
            <a:extLst>
              <a:ext uri="{FF2B5EF4-FFF2-40B4-BE49-F238E27FC236}">
                <a16:creationId xmlns:a16="http://schemas.microsoft.com/office/drawing/2014/main" id="{D0383F96-8B49-A982-8D44-9374EAB4F2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496" y="1830726"/>
            <a:ext cx="2539682" cy="229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7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ISO Lending with St. John Fisher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3" y="1688620"/>
            <a:ext cx="8437019" cy="504753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SUNY implementing Alma RS resulted in significant lending volume decrease at St. John Fisher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Implemented ISO lending with St. John Fisher last summer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Requests sent from Alma directly to St. John Fisher’s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, bypassing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WorldShare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Requests behave (almost) like normal requests in both systems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Conditional and General Message functions don’t 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ISO lending must be configured on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library’s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server, and ISO address records must be added to lender address table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5" name="Picture 4" descr="A logo for a university&#10;&#10;Description automatically generated">
            <a:extLst>
              <a:ext uri="{FF2B5EF4-FFF2-40B4-BE49-F238E27FC236}">
                <a16:creationId xmlns:a16="http://schemas.microsoft.com/office/drawing/2014/main" id="{55E650EE-1BDD-B139-9E80-A1BB83AE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411" y="2324100"/>
            <a:ext cx="2790931" cy="204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441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ISO Lending with St. John Fisher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629713" y="1688620"/>
            <a:ext cx="8437019" cy="34163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St. John Fisher currently lending to 9 SUNY campuses via ISO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Turnaround times have been the same as regular Alma resource sharing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Lending fill rates for St. John Fisher have been very high</a:t>
            </a: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Workflow for sending requests from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to Alma via ISO is very clunky, so St. John Fisher is still sending requests to SUNY via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5" name="Picture 4" descr="A logo for a university&#10;&#10;Description automatically generated">
            <a:extLst>
              <a:ext uri="{FF2B5EF4-FFF2-40B4-BE49-F238E27FC236}">
                <a16:creationId xmlns:a16="http://schemas.microsoft.com/office/drawing/2014/main" id="{55E650EE-1BDD-B139-9E80-A1BB83AE3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411" y="2324100"/>
            <a:ext cx="2790931" cy="204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83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Future Goals for Alma Resource Sharing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35291" y="1708502"/>
            <a:ext cx="6217959" cy="538609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Keep expanding our Alma resource sharing network to include more Alma libraries both in New York and throughout the U.S.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Expand ISO lending partnerships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Take advantage of efforts to improve system interoperability between resource sharing platforms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Project Reshare, EBSCO’s DCB,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Reduce resource sharing system costs by giving SUNY campuses a viable alternative to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&amp;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WorldShare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EFE0DD64-1D29-4D8A-8890-71A873162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528" y="1889477"/>
            <a:ext cx="4341181" cy="379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530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NY Logo">
            <a:extLst>
              <a:ext uri="{FF2B5EF4-FFF2-40B4-BE49-F238E27FC236}">
                <a16:creationId xmlns:a16="http://schemas.microsoft.com/office/drawing/2014/main" id="{7C153E8F-FBDB-D54C-929C-BE86FFE857C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48" y="1784348"/>
            <a:ext cx="3289303" cy="328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3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Agenda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35291" y="1708502"/>
            <a:ext cx="9532659" cy="267765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Resource Sharing Implementation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How Things Have Gone So Far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Expanding Our Alma Resource Sharing Network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ISO Borrowing with St. John Fisher University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Future Goals for Alma Resource Sharing</a:t>
            </a: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SUNY Resource Sharing Overview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35291" y="1708502"/>
            <a:ext cx="6084609" cy="54168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60 campuses located throughout New York state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Mix of university centers, comprehensive colleges, technical colleges, and community colleges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SUNY has traditionally used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&amp; OCLC for physical and digital resource sharing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Most of SUNY also belonged to IDS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Campuses accustomed to high level of automation and fast turnaround times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EFE0DD64-1D29-4D8A-8890-71A873162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528" y="1889477"/>
            <a:ext cx="4341181" cy="379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701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Implementation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35291" y="1889477"/>
            <a:ext cx="5693789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All 60 SUNY campuses implemented Alma and Primo VE in summer 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physical resource sharing implemented for all campuses at go-live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digital resource sharing implemented for campuses looking to move away from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in spring 2020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EFE0DD64-1D29-4D8A-8890-71A873162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528" y="1889477"/>
            <a:ext cx="4341181" cy="379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3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Alma Resource Sharing Implementation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35291" y="1889477"/>
            <a:ext cx="6094134" cy="45243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Having a shared catalog with resource sharing capabilities has long been a SUNY goal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Attempted to do this with Aleph, but that didn’t work 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Need cost effective alternatives to OCLC based resource sharing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Many campuses do not process enough requests to justify </a:t>
            </a:r>
            <a:r>
              <a:rPr lang="en-US" sz="20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 subscription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Others locked into very bad pricing for </a:t>
            </a:r>
            <a:r>
              <a:rPr lang="en-US" sz="2000" dirty="0" err="1">
                <a:solidFill>
                  <a:srgbClr val="000000"/>
                </a:solidFill>
                <a:latin typeface="Helvetica"/>
                <a:cs typeface="Helvetica"/>
              </a:rPr>
              <a:t>WorldShare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 ILL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EFE0DD64-1D29-4D8A-8890-71A873162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528" y="1889477"/>
            <a:ext cx="4341181" cy="379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022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How have things gone so far?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07009" y="1764820"/>
            <a:ext cx="7701699" cy="56323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Able to implement Alma resource sharing at no additional cost to SUNY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Using standard peer-to-peer functionality, not Rapido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now SUNY’s primary platform for physical resource sharing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75% of all physical resource sharing within SUNY now happens in Alma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resource sharing is significantly faster than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Alma turnaround time: 6.3 days*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 turnaround time: 9.9 days*</a:t>
            </a: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266FF-67CF-4908-A4C5-907ECA6C328A}"/>
              </a:ext>
            </a:extLst>
          </p:cNvPr>
          <p:cNvSpPr txBox="1"/>
          <p:nvPr/>
        </p:nvSpPr>
        <p:spPr>
          <a:xfrm>
            <a:off x="476053" y="6089795"/>
            <a:ext cx="7701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Fall 2022 data from University at Buffalo for requests filled by ELD libraries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E508187-69A2-416E-AB4A-2584549D1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29" y="2390775"/>
            <a:ext cx="2763516" cy="230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83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How have things gone so far?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07011" y="1888645"/>
            <a:ext cx="10446764" cy="44627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Alma’s automated locate process has made physical resource sharing more efficient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Alma performs an automated availability and </a:t>
            </a:r>
            <a:r>
              <a:rPr lang="en-US" sz="2000" dirty="0" err="1">
                <a:solidFill>
                  <a:srgbClr val="000000"/>
                </a:solidFill>
                <a:latin typeface="Helvetica"/>
                <a:cs typeface="Helvetica"/>
              </a:rPr>
              <a:t>requestability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 lookup of entire SUNY system when a new request is submitted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Only libraries that can actually fill a request are added to the request’s </a:t>
            </a:r>
            <a:r>
              <a:rPr lang="en-US" sz="2000" dirty="0" err="1">
                <a:solidFill>
                  <a:srgbClr val="000000"/>
                </a:solidFill>
                <a:latin typeface="Helvetica"/>
                <a:cs typeface="Helvetica"/>
              </a:rPr>
              <a:t>rota</a:t>
            </a:r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Request automatically sent to first library in </a:t>
            </a:r>
            <a:r>
              <a:rPr lang="en-US" sz="2000" dirty="0" err="1">
                <a:solidFill>
                  <a:srgbClr val="000000"/>
                </a:solidFill>
                <a:latin typeface="Helvetica"/>
                <a:cs typeface="Helvetica"/>
              </a:rPr>
              <a:t>rota</a:t>
            </a:r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Request automatically attached to record of requested item when it is received by lender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Lenders receive relatively few requests they cannot fill, so lending fill rates are much higher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Increased efficiency has resulted in significantly turnaround times</a:t>
            </a:r>
            <a:endParaRPr lang="en-US" sz="2200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2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How have things gone so far?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07011" y="1888645"/>
            <a:ext cx="10313414" cy="64325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Having a shared system has allowed SUNY to provide more consistent loan periods to users by implementing a shared loan period for all resource sharing loans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16 weeks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3 renewals for faculty and graduate students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Shorter 30 day loan period with one renewal for “protected collections” (new/rare books, media, etc.)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Borrowing libraries can shorten loan periods if they wish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Shared system has also allowed us to better coordinate how requests are distributed throughout SUNY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Particularly helpful with managing all of the recent changes to ELD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6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1771CD-57DB-1949-94FE-B5520A827517}"/>
              </a:ext>
            </a:extLst>
          </p:cNvPr>
          <p:cNvSpPr txBox="1"/>
          <p:nvPr/>
        </p:nvSpPr>
        <p:spPr>
          <a:xfrm>
            <a:off x="2284399" y="568150"/>
            <a:ext cx="84370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Helvetica"/>
                <a:cs typeface="Helvetica"/>
              </a:rPr>
              <a:t>How have things gone so far?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09B31-5CE7-6944-9A55-8297A17CB8F4}"/>
              </a:ext>
            </a:extLst>
          </p:cNvPr>
          <p:cNvSpPr/>
          <p:nvPr/>
        </p:nvSpPr>
        <p:spPr>
          <a:xfrm>
            <a:off x="707011" y="1766196"/>
            <a:ext cx="10656314" cy="47397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digital resource sharing is a viable option for low volume libraries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Monthly fill rate 80-90%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Alma turnaround time: 0.9 days*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turnaround time: 1.2 days**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15 SUNY campuses (mostly community colleges) have dropped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ILLiad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since adopting Alma digital resource sharing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Most export unfilled requests to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WorldShare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One did also cancel </a:t>
            </a:r>
            <a:r>
              <a:rPr lang="en-US" sz="2200" dirty="0" err="1">
                <a:solidFill>
                  <a:srgbClr val="000000"/>
                </a:solidFill>
                <a:latin typeface="Helvetica"/>
                <a:cs typeface="Helvetica"/>
              </a:rPr>
              <a:t>WorldShare</a:t>
            </a:r>
            <a:r>
              <a:rPr lang="en-US" sz="2200" dirty="0">
                <a:solidFill>
                  <a:srgbClr val="000000"/>
                </a:solidFill>
                <a:latin typeface="Helvetica"/>
                <a:cs typeface="Helvetica"/>
              </a:rPr>
              <a:t> ILL</a:t>
            </a:r>
          </a:p>
          <a:p>
            <a:pPr lvl="1"/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Helvetica"/>
              <a:cs typeface="Helvetic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Helvetica" pitchFamily="2" charset="0"/>
            </a:endParaRPr>
          </a:p>
          <a:p>
            <a:endParaRPr lang="en-US" dirty="0">
              <a:solidFill>
                <a:srgbClr val="000000"/>
              </a:solidFill>
              <a:latin typeface="Helvetica" pitchFamily="2" charset="0"/>
              <a:cs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5635FB-EEB7-46AF-B204-BB309BCD4634}"/>
              </a:ext>
            </a:extLst>
          </p:cNvPr>
          <p:cNvSpPr txBox="1"/>
          <p:nvPr/>
        </p:nvSpPr>
        <p:spPr>
          <a:xfrm>
            <a:off x="707011" y="5226672"/>
            <a:ext cx="7701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 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Fall 2022 data for all SUNY</a:t>
            </a:r>
          </a:p>
          <a:p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**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Fall 2022 data from University at Buffalo</a:t>
            </a:r>
          </a:p>
        </p:txBody>
      </p:sp>
    </p:spTree>
    <p:extLst>
      <p:ext uri="{BB962C8B-B14F-4D97-AF65-F5344CB8AC3E}">
        <p14:creationId xmlns:p14="http://schemas.microsoft.com/office/powerpoint/2010/main" val="77425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25541735DBF5479A85A0E07C52A45A" ma:contentTypeVersion="12" ma:contentTypeDescription="Create a new document." ma:contentTypeScope="" ma:versionID="ee1ed2ec3ea43fdf1f036dda7e98fe98">
  <xsd:schema xmlns:xsd="http://www.w3.org/2001/XMLSchema" xmlns:xs="http://www.w3.org/2001/XMLSchema" xmlns:p="http://schemas.microsoft.com/office/2006/metadata/properties" xmlns:ns2="61ce4d65-48b5-4510-a74e-67217dcdfadf" xmlns:ns3="4404f601-80f3-4988-a5f5-d6c3dd7e14a6" targetNamespace="http://schemas.microsoft.com/office/2006/metadata/properties" ma:root="true" ma:fieldsID="27b4498206e9ac9429f5947a13c6b256" ns2:_="" ns3:_="">
    <xsd:import namespace="61ce4d65-48b5-4510-a74e-67217dcdfadf"/>
    <xsd:import namespace="4404f601-80f3-4988-a5f5-d6c3dd7e1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e4d65-48b5-4510-a74e-67217dcdfa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4f601-80f3-4988-a5f5-d6c3dd7e1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F6D493-C464-4A5A-B300-9DC8189BFAB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1ce4d65-48b5-4510-a74e-67217dcdfadf"/>
    <ds:schemaRef ds:uri="4404f601-80f3-4988-a5f5-d6c3dd7e14a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C74552-0B62-4001-A199-727C0E8ACF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DF9C27-C1A1-47B7-A4EF-D2AB5C60DC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e4d65-48b5-4510-a74e-67217dcdfadf"/>
    <ds:schemaRef ds:uri="4404f601-80f3-4988-a5f5-d6c3dd7e14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1175</Words>
  <Application>Microsoft Office PowerPoint</Application>
  <PresentationFormat>Widescreen</PresentationFormat>
  <Paragraphs>226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Jackson</dc:creator>
  <cp:lastModifiedBy>Tim Jackson</cp:lastModifiedBy>
  <cp:revision>323</cp:revision>
  <dcterms:created xsi:type="dcterms:W3CDTF">2022-02-22T23:15:54Z</dcterms:created>
  <dcterms:modified xsi:type="dcterms:W3CDTF">2023-07-20T14:10:58Z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0x0101001025541735DBF5479A85A0E07C52A45A</vt:lpwstr>
  </property>
</Properties>
</file>