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2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8" autoAdjust="0"/>
    <p:restoredTop sz="94660"/>
  </p:normalViewPr>
  <p:slideViewPr>
    <p:cSldViewPr snapToGrid="0">
      <p:cViewPr varScale="1">
        <p:scale>
          <a:sx n="118" d="100"/>
          <a:sy n="118" d="100"/>
        </p:scale>
        <p:origin x="9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E3B49-7A6F-4408-A84C-A9D3FCB3FF98}" type="datetimeFigureOut">
              <a:rPr lang="en-US" smtClean="0"/>
              <a:t>8/28/2018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3EDF1-F595-4709-9E48-D970F01A2CD1}" type="slidenum">
              <a:rPr lang="en-US" smtClean="0"/>
              <a:t>‹#›</a:t>
            </a:fld>
            <a:endParaRPr lang="en-US"/>
          </a:p>
        </p:txBody>
      </p:sp>
    </p:spTree>
    <p:extLst>
      <p:ext uri="{BB962C8B-B14F-4D97-AF65-F5344CB8AC3E}">
        <p14:creationId xmlns:p14="http://schemas.microsoft.com/office/powerpoint/2010/main" val="1063283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rometheus.atlas-sys.com/display/illiad/ILLiad+Database+Tabl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51070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d4b50116c_1_8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Google Shape;138;g3d4b50116c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Saves time and ensures consistency</a:t>
            </a:r>
            <a:endParaRPr/>
          </a:p>
        </p:txBody>
      </p:sp>
    </p:spTree>
    <p:extLst>
      <p:ext uri="{BB962C8B-B14F-4D97-AF65-F5344CB8AC3E}">
        <p14:creationId xmlns:p14="http://schemas.microsoft.com/office/powerpoint/2010/main" val="3073294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d4b50116c_1_7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Google Shape;145;g3d4b50116c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Saves time and ensures consistency</a:t>
            </a:r>
            <a:endParaRPr/>
          </a:p>
        </p:txBody>
      </p:sp>
    </p:spTree>
    <p:extLst>
      <p:ext uri="{BB962C8B-B14F-4D97-AF65-F5344CB8AC3E}">
        <p14:creationId xmlns:p14="http://schemas.microsoft.com/office/powerpoint/2010/main" val="2597732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e1638777b_2_1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Google Shape;153;g3e1638777b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26240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e1638777b_0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Google Shape;161;g3e1638777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8306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e1638777b_0_1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Google Shape;168;g3e1638777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More flexible filtering: meaning you can choose multipe things to see at the same time e.g.  Per vs. Periodicals vs. Periodicals Available.  </a:t>
            </a:r>
            <a:endParaRPr/>
          </a:p>
          <a:p>
            <a:pPr marL="0" lvl="0" indent="0" rtl="0">
              <a:spcBef>
                <a:spcPts val="0"/>
              </a:spcBef>
              <a:spcAft>
                <a:spcPts val="0"/>
              </a:spcAft>
              <a:buNone/>
            </a:pPr>
            <a:endParaRPr/>
          </a:p>
          <a:p>
            <a:pPr marL="0" lvl="0" indent="0" rtl="0">
              <a:spcBef>
                <a:spcPts val="0"/>
              </a:spcBef>
              <a:spcAft>
                <a:spcPts val="0"/>
              </a:spcAft>
              <a:buNone/>
            </a:pPr>
            <a:r>
              <a:rPr lang="en"/>
              <a:t>For me, it’s much easier to massage data using Excel.  BTW..&gt; This is a jumble.  :/</a:t>
            </a:r>
            <a:endParaRPr/>
          </a:p>
          <a:p>
            <a:pPr marL="0" lvl="0" indent="0" rtl="0">
              <a:spcBef>
                <a:spcPts val="0"/>
              </a:spcBef>
              <a:spcAft>
                <a:spcPts val="0"/>
              </a:spcAft>
              <a:buNone/>
            </a:pPr>
            <a:endParaRPr/>
          </a:p>
          <a:p>
            <a:pPr marL="0" lvl="0" indent="0">
              <a:spcBef>
                <a:spcPts val="0"/>
              </a:spcBef>
              <a:spcAft>
                <a:spcPts val="0"/>
              </a:spcAft>
              <a:buNone/>
            </a:pPr>
            <a:endParaRPr/>
          </a:p>
        </p:txBody>
      </p:sp>
    </p:spTree>
    <p:extLst>
      <p:ext uri="{BB962C8B-B14F-4D97-AF65-F5344CB8AC3E}">
        <p14:creationId xmlns:p14="http://schemas.microsoft.com/office/powerpoint/2010/main" val="409852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d5864dc6e_0_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Google Shape;182;g3d5864dc6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1988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d5864dc6e_0_1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Google Shape;191;g3d5864dc6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Not sure this is the best example--I use this field for a bunch of different things--for example, when I cancel something that’s in a different language I put the language there and then have the e-mail template I use pull that field in so I don’t have to type it/remember it.  I also sometimes use this field to note particular websites when I find something on the web.  </a:t>
            </a:r>
            <a:endParaRPr/>
          </a:p>
        </p:txBody>
      </p:sp>
    </p:spTree>
    <p:extLst>
      <p:ext uri="{BB962C8B-B14F-4D97-AF65-F5344CB8AC3E}">
        <p14:creationId xmlns:p14="http://schemas.microsoft.com/office/powerpoint/2010/main" val="2300684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d5864dc6e_0_1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Google Shape;198;g3d5864dc6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84144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d29355851_2_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Google Shape;207;g3d29355851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spcBef>
                <a:spcPts val="0"/>
              </a:spcBef>
              <a:spcAft>
                <a:spcPts val="0"/>
              </a:spcAft>
              <a:buSzPts val="1100"/>
              <a:buChar char="●"/>
            </a:pPr>
            <a:r>
              <a:rPr lang="en"/>
              <a:t>Do you a good search that uses any of the other tables that we haven’t discussed in depth (Lender Addresses, Shipping Addresses, or custom flags)</a:t>
            </a:r>
            <a:endParaRPr/>
          </a:p>
        </p:txBody>
      </p:sp>
    </p:spTree>
    <p:extLst>
      <p:ext uri="{BB962C8B-B14F-4D97-AF65-F5344CB8AC3E}">
        <p14:creationId xmlns:p14="http://schemas.microsoft.com/office/powerpoint/2010/main" val="2348247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d319db25e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Google Shape;216;g3d319db2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Char char="●"/>
            </a:pPr>
            <a:r>
              <a:rPr lang="en"/>
              <a:t>Part of copyright processing, in addition to the Web Report. Group: to show...same whether group or not. </a:t>
            </a:r>
            <a:endParaRPr/>
          </a:p>
          <a:p>
            <a:pPr marL="457200" lvl="0" indent="-298450" rtl="0">
              <a:spcBef>
                <a:spcPts val="0"/>
              </a:spcBef>
              <a:spcAft>
                <a:spcPts val="0"/>
              </a:spcAft>
              <a:buSzPts val="1100"/>
              <a:buChar char="●"/>
            </a:pPr>
            <a:r>
              <a:rPr lang="en"/>
              <a:t>Why do I use “Loan Title”: Isblank?</a:t>
            </a:r>
            <a:endParaRPr/>
          </a:p>
        </p:txBody>
      </p:sp>
    </p:spTree>
    <p:extLst>
      <p:ext uri="{BB962C8B-B14F-4D97-AF65-F5344CB8AC3E}">
        <p14:creationId xmlns:p14="http://schemas.microsoft.com/office/powerpoint/2010/main" val="1114330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d19d99498_2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Google Shape;72;g3d19d9949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One concern I have is the balance between not repeating ourselves but also leaving enough time in a rather short session for group discussion. We’re right before lunch on the last day, so if people are digging it (har har!) the discussion may just continue on its own to take the full hour - I’ve been in sessions in the past for which this was the case.</a:t>
            </a:r>
            <a:endParaRPr/>
          </a:p>
          <a:p>
            <a:pPr marL="0" lvl="0" indent="0">
              <a:spcBef>
                <a:spcPts val="0"/>
              </a:spcBef>
              <a:spcAft>
                <a:spcPts val="0"/>
              </a:spcAft>
              <a:buNone/>
            </a:pPr>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Uses for Custom Search as opposed to OCLC Stats/Web Reports (can probably take from last presentation)</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How to find and create searches (can probably take some from last presentation, at least the screenshots)</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Custom vs. basic search</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Relationships between tables and fields </a:t>
            </a:r>
            <a:endParaRPr sz="1400">
              <a:solidFill>
                <a:schemeClr val="dk2"/>
              </a:solidFill>
              <a:latin typeface="Open Sans"/>
              <a:ea typeface="Open Sans"/>
              <a:cs typeface="Open Sans"/>
              <a:sym typeface="Open Sans"/>
            </a:endParaRPr>
          </a:p>
          <a:p>
            <a:pPr marL="914400" lvl="1"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The History table could be particularly interesting/useful/unintuitive</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How to use facets (between, is greater than, equals, contains, etc.) to build efficient searches</a:t>
            </a:r>
            <a:endParaRPr sz="1400">
              <a:solidFill>
                <a:schemeClr val="dk2"/>
              </a:solidFill>
              <a:latin typeface="Open Sans"/>
              <a:ea typeface="Open Sans"/>
              <a:cs typeface="Open Sans"/>
              <a:sym typeface="Open Sans"/>
            </a:endParaRPr>
          </a:p>
          <a:p>
            <a:pPr marL="914400" lvl="1"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Side note: this is similar to searching for journals and articles in most systems</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Best practices - saved searches, etc</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Tips and Tricks - column chooser, exporting to Excel, how to find the field you need</a:t>
            </a:r>
            <a:r>
              <a:rPr lang="en" sz="1800">
                <a:solidFill>
                  <a:schemeClr val="dk2"/>
                </a:solidFill>
                <a:latin typeface="Open Sans"/>
                <a:ea typeface="Open Sans"/>
                <a:cs typeface="Open Sans"/>
                <a:sym typeface="Open Sans"/>
              </a:rPr>
              <a:t>, et</a:t>
            </a:r>
            <a:r>
              <a:rPr lang="en" sz="1400">
                <a:solidFill>
                  <a:schemeClr val="dk2"/>
                </a:solidFill>
                <a:latin typeface="Open Sans"/>
                <a:ea typeface="Open Sans"/>
                <a:cs typeface="Open Sans"/>
                <a:sym typeface="Open Sans"/>
              </a:rPr>
              <a:t>c</a:t>
            </a:r>
            <a:endParaRPr sz="1400">
              <a:solidFill>
                <a:schemeClr val="dk2"/>
              </a:solidFill>
              <a:latin typeface="Open Sans"/>
              <a:ea typeface="Open Sans"/>
              <a:cs typeface="Open Sans"/>
              <a:sym typeface="Open Sans"/>
            </a:endParaRPr>
          </a:p>
          <a:p>
            <a:pPr marL="914400" lvl="1"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Example - Entering journal online availability in call number field</a:t>
            </a:r>
            <a:endParaRPr sz="1400">
              <a:solidFill>
                <a:schemeClr val="dk2"/>
              </a:solidFill>
              <a:latin typeface="Open Sans"/>
              <a:ea typeface="Open Sans"/>
              <a:cs typeface="Open Sans"/>
              <a:sym typeface="Open Sans"/>
            </a:endParaRPr>
          </a:p>
          <a:p>
            <a:pPr marL="1371600" lvl="2"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Informs other library functions such as collection development/discovery</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Examples of favorite searches - and what are your favorites?</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Uses for Custom Search as opposed to OCLC Stats/Web Reports (can probably take from last presentation)</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How to find and create searches (can probably take some from last presentation, at least the screenshots)</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Custom vs. basic search</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Relationships between tables and fields </a:t>
            </a:r>
            <a:endParaRPr sz="1400">
              <a:solidFill>
                <a:schemeClr val="dk2"/>
              </a:solidFill>
              <a:latin typeface="Open Sans"/>
              <a:ea typeface="Open Sans"/>
              <a:cs typeface="Open Sans"/>
              <a:sym typeface="Open Sans"/>
            </a:endParaRPr>
          </a:p>
          <a:p>
            <a:pPr marL="914400" lvl="1"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The History table could be particularly interesting/useful/unintuitive</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How to use facets (between, is greater than, equals, contains, etc.) to build efficient searches</a:t>
            </a:r>
            <a:endParaRPr sz="1400">
              <a:solidFill>
                <a:schemeClr val="dk2"/>
              </a:solidFill>
              <a:latin typeface="Open Sans"/>
              <a:ea typeface="Open Sans"/>
              <a:cs typeface="Open Sans"/>
              <a:sym typeface="Open Sans"/>
            </a:endParaRPr>
          </a:p>
          <a:p>
            <a:pPr marL="914400" lvl="1"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Side note: this is similar to searching for journals and articles in most systems</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Best practices - saved searches, etc</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Tips and Tricks - column chooser, exporting to Excel, how to find the field you need</a:t>
            </a:r>
            <a:r>
              <a:rPr lang="en" sz="1800">
                <a:solidFill>
                  <a:schemeClr val="dk2"/>
                </a:solidFill>
                <a:latin typeface="Open Sans"/>
                <a:ea typeface="Open Sans"/>
                <a:cs typeface="Open Sans"/>
                <a:sym typeface="Open Sans"/>
              </a:rPr>
              <a:t>, et</a:t>
            </a:r>
            <a:r>
              <a:rPr lang="en" sz="1400">
                <a:solidFill>
                  <a:schemeClr val="dk2"/>
                </a:solidFill>
                <a:latin typeface="Open Sans"/>
                <a:ea typeface="Open Sans"/>
                <a:cs typeface="Open Sans"/>
                <a:sym typeface="Open Sans"/>
              </a:rPr>
              <a:t>c</a:t>
            </a:r>
            <a:endParaRPr sz="1400">
              <a:solidFill>
                <a:schemeClr val="dk2"/>
              </a:solidFill>
              <a:latin typeface="Open Sans"/>
              <a:ea typeface="Open Sans"/>
              <a:cs typeface="Open Sans"/>
              <a:sym typeface="Open Sans"/>
            </a:endParaRPr>
          </a:p>
          <a:p>
            <a:pPr marL="914400" lvl="1"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Example - Entering journal online availability in call number field</a:t>
            </a:r>
            <a:endParaRPr sz="1400">
              <a:solidFill>
                <a:schemeClr val="dk2"/>
              </a:solidFill>
              <a:latin typeface="Open Sans"/>
              <a:ea typeface="Open Sans"/>
              <a:cs typeface="Open Sans"/>
              <a:sym typeface="Open Sans"/>
            </a:endParaRPr>
          </a:p>
          <a:p>
            <a:pPr marL="1371600" lvl="2"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Informs other library functions such as collection development/discovery</a:t>
            </a:r>
            <a:endParaRPr sz="1400">
              <a:solidFill>
                <a:schemeClr val="dk2"/>
              </a:solidFill>
              <a:latin typeface="Open Sans"/>
              <a:ea typeface="Open Sans"/>
              <a:cs typeface="Open Sans"/>
              <a:sym typeface="Open Sans"/>
            </a:endParaRPr>
          </a:p>
          <a:p>
            <a:pPr marL="457200" lvl="0" indent="-317500" rtl="0">
              <a:lnSpc>
                <a:spcPct val="115000"/>
              </a:lnSpc>
              <a:spcBef>
                <a:spcPts val="0"/>
              </a:spcBef>
              <a:spcAft>
                <a:spcPts val="0"/>
              </a:spcAft>
              <a:buClr>
                <a:schemeClr val="dk2"/>
              </a:buClr>
              <a:buSzPts val="1400"/>
              <a:buFont typeface="Open Sans"/>
              <a:buChar char="●"/>
            </a:pPr>
            <a:r>
              <a:rPr lang="en" sz="1400">
                <a:solidFill>
                  <a:schemeClr val="dk2"/>
                </a:solidFill>
                <a:latin typeface="Open Sans"/>
                <a:ea typeface="Open Sans"/>
                <a:cs typeface="Open Sans"/>
                <a:sym typeface="Open Sans"/>
              </a:rPr>
              <a:t>Examples of favorite searches - and what are your favorites?</a:t>
            </a:r>
            <a:endParaRPr sz="1400">
              <a:solidFill>
                <a:schemeClr val="dk2"/>
              </a:solidFill>
              <a:latin typeface="Open Sans"/>
              <a:ea typeface="Open Sans"/>
              <a:cs typeface="Open Sans"/>
              <a:sym typeface="Open Sans"/>
            </a:endParaRPr>
          </a:p>
          <a:p>
            <a:pPr marL="0" lvl="0" indent="0" rtl="0">
              <a:lnSpc>
                <a:spcPct val="115000"/>
              </a:lnSpc>
              <a:spcBef>
                <a:spcPts val="1600"/>
              </a:spcBef>
              <a:spcAft>
                <a:spcPts val="0"/>
              </a:spcAft>
              <a:buNone/>
            </a:pPr>
            <a:endParaRPr sz="1400">
              <a:solidFill>
                <a:schemeClr val="dk2"/>
              </a:solidFill>
              <a:latin typeface="Open Sans"/>
              <a:ea typeface="Open Sans"/>
              <a:cs typeface="Open Sans"/>
              <a:sym typeface="Open Sans"/>
            </a:endParaRPr>
          </a:p>
          <a:p>
            <a:pPr marL="0" lvl="0" indent="0">
              <a:spcBef>
                <a:spcPts val="1600"/>
              </a:spcBef>
              <a:spcAft>
                <a:spcPts val="0"/>
              </a:spcAft>
              <a:buNone/>
            </a:pPr>
            <a:endParaRPr/>
          </a:p>
        </p:txBody>
      </p:sp>
    </p:spTree>
    <p:extLst>
      <p:ext uri="{BB962C8B-B14F-4D97-AF65-F5344CB8AC3E}">
        <p14:creationId xmlns:p14="http://schemas.microsoft.com/office/powerpoint/2010/main" val="3946000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d4b50116c_1_10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Google Shape;223;g3d4b50116c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Char char="●"/>
            </a:pPr>
            <a:r>
              <a:rPr lang="en"/>
              <a:t>Do you a good search that uses any of the other tables that we haven’t discussed in depth (Lender Addresses, Shipping Addresses, or custom flags)</a:t>
            </a:r>
            <a:endParaRPr/>
          </a:p>
          <a:p>
            <a:pPr marL="457200" lvl="0" indent="-298450" rtl="0">
              <a:spcBef>
                <a:spcPts val="0"/>
              </a:spcBef>
              <a:spcAft>
                <a:spcPts val="0"/>
              </a:spcAft>
              <a:buSzPts val="1100"/>
              <a:buChar char="●"/>
            </a:pPr>
            <a:r>
              <a:rPr lang="en"/>
              <a:t>There was that email in the IDS listserv about finding how many times a request went to unfilled--think it would be helpful to address that (and maybe Logan’s Pivot tables) in this presentation?  </a:t>
            </a:r>
            <a:endParaRPr/>
          </a:p>
        </p:txBody>
      </p:sp>
    </p:spTree>
    <p:extLst>
      <p:ext uri="{BB962C8B-B14F-4D97-AF65-F5344CB8AC3E}">
        <p14:creationId xmlns:p14="http://schemas.microsoft.com/office/powerpoint/2010/main" val="2214082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d4b50116c_0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Google Shape;232;g3d4b50116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02182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d29355851_2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Google Shape;80;g3d2935585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Tried moving this from slide 7, because it could make more sense...but please feel free to put back!</a:t>
            </a:r>
            <a:endParaRPr/>
          </a:p>
          <a:p>
            <a:pPr marL="0" lvl="0" indent="0">
              <a:spcBef>
                <a:spcPts val="0"/>
              </a:spcBef>
              <a:spcAft>
                <a:spcPts val="0"/>
              </a:spcAft>
              <a:buNone/>
            </a:pPr>
            <a:r>
              <a:rPr lang="en"/>
              <a:t>I think this makes sense here--we can introduce all the different types of searches and then we can we can say why you would choose custom search (on this slide).  </a:t>
            </a:r>
            <a:endParaRPr/>
          </a:p>
        </p:txBody>
      </p:sp>
    </p:spTree>
    <p:extLst>
      <p:ext uri="{BB962C8B-B14F-4D97-AF65-F5344CB8AC3E}">
        <p14:creationId xmlns:p14="http://schemas.microsoft.com/office/powerpoint/2010/main" val="360577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d29355851_1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Google Shape;87;g3d2935585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rtl="0">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ALL vs (for example) TN/ILL</a:t>
            </a:r>
            <a:endParaRPr sz="1200">
              <a:solidFill>
                <a:schemeClr val="dk2"/>
              </a:solidFill>
              <a:latin typeface="Open Sans"/>
              <a:ea typeface="Open Sans"/>
              <a:cs typeface="Open Sans"/>
              <a:sym typeface="Open Sans"/>
            </a:endParaRPr>
          </a:p>
          <a:p>
            <a:pPr marL="457200" lvl="0" indent="-304800" rtl="0">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Basic Search vs. Request Search vs. Custom Request Search</a:t>
            </a:r>
            <a:endParaRPr sz="1200">
              <a:solidFill>
                <a:schemeClr val="dk2"/>
              </a:solidFill>
              <a:latin typeface="Open Sans"/>
              <a:ea typeface="Open Sans"/>
              <a:cs typeface="Open Sans"/>
              <a:sym typeface="Open Sans"/>
            </a:endParaRPr>
          </a:p>
          <a:p>
            <a:pPr marL="457200" lvl="0" indent="-304800" rtl="0">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Both other types of searches can be expanded in Custom Search</a:t>
            </a:r>
            <a:endParaRPr sz="1200">
              <a:solidFill>
                <a:schemeClr val="dk2"/>
              </a:solidFill>
              <a:latin typeface="Open Sans"/>
              <a:ea typeface="Open Sans"/>
              <a:cs typeface="Open Sans"/>
              <a:sym typeface="Open Sans"/>
            </a:endParaRPr>
          </a:p>
          <a:p>
            <a:pPr marL="0" lvl="0" indent="0">
              <a:spcBef>
                <a:spcPts val="1600"/>
              </a:spcBef>
              <a:spcAft>
                <a:spcPts val="0"/>
              </a:spcAft>
              <a:buNone/>
            </a:pPr>
            <a:endParaRPr/>
          </a:p>
        </p:txBody>
      </p:sp>
    </p:spTree>
    <p:extLst>
      <p:ext uri="{BB962C8B-B14F-4D97-AF65-F5344CB8AC3E}">
        <p14:creationId xmlns:p14="http://schemas.microsoft.com/office/powerpoint/2010/main" val="174941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e1638777b_2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Google Shape;95;g3e1638777b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rtl="0">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ALL vs (for example) TN/ILL</a:t>
            </a:r>
            <a:endParaRPr sz="1200">
              <a:solidFill>
                <a:schemeClr val="dk2"/>
              </a:solidFill>
              <a:latin typeface="Open Sans"/>
              <a:ea typeface="Open Sans"/>
              <a:cs typeface="Open Sans"/>
              <a:sym typeface="Open Sans"/>
            </a:endParaRPr>
          </a:p>
          <a:p>
            <a:pPr marL="457200" lvl="0" indent="-304800" rtl="0">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Basic Search vs. Request Search vs. Custom Request Search</a:t>
            </a:r>
            <a:endParaRPr sz="1200">
              <a:solidFill>
                <a:schemeClr val="dk2"/>
              </a:solidFill>
              <a:latin typeface="Open Sans"/>
              <a:ea typeface="Open Sans"/>
              <a:cs typeface="Open Sans"/>
              <a:sym typeface="Open Sans"/>
            </a:endParaRPr>
          </a:p>
          <a:p>
            <a:pPr marL="457200" lvl="0" indent="-304800" rtl="0">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Both other types of searches can be expanded in Custom Search</a:t>
            </a:r>
            <a:endParaRPr sz="1200">
              <a:solidFill>
                <a:schemeClr val="dk2"/>
              </a:solidFill>
              <a:latin typeface="Open Sans"/>
              <a:ea typeface="Open Sans"/>
              <a:cs typeface="Open Sans"/>
              <a:sym typeface="Open Sans"/>
            </a:endParaRPr>
          </a:p>
          <a:p>
            <a:pPr marL="0" lvl="0" indent="0">
              <a:spcBef>
                <a:spcPts val="1600"/>
              </a:spcBef>
              <a:spcAft>
                <a:spcPts val="0"/>
              </a:spcAft>
              <a:buNone/>
            </a:pPr>
            <a:endParaRPr/>
          </a:p>
        </p:txBody>
      </p:sp>
    </p:spTree>
    <p:extLst>
      <p:ext uri="{BB962C8B-B14F-4D97-AF65-F5344CB8AC3E}">
        <p14:creationId xmlns:p14="http://schemas.microsoft.com/office/powerpoint/2010/main" val="24224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d4b50116c_1_6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Google Shape;103;g3d4b50116c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rtl="0">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ALL vs (for example) TN/ILL</a:t>
            </a:r>
            <a:endParaRPr sz="1200">
              <a:solidFill>
                <a:schemeClr val="dk2"/>
              </a:solidFill>
              <a:latin typeface="Open Sans"/>
              <a:ea typeface="Open Sans"/>
              <a:cs typeface="Open Sans"/>
              <a:sym typeface="Open Sans"/>
            </a:endParaRPr>
          </a:p>
          <a:p>
            <a:pPr marL="457200" lvl="0" indent="-304800" rtl="0">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Basic Search vs. Request Search vs. Custom Request Search</a:t>
            </a:r>
            <a:endParaRPr sz="1200">
              <a:solidFill>
                <a:schemeClr val="dk2"/>
              </a:solidFill>
              <a:latin typeface="Open Sans"/>
              <a:ea typeface="Open Sans"/>
              <a:cs typeface="Open Sans"/>
              <a:sym typeface="Open Sans"/>
            </a:endParaRPr>
          </a:p>
          <a:p>
            <a:pPr marL="457200" lvl="0" indent="-304800" rtl="0">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Both other types of searches can be expanded in Custom Search</a:t>
            </a:r>
            <a:endParaRPr sz="1200">
              <a:solidFill>
                <a:schemeClr val="dk2"/>
              </a:solidFill>
              <a:latin typeface="Open Sans"/>
              <a:ea typeface="Open Sans"/>
              <a:cs typeface="Open Sans"/>
              <a:sym typeface="Open Sans"/>
            </a:endParaRPr>
          </a:p>
          <a:p>
            <a:pPr marL="0" lvl="0" indent="0" rtl="0">
              <a:lnSpc>
                <a:spcPct val="115000"/>
              </a:lnSpc>
              <a:spcBef>
                <a:spcPts val="1600"/>
              </a:spcBef>
              <a:spcAft>
                <a:spcPts val="0"/>
              </a:spcAft>
              <a:buNone/>
            </a:pPr>
            <a:r>
              <a:rPr lang="en" sz="1200">
                <a:solidFill>
                  <a:schemeClr val="dk2"/>
                </a:solidFill>
                <a:latin typeface="Open Sans"/>
                <a:ea typeface="Open Sans"/>
                <a:cs typeface="Open Sans"/>
                <a:sym typeface="Open Sans"/>
              </a:rPr>
              <a:t>**Moved the Save searches screenshot to “next” slide for “Why Custom Search”</a:t>
            </a:r>
            <a:endParaRPr sz="1200">
              <a:solidFill>
                <a:schemeClr val="dk2"/>
              </a:solidFill>
              <a:latin typeface="Open Sans"/>
              <a:ea typeface="Open Sans"/>
              <a:cs typeface="Open Sans"/>
              <a:sym typeface="Open Sans"/>
            </a:endParaRPr>
          </a:p>
          <a:p>
            <a:pPr marL="0" lvl="0" indent="0" rtl="0">
              <a:spcBef>
                <a:spcPts val="1600"/>
              </a:spcBef>
              <a:spcAft>
                <a:spcPts val="0"/>
              </a:spcAft>
              <a:buNone/>
            </a:pPr>
            <a:endParaRPr/>
          </a:p>
        </p:txBody>
      </p:sp>
    </p:spTree>
    <p:extLst>
      <p:ext uri="{BB962C8B-B14F-4D97-AF65-F5344CB8AC3E}">
        <p14:creationId xmlns:p14="http://schemas.microsoft.com/office/powerpoint/2010/main" val="3327979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d29355851_2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Google Shape;113;g3d29355851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spcBef>
                <a:spcPts val="0"/>
              </a:spcBef>
              <a:spcAft>
                <a:spcPts val="0"/>
              </a:spcAft>
              <a:buSzPts val="1200"/>
              <a:buChar char="●"/>
            </a:pPr>
            <a:r>
              <a:rPr lang="en" sz="1200"/>
              <a:t>Full list: </a:t>
            </a:r>
            <a:r>
              <a:rPr lang="en" sz="1200" u="sng">
                <a:hlinkClick r:id="rId3"/>
              </a:rPr>
              <a:t>https://prometheus.atlas-sys.com/display/illiad/ILLiad+Database+Tables</a:t>
            </a:r>
            <a:endParaRPr sz="1200"/>
          </a:p>
          <a:p>
            <a:pPr marL="457200" lvl="0" indent="-304800">
              <a:spcBef>
                <a:spcPts val="0"/>
              </a:spcBef>
              <a:spcAft>
                <a:spcPts val="0"/>
              </a:spcAft>
              <a:buSzPts val="1200"/>
              <a:buChar char="●"/>
            </a:pPr>
            <a:r>
              <a:rPr lang="en" sz="1200"/>
              <a:t>Tables: </a:t>
            </a:r>
            <a:endParaRPr sz="1200"/>
          </a:p>
          <a:p>
            <a:pPr marL="914400" lvl="1" indent="-304800" rtl="0">
              <a:spcBef>
                <a:spcPts val="0"/>
              </a:spcBef>
              <a:spcAft>
                <a:spcPts val="0"/>
              </a:spcAft>
              <a:buSzPts val="1200"/>
              <a:buChar char="○"/>
            </a:pPr>
            <a:r>
              <a:rPr lang="en" sz="1200"/>
              <a:t>The History table could be interesting/useful/unintuitive</a:t>
            </a:r>
            <a:endParaRPr sz="1200"/>
          </a:p>
          <a:p>
            <a:pPr marL="1371600" lvl="2" indent="-304800">
              <a:spcBef>
                <a:spcPts val="0"/>
              </a:spcBef>
              <a:spcAft>
                <a:spcPts val="0"/>
              </a:spcAft>
              <a:buSzPts val="1200"/>
              <a:buChar char="■"/>
            </a:pPr>
            <a:r>
              <a:rPr lang="en" sz="1200"/>
              <a:t>Searching for: Connection Manager Error: Update Error (narrow by date, transactions appear multiple times)</a:t>
            </a:r>
            <a:endParaRPr sz="1200"/>
          </a:p>
          <a:p>
            <a:pPr marL="914400" lvl="1" indent="-304800" rtl="0">
              <a:lnSpc>
                <a:spcPct val="115000"/>
              </a:lnSpc>
              <a:spcBef>
                <a:spcPts val="0"/>
              </a:spcBef>
              <a:spcAft>
                <a:spcPts val="0"/>
              </a:spcAft>
              <a:buSzPts val="1200"/>
              <a:buChar char="○"/>
            </a:pPr>
            <a:r>
              <a:rPr lang="en" sz="1200"/>
              <a:t>Notes table example: Delivered By &amp; Renewals</a:t>
            </a:r>
            <a:endParaRPr sz="1200"/>
          </a:p>
          <a:p>
            <a:pPr marL="457200" lvl="0" indent="-304800">
              <a:spcBef>
                <a:spcPts val="0"/>
              </a:spcBef>
              <a:spcAft>
                <a:spcPts val="0"/>
              </a:spcAft>
              <a:buSzPts val="1200"/>
              <a:buChar char="●"/>
            </a:pPr>
            <a:r>
              <a:rPr lang="en" sz="1200"/>
              <a:t>Searches can be constructed with fields from a single table, or from different tables</a:t>
            </a:r>
            <a:endParaRPr sz="1200"/>
          </a:p>
          <a:p>
            <a:pPr marL="457200" lvl="0" indent="-304800">
              <a:spcBef>
                <a:spcPts val="0"/>
              </a:spcBef>
              <a:spcAft>
                <a:spcPts val="0"/>
              </a:spcAft>
              <a:buSzPts val="1200"/>
              <a:buChar char="●"/>
            </a:pPr>
            <a:r>
              <a:rPr lang="en" sz="1200"/>
              <a:t>Commonly used fields</a:t>
            </a:r>
            <a:endParaRPr sz="1200"/>
          </a:p>
          <a:p>
            <a:pPr marL="457200" lvl="0" indent="-304800" rtl="0">
              <a:lnSpc>
                <a:spcPct val="115000"/>
              </a:lnSpc>
              <a:spcBef>
                <a:spcPts val="0"/>
              </a:spcBef>
              <a:spcAft>
                <a:spcPts val="0"/>
              </a:spcAft>
              <a:buSzPts val="1200"/>
              <a:buChar char="●"/>
            </a:pPr>
            <a:r>
              <a:rPr lang="en" sz="1200"/>
              <a:t>Frequently confused fields: </a:t>
            </a:r>
            <a:endParaRPr sz="1200"/>
          </a:p>
          <a:p>
            <a:pPr marL="914400" lvl="1" indent="-304800" rtl="0">
              <a:lnSpc>
                <a:spcPct val="115000"/>
              </a:lnSpc>
              <a:spcBef>
                <a:spcPts val="0"/>
              </a:spcBef>
              <a:spcAft>
                <a:spcPts val="0"/>
              </a:spcAft>
              <a:buSzPts val="1200"/>
              <a:buChar char="○"/>
            </a:pPr>
            <a:r>
              <a:rPr lang="en" sz="1200"/>
              <a:t>Dates - creation, transaction, etc.</a:t>
            </a:r>
            <a:endParaRPr sz="1200"/>
          </a:p>
          <a:p>
            <a:pPr marL="914400" lvl="1" indent="-304800" rtl="0">
              <a:lnSpc>
                <a:spcPct val="115000"/>
              </a:lnSpc>
              <a:spcBef>
                <a:spcPts val="0"/>
              </a:spcBef>
              <a:spcAft>
                <a:spcPts val="0"/>
              </a:spcAft>
              <a:buSzPts val="1200"/>
              <a:buChar char="○"/>
            </a:pPr>
            <a:r>
              <a:rPr lang="en" sz="1200"/>
              <a:t>OCLC number</a:t>
            </a:r>
            <a:endParaRPr sz="1200"/>
          </a:p>
          <a:p>
            <a:pPr marL="914400" lvl="1" indent="-304800" rtl="0">
              <a:lnSpc>
                <a:spcPct val="115000"/>
              </a:lnSpc>
              <a:spcBef>
                <a:spcPts val="0"/>
              </a:spcBef>
              <a:spcAft>
                <a:spcPts val="0"/>
              </a:spcAft>
              <a:buSzPts val="1200"/>
              <a:buChar char="○"/>
            </a:pPr>
            <a:r>
              <a:rPr lang="en" sz="1200"/>
              <a:t>Blocks = cleared</a:t>
            </a:r>
            <a:endParaRPr sz="1200"/>
          </a:p>
          <a:p>
            <a:pPr marL="0" lvl="0" indent="0" rtl="0">
              <a:lnSpc>
                <a:spcPct val="115000"/>
              </a:lnSpc>
              <a:spcBef>
                <a:spcPts val="1600"/>
              </a:spcBef>
              <a:spcAft>
                <a:spcPts val="1600"/>
              </a:spcAft>
              <a:buNone/>
            </a:pPr>
            <a:endParaRPr sz="1400">
              <a:solidFill>
                <a:schemeClr val="dk2"/>
              </a:solidFill>
            </a:endParaRPr>
          </a:p>
        </p:txBody>
      </p:sp>
    </p:spTree>
    <p:extLst>
      <p:ext uri="{BB962C8B-B14F-4D97-AF65-F5344CB8AC3E}">
        <p14:creationId xmlns:p14="http://schemas.microsoft.com/office/powerpoint/2010/main" val="159105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d29355851_1_13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Google Shape;123;g3d29355851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71600" lvl="2" indent="-317500" rtl="0">
              <a:lnSpc>
                <a:spcPct val="115000"/>
              </a:lnSpc>
              <a:spcBef>
                <a:spcPts val="0"/>
              </a:spcBef>
              <a:spcAft>
                <a:spcPts val="0"/>
              </a:spcAft>
              <a:buClr>
                <a:srgbClr val="000000"/>
              </a:buClr>
              <a:buSzPts val="1400"/>
              <a:buFont typeface="Open Sans"/>
              <a:buChar char="■"/>
            </a:pPr>
            <a:r>
              <a:rPr lang="en" sz="1400">
                <a:latin typeface="Open Sans"/>
                <a:ea typeface="Open Sans"/>
                <a:cs typeface="Open Sans"/>
                <a:sym typeface="Open Sans"/>
              </a:rPr>
              <a:t>Commonly used facets for different fields</a:t>
            </a:r>
            <a:endParaRPr sz="1400">
              <a:latin typeface="Open Sans"/>
              <a:ea typeface="Open Sans"/>
              <a:cs typeface="Open Sans"/>
              <a:sym typeface="Open Sans"/>
            </a:endParaRPr>
          </a:p>
          <a:p>
            <a:pPr marL="1828800" lvl="3" indent="-317500" rtl="0">
              <a:lnSpc>
                <a:spcPct val="115000"/>
              </a:lnSpc>
              <a:spcBef>
                <a:spcPts val="0"/>
              </a:spcBef>
              <a:spcAft>
                <a:spcPts val="0"/>
              </a:spcAft>
              <a:buClr>
                <a:srgbClr val="000000"/>
              </a:buClr>
              <a:buSzPts val="1400"/>
              <a:buFont typeface="Open Sans"/>
              <a:buChar char="●"/>
            </a:pPr>
            <a:r>
              <a:rPr lang="en" sz="1400">
                <a:latin typeface="Open Sans"/>
                <a:ea typeface="Open Sans"/>
                <a:cs typeface="Open Sans"/>
                <a:sym typeface="Open Sans"/>
              </a:rPr>
              <a:t>Not all  facets will be in each type of field</a:t>
            </a:r>
            <a:endParaRPr sz="1400">
              <a:latin typeface="Open Sans"/>
              <a:ea typeface="Open Sans"/>
              <a:cs typeface="Open Sans"/>
              <a:sym typeface="Open Sans"/>
            </a:endParaRPr>
          </a:p>
          <a:p>
            <a:pPr marL="1828800" lvl="3" indent="-317500" rtl="0">
              <a:lnSpc>
                <a:spcPct val="115000"/>
              </a:lnSpc>
              <a:spcBef>
                <a:spcPts val="0"/>
              </a:spcBef>
              <a:spcAft>
                <a:spcPts val="0"/>
              </a:spcAft>
              <a:buClr>
                <a:srgbClr val="000000"/>
              </a:buClr>
              <a:buSzPts val="1400"/>
              <a:buFont typeface="Open Sans"/>
              <a:buChar char="●"/>
            </a:pPr>
            <a:r>
              <a:rPr lang="en" sz="1400">
                <a:latin typeface="Open Sans"/>
                <a:ea typeface="Open Sans"/>
                <a:cs typeface="Open Sans"/>
                <a:sym typeface="Open Sans"/>
              </a:rPr>
              <a:t>Date = Between (is greater than? Greater than or equal to?)</a:t>
            </a:r>
            <a:endParaRPr sz="1400">
              <a:latin typeface="Open Sans"/>
              <a:ea typeface="Open Sans"/>
              <a:cs typeface="Open Sans"/>
              <a:sym typeface="Open Sans"/>
            </a:endParaRPr>
          </a:p>
          <a:p>
            <a:pPr marL="1828800" lvl="3" indent="-317500" rtl="0">
              <a:lnSpc>
                <a:spcPct val="115000"/>
              </a:lnSpc>
              <a:spcBef>
                <a:spcPts val="0"/>
              </a:spcBef>
              <a:spcAft>
                <a:spcPts val="0"/>
              </a:spcAft>
              <a:buClr>
                <a:srgbClr val="000000"/>
              </a:buClr>
              <a:buSzPts val="1400"/>
              <a:buFont typeface="Open Sans"/>
              <a:buChar char="●"/>
            </a:pPr>
            <a:r>
              <a:rPr lang="en" sz="1400">
                <a:latin typeface="Open Sans"/>
                <a:ea typeface="Open Sans"/>
                <a:cs typeface="Open Sans"/>
                <a:sym typeface="Open Sans"/>
              </a:rPr>
              <a:t>Process type = Contains, Is equal to</a:t>
            </a:r>
            <a:endParaRPr sz="1400">
              <a:latin typeface="Open Sans"/>
              <a:ea typeface="Open Sans"/>
              <a:cs typeface="Open Sans"/>
              <a:sym typeface="Open Sans"/>
            </a:endParaRPr>
          </a:p>
          <a:p>
            <a:pPr marL="1828800" lvl="3" indent="-317500" rtl="0">
              <a:lnSpc>
                <a:spcPct val="115000"/>
              </a:lnSpc>
              <a:spcBef>
                <a:spcPts val="0"/>
              </a:spcBef>
              <a:spcAft>
                <a:spcPts val="0"/>
              </a:spcAft>
              <a:buClr>
                <a:srgbClr val="000000"/>
              </a:buClr>
              <a:buSzPts val="1400"/>
              <a:buFont typeface="Open Sans"/>
              <a:buChar char="●"/>
            </a:pPr>
            <a:r>
              <a:rPr lang="en" sz="1400">
                <a:latin typeface="Open Sans"/>
                <a:ea typeface="Open Sans"/>
                <a:cs typeface="Open Sans"/>
                <a:sym typeface="Open Sans"/>
              </a:rPr>
              <a:t>Blocks = Begins with : B</a:t>
            </a:r>
            <a:endParaRPr sz="1400">
              <a:latin typeface="Open Sans"/>
              <a:ea typeface="Open Sans"/>
              <a:cs typeface="Open Sans"/>
              <a:sym typeface="Open Sans"/>
            </a:endParaRPr>
          </a:p>
          <a:p>
            <a:pPr marL="1371600" lvl="2" indent="-317500" rtl="0">
              <a:lnSpc>
                <a:spcPct val="115000"/>
              </a:lnSpc>
              <a:spcBef>
                <a:spcPts val="0"/>
              </a:spcBef>
              <a:spcAft>
                <a:spcPts val="0"/>
              </a:spcAft>
              <a:buClr>
                <a:srgbClr val="000000"/>
              </a:buClr>
              <a:buSzPts val="1400"/>
              <a:buFont typeface="Open Sans"/>
              <a:buChar char="■"/>
            </a:pPr>
            <a:r>
              <a:rPr lang="en" sz="1400">
                <a:latin typeface="Open Sans"/>
                <a:ea typeface="Open Sans"/>
                <a:cs typeface="Open Sans"/>
                <a:sym typeface="Open Sans"/>
              </a:rPr>
              <a:t>And/Or/Not and/Not or</a:t>
            </a:r>
            <a:endParaRPr sz="1400">
              <a:latin typeface="Open Sans"/>
              <a:ea typeface="Open Sans"/>
              <a:cs typeface="Open Sans"/>
              <a:sym typeface="Open Sans"/>
            </a:endParaRPr>
          </a:p>
          <a:p>
            <a:pPr marL="1371600" lvl="2" indent="-317500" rtl="0">
              <a:lnSpc>
                <a:spcPct val="115000"/>
              </a:lnSpc>
              <a:spcBef>
                <a:spcPts val="0"/>
              </a:spcBef>
              <a:spcAft>
                <a:spcPts val="0"/>
              </a:spcAft>
              <a:buClr>
                <a:srgbClr val="000000"/>
              </a:buClr>
              <a:buSzPts val="1400"/>
              <a:buFont typeface="Open Sans"/>
              <a:buChar char="■"/>
            </a:pPr>
            <a:r>
              <a:rPr lang="en" sz="1400">
                <a:latin typeface="Open Sans"/>
                <a:ea typeface="Open Sans"/>
                <a:cs typeface="Open Sans"/>
                <a:sym typeface="Open Sans"/>
              </a:rPr>
              <a:t>Grouping</a:t>
            </a:r>
            <a:endParaRPr sz="1400">
              <a:latin typeface="Open Sans"/>
              <a:ea typeface="Open Sans"/>
              <a:cs typeface="Open Sans"/>
              <a:sym typeface="Open Sans"/>
            </a:endParaRPr>
          </a:p>
          <a:p>
            <a:pPr marL="0" lvl="0" indent="0">
              <a:spcBef>
                <a:spcPts val="1600"/>
              </a:spcBef>
              <a:spcAft>
                <a:spcPts val="0"/>
              </a:spcAft>
              <a:buNone/>
            </a:pPr>
            <a:endParaRPr/>
          </a:p>
        </p:txBody>
      </p:sp>
    </p:spTree>
    <p:extLst>
      <p:ext uri="{BB962C8B-B14F-4D97-AF65-F5344CB8AC3E}">
        <p14:creationId xmlns:p14="http://schemas.microsoft.com/office/powerpoint/2010/main" val="348041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d29355851_1_10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Google Shape;130;g3d29355851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Silvia: I inserted slides 15-17, which hadn’t been a plan, just because it occurred to me that simulating building a search live could be interesting...but maybe we don’t have time, and/or maybe this example is too easy!  Please leave me your thoughts…</a:t>
            </a:r>
            <a:endParaRPr/>
          </a:p>
          <a:p>
            <a:pPr marL="0" lvl="0" indent="0">
              <a:spcBef>
                <a:spcPts val="0"/>
              </a:spcBef>
              <a:spcAft>
                <a:spcPts val="0"/>
              </a:spcAft>
              <a:buNone/>
            </a:pPr>
            <a:endParaRPr/>
          </a:p>
          <a:p>
            <a:pPr marL="0" lvl="0" indent="0">
              <a:spcBef>
                <a:spcPts val="0"/>
              </a:spcBef>
              <a:spcAft>
                <a:spcPts val="0"/>
              </a:spcAft>
              <a:buNone/>
            </a:pPr>
            <a:r>
              <a:rPr lang="en"/>
              <a:t>Ask: Is there any other search that would accomplish it? (Cleared Does not equal yes, OR equal disavowed)</a:t>
            </a:r>
            <a:endParaRPr/>
          </a:p>
          <a:p>
            <a:pPr marL="0" lvl="0" indent="0">
              <a:spcBef>
                <a:spcPts val="0"/>
              </a:spcBef>
              <a:spcAft>
                <a:spcPts val="0"/>
              </a:spcAft>
              <a:buNone/>
            </a:pPr>
            <a:endParaRPr/>
          </a:p>
          <a:p>
            <a:pPr marL="0" lvl="0" indent="0">
              <a:spcBef>
                <a:spcPts val="0"/>
              </a:spcBef>
              <a:spcAft>
                <a:spcPts val="0"/>
              </a:spcAft>
              <a:buNone/>
            </a:pPr>
            <a:r>
              <a:rPr lang="en"/>
              <a:t>Highlight: Trial and error</a:t>
            </a:r>
            <a:endParaRPr/>
          </a:p>
          <a:p>
            <a:pPr marL="0" lvl="0" indent="0">
              <a:spcBef>
                <a:spcPts val="0"/>
              </a:spcBef>
              <a:spcAft>
                <a:spcPts val="0"/>
              </a:spcAft>
              <a:buNone/>
            </a:pPr>
            <a:endParaRPr/>
          </a:p>
        </p:txBody>
      </p:sp>
    </p:spTree>
    <p:extLst>
      <p:ext uri="{BB962C8B-B14F-4D97-AF65-F5344CB8AC3E}">
        <p14:creationId xmlns:p14="http://schemas.microsoft.com/office/powerpoint/2010/main" val="2300727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38FF78-F285-474E-8C6F-7BC932984B0F}"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CE91-0A7A-4A6D-93B4-E92FA7953940}" type="slidenum">
              <a:rPr lang="en-US" smtClean="0"/>
              <a:t>‹#›</a:t>
            </a:fld>
            <a:endParaRPr lang="en-US"/>
          </a:p>
        </p:txBody>
      </p:sp>
    </p:spTree>
    <p:extLst>
      <p:ext uri="{BB962C8B-B14F-4D97-AF65-F5344CB8AC3E}">
        <p14:creationId xmlns:p14="http://schemas.microsoft.com/office/powerpoint/2010/main" val="1261965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38FF78-F285-474E-8C6F-7BC932984B0F}"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CE91-0A7A-4A6D-93B4-E92FA7953940}" type="slidenum">
              <a:rPr lang="en-US" smtClean="0"/>
              <a:t>‹#›</a:t>
            </a:fld>
            <a:endParaRPr lang="en-US"/>
          </a:p>
        </p:txBody>
      </p:sp>
    </p:spTree>
    <p:extLst>
      <p:ext uri="{BB962C8B-B14F-4D97-AF65-F5344CB8AC3E}">
        <p14:creationId xmlns:p14="http://schemas.microsoft.com/office/powerpoint/2010/main" val="1809461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38FF78-F285-474E-8C6F-7BC932984B0F}"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CE91-0A7A-4A6D-93B4-E92FA7953940}" type="slidenum">
              <a:rPr lang="en-US" smtClean="0"/>
              <a:t>‹#›</a:t>
            </a:fld>
            <a:endParaRPr lang="en-US"/>
          </a:p>
        </p:txBody>
      </p:sp>
    </p:spTree>
    <p:extLst>
      <p:ext uri="{BB962C8B-B14F-4D97-AF65-F5344CB8AC3E}">
        <p14:creationId xmlns:p14="http://schemas.microsoft.com/office/powerpoint/2010/main" val="378818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2"/>
          <p:cNvCxnSpPr/>
          <p:nvPr/>
        </p:nvCxnSpPr>
        <p:spPr>
          <a:xfrm>
            <a:off x="9343647" y="4235851"/>
            <a:ext cx="7496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2100047" y="4211003"/>
            <a:ext cx="7496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338859" y="1362700"/>
            <a:ext cx="9515557" cy="2032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338868" y="5292133"/>
            <a:ext cx="9515557" cy="2032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338867" y="2335685"/>
            <a:ext cx="9515600" cy="13632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19" name="Google Shape;19;p2"/>
          <p:cNvSpPr txBox="1">
            <a:spLocks noGrp="1"/>
          </p:cNvSpPr>
          <p:nvPr>
            <p:ph type="subTitle" idx="1"/>
          </p:nvPr>
        </p:nvSpPr>
        <p:spPr>
          <a:xfrm>
            <a:off x="2849633" y="3800052"/>
            <a:ext cx="64940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20" name="Google Shape;20;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95D46"/>
                </a:solidFill>
              </a:rPr>
              <a:pPr/>
              <a:t>‹#›</a:t>
            </a:fld>
            <a:endParaRPr>
              <a:solidFill>
                <a:srgbClr val="695D46"/>
              </a:solidFill>
            </a:endParaRPr>
          </a:p>
        </p:txBody>
      </p:sp>
    </p:spTree>
    <p:extLst>
      <p:ext uri="{BB962C8B-B14F-4D97-AF65-F5344CB8AC3E}">
        <p14:creationId xmlns:p14="http://schemas.microsoft.com/office/powerpoint/2010/main" val="396483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95D46"/>
                </a:solidFill>
              </a:rPr>
              <a:pPr/>
              <a:t>‹#›</a:t>
            </a:fld>
            <a:endParaRPr>
              <a:solidFill>
                <a:srgbClr val="695D46"/>
              </a:solidFill>
            </a:endParaRPr>
          </a:p>
        </p:txBody>
      </p:sp>
    </p:spTree>
    <p:extLst>
      <p:ext uri="{BB962C8B-B14F-4D97-AF65-F5344CB8AC3E}">
        <p14:creationId xmlns:p14="http://schemas.microsoft.com/office/powerpoint/2010/main" val="234828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38FF78-F285-474E-8C6F-7BC932984B0F}"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CE91-0A7A-4A6D-93B4-E92FA7953940}" type="slidenum">
              <a:rPr lang="en-US" smtClean="0"/>
              <a:t>‹#›</a:t>
            </a:fld>
            <a:endParaRPr lang="en-US"/>
          </a:p>
        </p:txBody>
      </p:sp>
    </p:spTree>
    <p:extLst>
      <p:ext uri="{BB962C8B-B14F-4D97-AF65-F5344CB8AC3E}">
        <p14:creationId xmlns:p14="http://schemas.microsoft.com/office/powerpoint/2010/main" val="70346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E38FF78-F285-474E-8C6F-7BC932984B0F}"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61CE91-0A7A-4A6D-93B4-E92FA7953940}" type="slidenum">
              <a:rPr lang="en-US" smtClean="0"/>
              <a:t>‹#›</a:t>
            </a:fld>
            <a:endParaRPr lang="en-US"/>
          </a:p>
        </p:txBody>
      </p:sp>
    </p:spTree>
    <p:extLst>
      <p:ext uri="{BB962C8B-B14F-4D97-AF65-F5344CB8AC3E}">
        <p14:creationId xmlns:p14="http://schemas.microsoft.com/office/powerpoint/2010/main" val="103106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38FF78-F285-474E-8C6F-7BC932984B0F}"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1CE91-0A7A-4A6D-93B4-E92FA7953940}" type="slidenum">
              <a:rPr lang="en-US" smtClean="0"/>
              <a:t>‹#›</a:t>
            </a:fld>
            <a:endParaRPr lang="en-US"/>
          </a:p>
        </p:txBody>
      </p:sp>
    </p:spTree>
    <p:extLst>
      <p:ext uri="{BB962C8B-B14F-4D97-AF65-F5344CB8AC3E}">
        <p14:creationId xmlns:p14="http://schemas.microsoft.com/office/powerpoint/2010/main" val="1966216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38FF78-F285-474E-8C6F-7BC932984B0F}" type="datetimeFigureOut">
              <a:rPr lang="en-US" smtClean="0"/>
              <a:t>8/28/2018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61CE91-0A7A-4A6D-93B4-E92FA7953940}" type="slidenum">
              <a:rPr lang="en-US" smtClean="0"/>
              <a:t>‹#›</a:t>
            </a:fld>
            <a:endParaRPr lang="en-US"/>
          </a:p>
        </p:txBody>
      </p:sp>
    </p:spTree>
    <p:extLst>
      <p:ext uri="{BB962C8B-B14F-4D97-AF65-F5344CB8AC3E}">
        <p14:creationId xmlns:p14="http://schemas.microsoft.com/office/powerpoint/2010/main" val="3845266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38FF78-F285-474E-8C6F-7BC932984B0F}" type="datetimeFigureOut">
              <a:rPr lang="en-US" smtClean="0"/>
              <a:t>8/28/2018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61CE91-0A7A-4A6D-93B4-E92FA7953940}" type="slidenum">
              <a:rPr lang="en-US" smtClean="0"/>
              <a:t>‹#›</a:t>
            </a:fld>
            <a:endParaRPr lang="en-US"/>
          </a:p>
        </p:txBody>
      </p:sp>
    </p:spTree>
    <p:extLst>
      <p:ext uri="{BB962C8B-B14F-4D97-AF65-F5344CB8AC3E}">
        <p14:creationId xmlns:p14="http://schemas.microsoft.com/office/powerpoint/2010/main" val="209346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8FF78-F285-474E-8C6F-7BC932984B0F}" type="datetimeFigureOut">
              <a:rPr lang="en-US" smtClean="0"/>
              <a:t>8/28/2018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61CE91-0A7A-4A6D-93B4-E92FA7953940}" type="slidenum">
              <a:rPr lang="en-US" smtClean="0"/>
              <a:t>‹#›</a:t>
            </a:fld>
            <a:endParaRPr lang="en-US"/>
          </a:p>
        </p:txBody>
      </p:sp>
    </p:spTree>
    <p:extLst>
      <p:ext uri="{BB962C8B-B14F-4D97-AF65-F5344CB8AC3E}">
        <p14:creationId xmlns:p14="http://schemas.microsoft.com/office/powerpoint/2010/main" val="43435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E38FF78-F285-474E-8C6F-7BC932984B0F}"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1CE91-0A7A-4A6D-93B4-E92FA7953940}" type="slidenum">
              <a:rPr lang="en-US" smtClean="0"/>
              <a:t>‹#›</a:t>
            </a:fld>
            <a:endParaRPr lang="en-US"/>
          </a:p>
        </p:txBody>
      </p:sp>
    </p:spTree>
    <p:extLst>
      <p:ext uri="{BB962C8B-B14F-4D97-AF65-F5344CB8AC3E}">
        <p14:creationId xmlns:p14="http://schemas.microsoft.com/office/powerpoint/2010/main" val="346418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E38FF78-F285-474E-8C6F-7BC932984B0F}"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61CE91-0A7A-4A6D-93B4-E92FA7953940}" type="slidenum">
              <a:rPr lang="en-US" smtClean="0"/>
              <a:t>‹#›</a:t>
            </a:fld>
            <a:endParaRPr lang="en-US"/>
          </a:p>
        </p:txBody>
      </p:sp>
    </p:spTree>
    <p:extLst>
      <p:ext uri="{BB962C8B-B14F-4D97-AF65-F5344CB8AC3E}">
        <p14:creationId xmlns:p14="http://schemas.microsoft.com/office/powerpoint/2010/main" val="3497134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8FF78-F285-474E-8C6F-7BC932984B0F}" type="datetimeFigureOut">
              <a:rPr lang="en-US" smtClean="0"/>
              <a:t>8/28/2018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1CE91-0A7A-4A6D-93B4-E92FA7953940}" type="slidenum">
              <a:rPr lang="en-US" smtClean="0"/>
              <a:t>‹#›</a:t>
            </a:fld>
            <a:endParaRPr lang="en-US"/>
          </a:p>
        </p:txBody>
      </p:sp>
    </p:spTree>
    <p:extLst>
      <p:ext uri="{BB962C8B-B14F-4D97-AF65-F5344CB8AC3E}">
        <p14:creationId xmlns:p14="http://schemas.microsoft.com/office/powerpoint/2010/main" val="2690968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9432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415600" y="1688433"/>
            <a:ext cx="11360800" cy="440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Open Sans"/>
                <a:ea typeface="Open Sans"/>
                <a:cs typeface="Open Sans"/>
                <a:sym typeface="Open Sans"/>
              </a:defRPr>
            </a:lvl1pPr>
            <a:lvl2pPr lvl="1" algn="r">
              <a:buNone/>
              <a:defRPr sz="1333">
                <a:solidFill>
                  <a:schemeClr val="dk2"/>
                </a:solidFill>
                <a:latin typeface="Open Sans"/>
                <a:ea typeface="Open Sans"/>
                <a:cs typeface="Open Sans"/>
                <a:sym typeface="Open Sans"/>
              </a:defRPr>
            </a:lvl2pPr>
            <a:lvl3pPr lvl="2" algn="r">
              <a:buNone/>
              <a:defRPr sz="1333">
                <a:solidFill>
                  <a:schemeClr val="dk2"/>
                </a:solidFill>
                <a:latin typeface="Open Sans"/>
                <a:ea typeface="Open Sans"/>
                <a:cs typeface="Open Sans"/>
                <a:sym typeface="Open Sans"/>
              </a:defRPr>
            </a:lvl3pPr>
            <a:lvl4pPr lvl="3" algn="r">
              <a:buNone/>
              <a:defRPr sz="1333">
                <a:solidFill>
                  <a:schemeClr val="dk2"/>
                </a:solidFill>
                <a:latin typeface="Open Sans"/>
                <a:ea typeface="Open Sans"/>
                <a:cs typeface="Open Sans"/>
                <a:sym typeface="Open Sans"/>
              </a:defRPr>
            </a:lvl4pPr>
            <a:lvl5pPr lvl="4" algn="r">
              <a:buNone/>
              <a:defRPr sz="1333">
                <a:solidFill>
                  <a:schemeClr val="dk2"/>
                </a:solidFill>
                <a:latin typeface="Open Sans"/>
                <a:ea typeface="Open Sans"/>
                <a:cs typeface="Open Sans"/>
                <a:sym typeface="Open Sans"/>
              </a:defRPr>
            </a:lvl5pPr>
            <a:lvl6pPr lvl="5" algn="r">
              <a:buNone/>
              <a:defRPr sz="1333">
                <a:solidFill>
                  <a:schemeClr val="dk2"/>
                </a:solidFill>
                <a:latin typeface="Open Sans"/>
                <a:ea typeface="Open Sans"/>
                <a:cs typeface="Open Sans"/>
                <a:sym typeface="Open Sans"/>
              </a:defRPr>
            </a:lvl6pPr>
            <a:lvl7pPr lvl="6" algn="r">
              <a:buNone/>
              <a:defRPr sz="1333">
                <a:solidFill>
                  <a:schemeClr val="dk2"/>
                </a:solidFill>
                <a:latin typeface="Open Sans"/>
                <a:ea typeface="Open Sans"/>
                <a:cs typeface="Open Sans"/>
                <a:sym typeface="Open Sans"/>
              </a:defRPr>
            </a:lvl7pPr>
            <a:lvl8pPr lvl="7" algn="r">
              <a:buNone/>
              <a:defRPr sz="1333">
                <a:solidFill>
                  <a:schemeClr val="dk2"/>
                </a:solidFill>
                <a:latin typeface="Open Sans"/>
                <a:ea typeface="Open Sans"/>
                <a:cs typeface="Open Sans"/>
                <a:sym typeface="Open Sans"/>
              </a:defRPr>
            </a:lvl8pPr>
            <a:lvl9pPr lvl="8" algn="r">
              <a:buNone/>
              <a:defRPr sz="1333">
                <a:solidFill>
                  <a:schemeClr val="dk2"/>
                </a:solidFill>
                <a:latin typeface="Open Sans"/>
                <a:ea typeface="Open Sans"/>
                <a:cs typeface="Open Sans"/>
                <a:sym typeface="Open Sans"/>
              </a:defRPr>
            </a:lvl9pPr>
          </a:lstStyle>
          <a:p>
            <a:fld id="{00000000-1234-1234-1234-123412341234}" type="slidenum">
              <a:rPr lang="en">
                <a:solidFill>
                  <a:srgbClr val="695D46"/>
                </a:solidFill>
              </a:rPr>
              <a:pPr/>
              <a:t>‹#›</a:t>
            </a:fld>
            <a:endParaRPr>
              <a:solidFill>
                <a:srgbClr val="695D46"/>
              </a:solidFill>
            </a:endParaRPr>
          </a:p>
        </p:txBody>
      </p:sp>
    </p:spTree>
    <p:extLst>
      <p:ext uri="{BB962C8B-B14F-4D97-AF65-F5344CB8AC3E}">
        <p14:creationId xmlns:p14="http://schemas.microsoft.com/office/powerpoint/2010/main" val="1432875988"/>
      </p:ext>
    </p:extLst>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9432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415600" y="1688433"/>
            <a:ext cx="11360800" cy="44036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Open Sans"/>
                <a:ea typeface="Open Sans"/>
                <a:cs typeface="Open Sans"/>
                <a:sym typeface="Open Sans"/>
              </a:defRPr>
            </a:lvl1pPr>
            <a:lvl2pPr lvl="1" algn="r">
              <a:buNone/>
              <a:defRPr sz="1333">
                <a:solidFill>
                  <a:schemeClr val="dk2"/>
                </a:solidFill>
                <a:latin typeface="Open Sans"/>
                <a:ea typeface="Open Sans"/>
                <a:cs typeface="Open Sans"/>
                <a:sym typeface="Open Sans"/>
              </a:defRPr>
            </a:lvl2pPr>
            <a:lvl3pPr lvl="2" algn="r">
              <a:buNone/>
              <a:defRPr sz="1333">
                <a:solidFill>
                  <a:schemeClr val="dk2"/>
                </a:solidFill>
                <a:latin typeface="Open Sans"/>
                <a:ea typeface="Open Sans"/>
                <a:cs typeface="Open Sans"/>
                <a:sym typeface="Open Sans"/>
              </a:defRPr>
            </a:lvl3pPr>
            <a:lvl4pPr lvl="3" algn="r">
              <a:buNone/>
              <a:defRPr sz="1333">
                <a:solidFill>
                  <a:schemeClr val="dk2"/>
                </a:solidFill>
                <a:latin typeface="Open Sans"/>
                <a:ea typeface="Open Sans"/>
                <a:cs typeface="Open Sans"/>
                <a:sym typeface="Open Sans"/>
              </a:defRPr>
            </a:lvl4pPr>
            <a:lvl5pPr lvl="4" algn="r">
              <a:buNone/>
              <a:defRPr sz="1333">
                <a:solidFill>
                  <a:schemeClr val="dk2"/>
                </a:solidFill>
                <a:latin typeface="Open Sans"/>
                <a:ea typeface="Open Sans"/>
                <a:cs typeface="Open Sans"/>
                <a:sym typeface="Open Sans"/>
              </a:defRPr>
            </a:lvl5pPr>
            <a:lvl6pPr lvl="5" algn="r">
              <a:buNone/>
              <a:defRPr sz="1333">
                <a:solidFill>
                  <a:schemeClr val="dk2"/>
                </a:solidFill>
                <a:latin typeface="Open Sans"/>
                <a:ea typeface="Open Sans"/>
                <a:cs typeface="Open Sans"/>
                <a:sym typeface="Open Sans"/>
              </a:defRPr>
            </a:lvl6pPr>
            <a:lvl7pPr lvl="6" algn="r">
              <a:buNone/>
              <a:defRPr sz="1333">
                <a:solidFill>
                  <a:schemeClr val="dk2"/>
                </a:solidFill>
                <a:latin typeface="Open Sans"/>
                <a:ea typeface="Open Sans"/>
                <a:cs typeface="Open Sans"/>
                <a:sym typeface="Open Sans"/>
              </a:defRPr>
            </a:lvl7pPr>
            <a:lvl8pPr lvl="7" algn="r">
              <a:buNone/>
              <a:defRPr sz="1333">
                <a:solidFill>
                  <a:schemeClr val="dk2"/>
                </a:solidFill>
                <a:latin typeface="Open Sans"/>
                <a:ea typeface="Open Sans"/>
                <a:cs typeface="Open Sans"/>
                <a:sym typeface="Open Sans"/>
              </a:defRPr>
            </a:lvl8pPr>
            <a:lvl9pPr lvl="8" algn="r">
              <a:buNone/>
              <a:defRPr sz="1333">
                <a:solidFill>
                  <a:schemeClr val="dk2"/>
                </a:solidFill>
                <a:latin typeface="Open Sans"/>
                <a:ea typeface="Open Sans"/>
                <a:cs typeface="Open Sans"/>
                <a:sym typeface="Open Sans"/>
              </a:defRPr>
            </a:lvl9pPr>
          </a:lstStyle>
          <a:p>
            <a:fld id="{00000000-1234-1234-1234-123412341234}" type="slidenum">
              <a:rPr lang="en">
                <a:solidFill>
                  <a:srgbClr val="695D46"/>
                </a:solidFill>
              </a:rPr>
              <a:pPr/>
              <a:t>‹#›</a:t>
            </a:fld>
            <a:endParaRPr>
              <a:solidFill>
                <a:srgbClr val="695D46"/>
              </a:solidFill>
            </a:endParaRPr>
          </a:p>
        </p:txBody>
      </p:sp>
    </p:spTree>
    <p:extLst>
      <p:ext uri="{BB962C8B-B14F-4D97-AF65-F5344CB8AC3E}">
        <p14:creationId xmlns:p14="http://schemas.microsoft.com/office/powerpoint/2010/main" val="3647361851"/>
      </p:ext>
    </p:extLst>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3"/>
          <p:cNvPicPr preferRelativeResize="0"/>
          <p:nvPr/>
        </p:nvPicPr>
        <p:blipFill rotWithShape="1">
          <a:blip r:embed="rId3">
            <a:alphaModFix amt="27000"/>
          </a:blip>
          <a:srcRect r="2969" b="28556"/>
          <a:stretch/>
        </p:blipFill>
        <p:spPr>
          <a:xfrm>
            <a:off x="0" y="0"/>
            <a:ext cx="12192000" cy="6858000"/>
          </a:xfrm>
          <a:prstGeom prst="rect">
            <a:avLst/>
          </a:prstGeom>
          <a:noFill/>
          <a:ln>
            <a:noFill/>
          </a:ln>
        </p:spPr>
      </p:pic>
      <p:sp>
        <p:nvSpPr>
          <p:cNvPr id="67" name="Google Shape;67;p13"/>
          <p:cNvSpPr txBox="1">
            <a:spLocks noGrp="1"/>
          </p:cNvSpPr>
          <p:nvPr>
            <p:ph type="ctrTitle"/>
          </p:nvPr>
        </p:nvSpPr>
        <p:spPr>
          <a:xfrm>
            <a:off x="1338867" y="1726619"/>
            <a:ext cx="9515600" cy="1363200"/>
          </a:xfrm>
          <a:prstGeom prst="rect">
            <a:avLst/>
          </a:prstGeom>
          <a:effectLst>
            <a:outerShdw blurRad="28575" dist="47625" dir="9180000" algn="bl" rotWithShape="0">
              <a:srgbClr val="000000">
                <a:alpha val="50000"/>
              </a:srgbClr>
            </a:outerShdw>
          </a:effectLst>
        </p:spPr>
        <p:txBody>
          <a:bodyPr spcFirstLastPara="1" wrap="square" lIns="121900" tIns="121900" rIns="121900" bIns="121900" anchor="b" anchorCtr="0">
            <a:noAutofit/>
          </a:bodyPr>
          <a:lstStyle/>
          <a:p>
            <a:r>
              <a:rPr lang="en"/>
              <a:t>Digging Deep:</a:t>
            </a:r>
            <a:endParaRPr/>
          </a:p>
        </p:txBody>
      </p:sp>
      <p:sp>
        <p:nvSpPr>
          <p:cNvPr id="68" name="Google Shape;68;p13"/>
          <p:cNvSpPr txBox="1">
            <a:spLocks noGrp="1"/>
          </p:cNvSpPr>
          <p:nvPr>
            <p:ph type="subTitle" idx="1"/>
          </p:nvPr>
        </p:nvSpPr>
        <p:spPr>
          <a:xfrm>
            <a:off x="2905333" y="3214119"/>
            <a:ext cx="6494000" cy="1056800"/>
          </a:xfrm>
          <a:prstGeom prst="rect">
            <a:avLst/>
          </a:prstGeom>
        </p:spPr>
        <p:txBody>
          <a:bodyPr spcFirstLastPara="1" wrap="square" lIns="121900" tIns="121900" rIns="121900" bIns="121900" anchor="t" anchorCtr="0">
            <a:noAutofit/>
          </a:bodyPr>
          <a:lstStyle/>
          <a:p>
            <a:pPr marL="0" indent="0"/>
            <a:r>
              <a:rPr lang="en">
                <a:solidFill>
                  <a:srgbClr val="000000"/>
                </a:solidFill>
              </a:rPr>
              <a:t>Getting better results with advanced assessment tools in ILLiad</a:t>
            </a:r>
            <a:endParaRPr>
              <a:solidFill>
                <a:srgbClr val="000000"/>
              </a:solidFill>
            </a:endParaRPr>
          </a:p>
        </p:txBody>
      </p:sp>
      <p:sp>
        <p:nvSpPr>
          <p:cNvPr id="69" name="Google Shape;69;p13"/>
          <p:cNvSpPr txBox="1">
            <a:spLocks noGrp="1"/>
          </p:cNvSpPr>
          <p:nvPr>
            <p:ph type="subTitle" idx="1"/>
          </p:nvPr>
        </p:nvSpPr>
        <p:spPr>
          <a:xfrm>
            <a:off x="1657700" y="5643133"/>
            <a:ext cx="8858800" cy="1056800"/>
          </a:xfrm>
          <a:prstGeom prst="rect">
            <a:avLst/>
          </a:prstGeom>
        </p:spPr>
        <p:txBody>
          <a:bodyPr spcFirstLastPara="1" wrap="square" lIns="121900" tIns="121900" rIns="121900" bIns="121900" anchor="t" anchorCtr="0">
            <a:noAutofit/>
          </a:bodyPr>
          <a:lstStyle/>
          <a:p>
            <a:pPr marL="0" indent="0"/>
            <a:r>
              <a:rPr lang="en" b="1">
                <a:solidFill>
                  <a:srgbClr val="000000"/>
                </a:solidFill>
              </a:rPr>
              <a:t>Sarah Shank, Jay Kibby and J. Silvia Cho</a:t>
            </a:r>
            <a:endParaRPr b="1">
              <a:solidFill>
                <a:srgbClr val="000000"/>
              </a:solidFill>
            </a:endParaRPr>
          </a:p>
        </p:txBody>
      </p:sp>
    </p:spTree>
    <p:extLst>
      <p:ext uri="{BB962C8B-B14F-4D97-AF65-F5344CB8AC3E}">
        <p14:creationId xmlns:p14="http://schemas.microsoft.com/office/powerpoint/2010/main" val="3499961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body" idx="1"/>
          </p:nvPr>
        </p:nvSpPr>
        <p:spPr>
          <a:xfrm>
            <a:off x="415600" y="1688433"/>
            <a:ext cx="11360800" cy="4403600"/>
          </a:xfrm>
          <a:prstGeom prst="rect">
            <a:avLst/>
          </a:prstGeom>
        </p:spPr>
        <p:txBody>
          <a:bodyPr spcFirstLastPara="1" wrap="square" lIns="121900" tIns="121900" rIns="121900" bIns="121900" anchor="t" anchorCtr="0">
            <a:noAutofit/>
          </a:bodyPr>
          <a:lstStyle/>
          <a:p>
            <a:pPr marL="0" indent="0">
              <a:spcAft>
                <a:spcPts val="2133"/>
              </a:spcAft>
              <a:buNone/>
            </a:pPr>
            <a:r>
              <a:rPr lang="en"/>
              <a:t>Save and Reuse Searches</a:t>
            </a:r>
            <a:endParaRPr/>
          </a:p>
        </p:txBody>
      </p:sp>
      <p:pic>
        <p:nvPicPr>
          <p:cNvPr id="141" name="Google Shape;141;p22"/>
          <p:cNvPicPr preferRelativeResize="0"/>
          <p:nvPr/>
        </p:nvPicPr>
        <p:blipFill>
          <a:blip r:embed="rId3">
            <a:alphaModFix/>
          </a:blip>
          <a:stretch>
            <a:fillRect/>
          </a:stretch>
        </p:blipFill>
        <p:spPr>
          <a:xfrm>
            <a:off x="2882900" y="2767033"/>
            <a:ext cx="6426200" cy="2692400"/>
          </a:xfrm>
          <a:prstGeom prst="rect">
            <a:avLst/>
          </a:prstGeom>
          <a:noFill/>
          <a:ln>
            <a:noFill/>
          </a:ln>
        </p:spPr>
      </p:pic>
      <p:sp>
        <p:nvSpPr>
          <p:cNvPr id="142" name="Google Shape;142;p22"/>
          <p:cNvSpPr txBox="1">
            <a:spLocks noGrp="1"/>
          </p:cNvSpPr>
          <p:nvPr>
            <p:ph type="title"/>
          </p:nvPr>
        </p:nvSpPr>
        <p:spPr>
          <a:xfrm>
            <a:off x="415600" y="593367"/>
            <a:ext cx="11360800" cy="943200"/>
          </a:xfrm>
          <a:prstGeom prst="rect">
            <a:avLst/>
          </a:prstGeom>
        </p:spPr>
        <p:txBody>
          <a:bodyPr spcFirstLastPara="1" wrap="square" lIns="121900" tIns="121900" rIns="121900" bIns="121900" anchor="t" anchorCtr="0">
            <a:noAutofit/>
          </a:bodyPr>
          <a:lstStyle/>
          <a:p>
            <a:r>
              <a:rPr lang="en"/>
              <a:t>Best Practices, Tips and Tricks</a:t>
            </a:r>
            <a:endParaRPr/>
          </a:p>
        </p:txBody>
      </p:sp>
    </p:spTree>
    <p:extLst>
      <p:ext uri="{BB962C8B-B14F-4D97-AF65-F5344CB8AC3E}">
        <p14:creationId xmlns:p14="http://schemas.microsoft.com/office/powerpoint/2010/main" val="789592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body" idx="1"/>
          </p:nvPr>
        </p:nvSpPr>
        <p:spPr>
          <a:xfrm>
            <a:off x="415600" y="1370867"/>
            <a:ext cx="11360800" cy="4403600"/>
          </a:xfrm>
          <a:prstGeom prst="rect">
            <a:avLst/>
          </a:prstGeom>
        </p:spPr>
        <p:txBody>
          <a:bodyPr spcFirstLastPara="1" wrap="square" lIns="121900" tIns="121900" rIns="121900" bIns="121900" anchor="t" anchorCtr="0">
            <a:noAutofit/>
          </a:bodyPr>
          <a:lstStyle/>
          <a:p>
            <a:pPr marL="0" indent="0">
              <a:buNone/>
            </a:pPr>
            <a:r>
              <a:rPr lang="en"/>
              <a:t>Right Click on the Columns to bring up the menu</a:t>
            </a:r>
            <a:endParaRPr/>
          </a:p>
          <a:p>
            <a:pPr>
              <a:spcBef>
                <a:spcPts val="2133"/>
              </a:spcBef>
            </a:pPr>
            <a:r>
              <a:rPr lang="en"/>
              <a:t>Choose “Column Chooser” to add in or remove a couple of columns</a:t>
            </a:r>
            <a:endParaRPr/>
          </a:p>
          <a:p>
            <a:r>
              <a:rPr lang="en"/>
              <a:t>Choose “Clear Columns” to send all the columns to the column chooser</a:t>
            </a:r>
            <a:endParaRPr/>
          </a:p>
          <a:p>
            <a:r>
              <a:rPr lang="en"/>
              <a:t>Drag and drop between the column chooser and the column display.</a:t>
            </a:r>
            <a:br>
              <a:rPr lang="en"/>
            </a:br>
            <a:endParaRPr/>
          </a:p>
          <a:p>
            <a:pPr marL="0" indent="0">
              <a:spcBef>
                <a:spcPts val="2133"/>
              </a:spcBef>
              <a:spcAft>
                <a:spcPts val="2133"/>
              </a:spcAft>
              <a:buNone/>
            </a:pPr>
            <a:endParaRPr/>
          </a:p>
        </p:txBody>
      </p:sp>
      <p:sp>
        <p:nvSpPr>
          <p:cNvPr id="148" name="Google Shape;148;p23"/>
          <p:cNvSpPr txBox="1">
            <a:spLocks noGrp="1"/>
          </p:cNvSpPr>
          <p:nvPr>
            <p:ph type="title"/>
          </p:nvPr>
        </p:nvSpPr>
        <p:spPr>
          <a:xfrm>
            <a:off x="415600" y="17300"/>
            <a:ext cx="11360800" cy="1524217"/>
          </a:xfrm>
          <a:prstGeom prst="rect">
            <a:avLst/>
          </a:prstGeom>
        </p:spPr>
        <p:txBody>
          <a:bodyPr spcFirstLastPara="1" wrap="square" lIns="121900" tIns="121900" rIns="121900" bIns="121900" anchor="t" anchorCtr="0">
            <a:noAutofit/>
          </a:bodyPr>
          <a:lstStyle/>
          <a:p>
            <a:r>
              <a:rPr lang="en" dirty="0"/>
              <a:t>Customizing Results: Column Chooser</a:t>
            </a:r>
            <a:endParaRPr dirty="0"/>
          </a:p>
        </p:txBody>
      </p:sp>
      <p:pic>
        <p:nvPicPr>
          <p:cNvPr id="149" name="Google Shape;149;p23" descr="A screenshot of a cell phone&#10;&#10;Description generated with very high confidence"/>
          <p:cNvPicPr preferRelativeResize="0"/>
          <p:nvPr/>
        </p:nvPicPr>
        <p:blipFill rotWithShape="1">
          <a:blip r:embed="rId3">
            <a:alphaModFix/>
          </a:blip>
          <a:srcRect/>
          <a:stretch/>
        </p:blipFill>
        <p:spPr>
          <a:xfrm>
            <a:off x="8122319" y="3714213"/>
            <a:ext cx="3762375" cy="2476500"/>
          </a:xfrm>
          <a:prstGeom prst="rect">
            <a:avLst/>
          </a:prstGeom>
          <a:noFill/>
          <a:ln>
            <a:noFill/>
          </a:ln>
        </p:spPr>
      </p:pic>
      <p:pic>
        <p:nvPicPr>
          <p:cNvPr id="150" name="Google Shape;150;p23"/>
          <p:cNvPicPr preferRelativeResize="0"/>
          <p:nvPr/>
        </p:nvPicPr>
        <p:blipFill>
          <a:blip r:embed="rId4">
            <a:alphaModFix/>
          </a:blip>
          <a:stretch>
            <a:fillRect/>
          </a:stretch>
        </p:blipFill>
        <p:spPr>
          <a:xfrm>
            <a:off x="88701" y="3714201"/>
            <a:ext cx="7833332" cy="2942233"/>
          </a:xfrm>
          <a:prstGeom prst="rect">
            <a:avLst/>
          </a:prstGeom>
          <a:noFill/>
          <a:ln>
            <a:noFill/>
          </a:ln>
        </p:spPr>
      </p:pic>
    </p:spTree>
    <p:extLst>
      <p:ext uri="{BB962C8B-B14F-4D97-AF65-F5344CB8AC3E}">
        <p14:creationId xmlns:p14="http://schemas.microsoft.com/office/powerpoint/2010/main" val="3478501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24"/>
          <p:cNvSpPr txBox="1">
            <a:spLocks noGrp="1"/>
          </p:cNvSpPr>
          <p:nvPr>
            <p:ph type="body" idx="1"/>
          </p:nvPr>
        </p:nvSpPr>
        <p:spPr>
          <a:xfrm>
            <a:off x="415600" y="1688433"/>
            <a:ext cx="11360800" cy="4403600"/>
          </a:xfrm>
          <a:prstGeom prst="rect">
            <a:avLst/>
          </a:prstGeom>
        </p:spPr>
        <p:txBody>
          <a:bodyPr spcFirstLastPara="1" wrap="square" lIns="121900" tIns="121900" rIns="121900" bIns="121900" anchor="t" anchorCtr="0">
            <a:noAutofit/>
          </a:bodyPr>
          <a:lstStyle/>
          <a:p>
            <a:pPr marL="0" indent="0">
              <a:spcAft>
                <a:spcPts val="2133"/>
              </a:spcAft>
              <a:buNone/>
            </a:pPr>
            <a:r>
              <a:rPr lang="en" dirty="0"/>
              <a:t>Protip! To make things less terrifying, add all columns back by restoring to default settings:</a:t>
            </a:r>
            <a:endParaRPr dirty="0"/>
          </a:p>
        </p:txBody>
      </p:sp>
      <p:pic>
        <p:nvPicPr>
          <p:cNvPr id="157" name="Google Shape;157;p24"/>
          <p:cNvPicPr preferRelativeResize="0"/>
          <p:nvPr/>
        </p:nvPicPr>
        <p:blipFill>
          <a:blip r:embed="rId3">
            <a:alphaModFix/>
          </a:blip>
          <a:stretch>
            <a:fillRect/>
          </a:stretch>
        </p:blipFill>
        <p:spPr>
          <a:xfrm>
            <a:off x="842047" y="2809184"/>
            <a:ext cx="5678167" cy="3076933"/>
          </a:xfrm>
          <a:prstGeom prst="rect">
            <a:avLst/>
          </a:prstGeom>
          <a:noFill/>
          <a:ln>
            <a:noFill/>
          </a:ln>
        </p:spPr>
      </p:pic>
      <p:pic>
        <p:nvPicPr>
          <p:cNvPr id="158" name="Google Shape;158;p24"/>
          <p:cNvPicPr preferRelativeResize="0"/>
          <p:nvPr/>
        </p:nvPicPr>
        <p:blipFill>
          <a:blip r:embed="rId4">
            <a:alphaModFix/>
          </a:blip>
          <a:stretch>
            <a:fillRect/>
          </a:stretch>
        </p:blipFill>
        <p:spPr>
          <a:xfrm>
            <a:off x="7100765" y="3209698"/>
            <a:ext cx="4135100" cy="1718300"/>
          </a:xfrm>
          <a:prstGeom prst="rect">
            <a:avLst/>
          </a:prstGeom>
          <a:noFill/>
          <a:ln>
            <a:noFill/>
          </a:ln>
        </p:spPr>
      </p:pic>
      <p:sp>
        <p:nvSpPr>
          <p:cNvPr id="7" name="Google Shape;148;p23"/>
          <p:cNvSpPr txBox="1">
            <a:spLocks noGrp="1"/>
          </p:cNvSpPr>
          <p:nvPr>
            <p:ph type="title"/>
          </p:nvPr>
        </p:nvSpPr>
        <p:spPr>
          <a:xfrm>
            <a:off x="415600" y="17300"/>
            <a:ext cx="11360800" cy="1524217"/>
          </a:xfrm>
          <a:prstGeom prst="rect">
            <a:avLst/>
          </a:prstGeom>
        </p:spPr>
        <p:txBody>
          <a:bodyPr spcFirstLastPara="1" wrap="square" lIns="121900" tIns="121900" rIns="121900" bIns="121900" anchor="t" anchorCtr="0">
            <a:noAutofit/>
          </a:bodyPr>
          <a:lstStyle/>
          <a:p>
            <a:r>
              <a:rPr lang="en" dirty="0"/>
              <a:t>Customizing Results: Column Chooser</a:t>
            </a:r>
            <a:endParaRPr dirty="0"/>
          </a:p>
        </p:txBody>
      </p:sp>
    </p:spTree>
    <p:extLst>
      <p:ext uri="{BB962C8B-B14F-4D97-AF65-F5344CB8AC3E}">
        <p14:creationId xmlns:p14="http://schemas.microsoft.com/office/powerpoint/2010/main" val="1213555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a:off x="415600" y="593367"/>
            <a:ext cx="11360800" cy="943200"/>
          </a:xfrm>
          <a:prstGeom prst="rect">
            <a:avLst/>
          </a:prstGeom>
        </p:spPr>
        <p:txBody>
          <a:bodyPr spcFirstLastPara="1" wrap="square" lIns="121900" tIns="121900" rIns="121900" bIns="121900" anchor="t" anchorCtr="0">
            <a:noAutofit/>
          </a:bodyPr>
          <a:lstStyle/>
          <a:p>
            <a:r>
              <a:rPr lang="en"/>
              <a:t>Filtering/Manipulating Results in Illiad</a:t>
            </a:r>
            <a:endParaRPr/>
          </a:p>
        </p:txBody>
      </p:sp>
      <p:sp>
        <p:nvSpPr>
          <p:cNvPr id="164" name="Google Shape;164;p25"/>
          <p:cNvSpPr txBox="1">
            <a:spLocks noGrp="1"/>
          </p:cNvSpPr>
          <p:nvPr>
            <p:ph type="body" idx="1"/>
          </p:nvPr>
        </p:nvSpPr>
        <p:spPr>
          <a:xfrm>
            <a:off x="415600" y="1688433"/>
            <a:ext cx="5919200" cy="4403600"/>
          </a:xfrm>
          <a:prstGeom prst="rect">
            <a:avLst/>
          </a:prstGeom>
        </p:spPr>
        <p:txBody>
          <a:bodyPr spcFirstLastPara="1" wrap="square" lIns="121900" tIns="121900" rIns="121900" bIns="121900" anchor="t" anchorCtr="0">
            <a:noAutofit/>
          </a:bodyPr>
          <a:lstStyle/>
          <a:p>
            <a:r>
              <a:rPr lang="en"/>
              <a:t>Click and drag columns to organize data</a:t>
            </a:r>
            <a:endParaRPr/>
          </a:p>
          <a:p>
            <a:r>
              <a:rPr lang="en"/>
              <a:t>Click on column header to organize alphanumerically</a:t>
            </a:r>
            <a:endParaRPr/>
          </a:p>
          <a:p>
            <a:r>
              <a:rPr lang="en"/>
              <a:t>Click on filter icon to choose specific</a:t>
            </a:r>
            <a:endParaRPr/>
          </a:p>
          <a:p>
            <a:r>
              <a:rPr lang="en"/>
              <a:t>Export only what you need to Excel</a:t>
            </a:r>
            <a:endParaRPr/>
          </a:p>
          <a:p>
            <a:r>
              <a:rPr lang="en"/>
              <a:t>Save your preferences for future searches</a:t>
            </a:r>
            <a:endParaRPr/>
          </a:p>
        </p:txBody>
      </p:sp>
      <p:pic>
        <p:nvPicPr>
          <p:cNvPr id="165" name="Google Shape;165;p25"/>
          <p:cNvPicPr preferRelativeResize="0"/>
          <p:nvPr/>
        </p:nvPicPr>
        <p:blipFill rotWithShape="1">
          <a:blip r:embed="rId3">
            <a:alphaModFix/>
          </a:blip>
          <a:srcRect b="40677"/>
          <a:stretch/>
        </p:blipFill>
        <p:spPr>
          <a:xfrm>
            <a:off x="6476367" y="1869700"/>
            <a:ext cx="5715632" cy="4014832"/>
          </a:xfrm>
          <a:prstGeom prst="rect">
            <a:avLst/>
          </a:prstGeom>
          <a:noFill/>
          <a:ln>
            <a:noFill/>
          </a:ln>
        </p:spPr>
      </p:pic>
    </p:spTree>
    <p:extLst>
      <p:ext uri="{BB962C8B-B14F-4D97-AF65-F5344CB8AC3E}">
        <p14:creationId xmlns:p14="http://schemas.microsoft.com/office/powerpoint/2010/main" val="2723267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415600" y="266333"/>
            <a:ext cx="11360800" cy="943200"/>
          </a:xfrm>
          <a:prstGeom prst="rect">
            <a:avLst/>
          </a:prstGeom>
        </p:spPr>
        <p:txBody>
          <a:bodyPr spcFirstLastPara="1" wrap="square" lIns="121900" tIns="121900" rIns="121900" bIns="121900" anchor="t" anchorCtr="0">
            <a:noAutofit/>
          </a:bodyPr>
          <a:lstStyle/>
          <a:p>
            <a:r>
              <a:rPr lang="en"/>
              <a:t>Exporting to Excel</a:t>
            </a:r>
            <a:endParaRPr/>
          </a:p>
        </p:txBody>
      </p:sp>
      <p:sp>
        <p:nvSpPr>
          <p:cNvPr id="171" name="Google Shape;171;p26"/>
          <p:cNvSpPr txBox="1">
            <a:spLocks noGrp="1"/>
          </p:cNvSpPr>
          <p:nvPr>
            <p:ph type="body" idx="1"/>
          </p:nvPr>
        </p:nvSpPr>
        <p:spPr>
          <a:xfrm>
            <a:off x="0" y="1690100"/>
            <a:ext cx="5976400" cy="4403600"/>
          </a:xfrm>
          <a:prstGeom prst="rect">
            <a:avLst/>
          </a:prstGeom>
        </p:spPr>
        <p:txBody>
          <a:bodyPr spcFirstLastPara="1" wrap="square" lIns="121900" tIns="121900" rIns="121900" bIns="121900" anchor="t" anchorCtr="0">
            <a:noAutofit/>
          </a:bodyPr>
          <a:lstStyle/>
          <a:p>
            <a:r>
              <a:rPr lang="en"/>
              <a:t>Any changes (filtering, column reorganization, ordering) are maintained when exported to Excel</a:t>
            </a:r>
            <a:endParaRPr/>
          </a:p>
          <a:p>
            <a:r>
              <a:rPr lang="en"/>
              <a:t>Save your file when prompted</a:t>
            </a:r>
            <a:endParaRPr/>
          </a:p>
          <a:p>
            <a:r>
              <a:rPr lang="en"/>
              <a:t>More flexible filtering in Excel</a:t>
            </a:r>
            <a:endParaRPr/>
          </a:p>
          <a:p>
            <a:r>
              <a:rPr lang="en"/>
              <a:t>Organize data by multiple columns</a:t>
            </a:r>
            <a:endParaRPr/>
          </a:p>
        </p:txBody>
      </p:sp>
      <p:pic>
        <p:nvPicPr>
          <p:cNvPr id="172" name="Google Shape;172;p26"/>
          <p:cNvPicPr preferRelativeResize="0"/>
          <p:nvPr/>
        </p:nvPicPr>
        <p:blipFill>
          <a:blip r:embed="rId3">
            <a:alphaModFix/>
          </a:blip>
          <a:stretch>
            <a:fillRect/>
          </a:stretch>
        </p:blipFill>
        <p:spPr>
          <a:xfrm>
            <a:off x="6028501" y="531667"/>
            <a:ext cx="5853599" cy="2329933"/>
          </a:xfrm>
          <a:prstGeom prst="rect">
            <a:avLst/>
          </a:prstGeom>
          <a:noFill/>
          <a:ln>
            <a:noFill/>
          </a:ln>
        </p:spPr>
      </p:pic>
      <p:pic>
        <p:nvPicPr>
          <p:cNvPr id="173" name="Google Shape;173;p26"/>
          <p:cNvPicPr preferRelativeResize="0"/>
          <p:nvPr/>
        </p:nvPicPr>
        <p:blipFill rotWithShape="1">
          <a:blip r:embed="rId4">
            <a:alphaModFix/>
          </a:blip>
          <a:srcRect t="11543"/>
          <a:stretch/>
        </p:blipFill>
        <p:spPr>
          <a:xfrm>
            <a:off x="8633968" y="1959634"/>
            <a:ext cx="2999033" cy="517633"/>
          </a:xfrm>
          <a:prstGeom prst="rect">
            <a:avLst/>
          </a:prstGeom>
          <a:noFill/>
          <a:ln>
            <a:noFill/>
          </a:ln>
        </p:spPr>
      </p:pic>
      <p:sp>
        <p:nvSpPr>
          <p:cNvPr id="174" name="Google Shape;174;p26"/>
          <p:cNvSpPr/>
          <p:nvPr/>
        </p:nvSpPr>
        <p:spPr>
          <a:xfrm>
            <a:off x="11181200" y="698567"/>
            <a:ext cx="595200" cy="943200"/>
          </a:xfrm>
          <a:prstGeom prst="ellipse">
            <a:avLst/>
          </a:pr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75" name="Google Shape;175;p26"/>
          <p:cNvPicPr preferRelativeResize="0"/>
          <p:nvPr/>
        </p:nvPicPr>
        <p:blipFill>
          <a:blip r:embed="rId5">
            <a:alphaModFix/>
          </a:blip>
          <a:stretch>
            <a:fillRect/>
          </a:stretch>
        </p:blipFill>
        <p:spPr>
          <a:xfrm>
            <a:off x="7079167" y="2791450"/>
            <a:ext cx="3497219" cy="1122100"/>
          </a:xfrm>
          <a:prstGeom prst="rect">
            <a:avLst/>
          </a:prstGeom>
          <a:noFill/>
          <a:ln>
            <a:noFill/>
          </a:ln>
        </p:spPr>
      </p:pic>
      <p:pic>
        <p:nvPicPr>
          <p:cNvPr id="176" name="Google Shape;176;p26"/>
          <p:cNvPicPr preferRelativeResize="0"/>
          <p:nvPr/>
        </p:nvPicPr>
        <p:blipFill>
          <a:blip r:embed="rId6">
            <a:alphaModFix/>
          </a:blip>
          <a:stretch>
            <a:fillRect/>
          </a:stretch>
        </p:blipFill>
        <p:spPr>
          <a:xfrm>
            <a:off x="8162134" y="4828167"/>
            <a:ext cx="3942701" cy="1793367"/>
          </a:xfrm>
          <a:prstGeom prst="rect">
            <a:avLst/>
          </a:prstGeom>
          <a:noFill/>
          <a:ln>
            <a:noFill/>
          </a:ln>
        </p:spPr>
      </p:pic>
      <p:pic>
        <p:nvPicPr>
          <p:cNvPr id="177" name="Google Shape;177;p26"/>
          <p:cNvPicPr preferRelativeResize="0"/>
          <p:nvPr/>
        </p:nvPicPr>
        <p:blipFill rotWithShape="1">
          <a:blip r:embed="rId7">
            <a:alphaModFix/>
          </a:blip>
          <a:srcRect r="2143" b="38616"/>
          <a:stretch/>
        </p:blipFill>
        <p:spPr>
          <a:xfrm>
            <a:off x="6096000" y="4652667"/>
            <a:ext cx="2066133" cy="1915367"/>
          </a:xfrm>
          <a:prstGeom prst="rect">
            <a:avLst/>
          </a:prstGeom>
          <a:noFill/>
          <a:ln>
            <a:noFill/>
          </a:ln>
        </p:spPr>
      </p:pic>
      <p:cxnSp>
        <p:nvCxnSpPr>
          <p:cNvPr id="178" name="Google Shape;178;p26"/>
          <p:cNvCxnSpPr>
            <a:stCxn id="175" idx="2"/>
            <a:endCxn id="177" idx="0"/>
          </p:cNvCxnSpPr>
          <p:nvPr/>
        </p:nvCxnSpPr>
        <p:spPr>
          <a:xfrm flipH="1">
            <a:off x="7128976" y="3913549"/>
            <a:ext cx="1698800" cy="739200"/>
          </a:xfrm>
          <a:prstGeom prst="straightConnector1">
            <a:avLst/>
          </a:prstGeom>
          <a:noFill/>
          <a:ln w="9525" cap="flat" cmpd="sng">
            <a:solidFill>
              <a:schemeClr val="dk2"/>
            </a:solidFill>
            <a:prstDash val="solid"/>
            <a:round/>
            <a:headEnd type="none" w="med" len="med"/>
            <a:tailEnd type="triangle" w="med" len="med"/>
          </a:ln>
        </p:spPr>
      </p:cxnSp>
      <p:cxnSp>
        <p:nvCxnSpPr>
          <p:cNvPr id="179" name="Google Shape;179;p26"/>
          <p:cNvCxnSpPr>
            <a:stCxn id="175" idx="2"/>
            <a:endCxn id="176" idx="0"/>
          </p:cNvCxnSpPr>
          <p:nvPr/>
        </p:nvCxnSpPr>
        <p:spPr>
          <a:xfrm>
            <a:off x="8827776" y="3913549"/>
            <a:ext cx="1305600" cy="9148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3733336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27"/>
          <p:cNvSpPr txBox="1">
            <a:spLocks noGrp="1"/>
          </p:cNvSpPr>
          <p:nvPr>
            <p:ph type="body" idx="1"/>
          </p:nvPr>
        </p:nvSpPr>
        <p:spPr>
          <a:xfrm>
            <a:off x="70200" y="1583333"/>
            <a:ext cx="12051600" cy="629600"/>
          </a:xfrm>
          <a:prstGeom prst="rect">
            <a:avLst/>
          </a:prstGeom>
        </p:spPr>
        <p:txBody>
          <a:bodyPr spcFirstLastPara="1" wrap="square" lIns="121900" tIns="121900" rIns="121900" bIns="121900" anchor="t" anchorCtr="0">
            <a:noAutofit/>
          </a:bodyPr>
          <a:lstStyle/>
          <a:p>
            <a:pPr marL="0" indent="0" algn="ctr">
              <a:spcAft>
                <a:spcPts val="2133"/>
              </a:spcAft>
              <a:buNone/>
            </a:pPr>
            <a:r>
              <a:rPr lang="en" dirty="0"/>
              <a:t>Example 1: Database info in call number field</a:t>
            </a:r>
            <a:endParaRPr dirty="0"/>
          </a:p>
        </p:txBody>
      </p:sp>
      <p:pic>
        <p:nvPicPr>
          <p:cNvPr id="186" name="Google Shape;186;p27"/>
          <p:cNvPicPr preferRelativeResize="0"/>
          <p:nvPr/>
        </p:nvPicPr>
        <p:blipFill>
          <a:blip r:embed="rId3">
            <a:alphaModFix/>
          </a:blip>
          <a:stretch>
            <a:fillRect/>
          </a:stretch>
        </p:blipFill>
        <p:spPr>
          <a:xfrm>
            <a:off x="2072696" y="3651434"/>
            <a:ext cx="7680168" cy="2068100"/>
          </a:xfrm>
          <a:prstGeom prst="rect">
            <a:avLst/>
          </a:prstGeom>
          <a:noFill/>
          <a:ln>
            <a:noFill/>
          </a:ln>
        </p:spPr>
      </p:pic>
      <p:sp>
        <p:nvSpPr>
          <p:cNvPr id="187" name="Google Shape;187;p27"/>
          <p:cNvSpPr/>
          <p:nvPr/>
        </p:nvSpPr>
        <p:spPr>
          <a:xfrm>
            <a:off x="8535667" y="3858833"/>
            <a:ext cx="1146000" cy="207200"/>
          </a:xfrm>
          <a:prstGeom prst="ellipse">
            <a:avLst/>
          </a:pr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188;p27"/>
          <p:cNvSpPr txBox="1"/>
          <p:nvPr/>
        </p:nvSpPr>
        <p:spPr>
          <a:xfrm>
            <a:off x="243600" y="2154318"/>
            <a:ext cx="11704800" cy="1497116"/>
          </a:xfrm>
          <a:prstGeom prst="rect">
            <a:avLst/>
          </a:prstGeom>
          <a:noFill/>
          <a:ln>
            <a:noFill/>
          </a:ln>
        </p:spPr>
        <p:txBody>
          <a:bodyPr spcFirstLastPara="1" wrap="square" lIns="121900" tIns="121900" rIns="121900" bIns="121900" anchor="t" anchorCtr="0">
            <a:noAutofit/>
          </a:bodyPr>
          <a:lstStyle/>
          <a:p>
            <a:pPr marL="609585" indent="-457189" defTabSz="1219170">
              <a:lnSpc>
                <a:spcPct val="115000"/>
              </a:lnSpc>
              <a:buClr>
                <a:srgbClr val="695D46"/>
              </a:buClr>
              <a:buSzPts val="1800"/>
              <a:buFont typeface="Open Sans"/>
              <a:buChar char="●"/>
            </a:pPr>
            <a:r>
              <a:rPr lang="en" sz="2400" kern="0" dirty="0">
                <a:solidFill>
                  <a:srgbClr val="695D46"/>
                </a:solidFill>
                <a:latin typeface="Open Sans"/>
                <a:ea typeface="Open Sans"/>
                <a:cs typeface="Open Sans"/>
                <a:sym typeface="Open Sans"/>
              </a:rPr>
              <a:t>Use this with “cited in” data to see where there may be connection issues</a:t>
            </a:r>
            <a:endParaRPr sz="2400" kern="0" dirty="0">
              <a:solidFill>
                <a:srgbClr val="695D46"/>
              </a:solidFill>
              <a:latin typeface="Open Sans"/>
              <a:ea typeface="Open Sans"/>
              <a:cs typeface="Open Sans"/>
              <a:sym typeface="Open Sans"/>
            </a:endParaRPr>
          </a:p>
          <a:p>
            <a:pPr marL="609585" indent="-457189" defTabSz="1219170">
              <a:lnSpc>
                <a:spcPct val="115000"/>
              </a:lnSpc>
              <a:buClr>
                <a:srgbClr val="695D46"/>
              </a:buClr>
              <a:buSzPts val="1800"/>
              <a:buFont typeface="Open Sans"/>
              <a:buChar char="●"/>
            </a:pPr>
            <a:r>
              <a:rPr lang="en" sz="2400" kern="0" dirty="0">
                <a:solidFill>
                  <a:srgbClr val="695D46"/>
                </a:solidFill>
                <a:latin typeface="Open Sans"/>
                <a:ea typeface="Open Sans"/>
                <a:cs typeface="Open Sans"/>
                <a:sym typeface="Open Sans"/>
              </a:rPr>
              <a:t>Helps inform possible information literacy needs</a:t>
            </a:r>
            <a:endParaRPr sz="2400" kern="0" dirty="0">
              <a:solidFill>
                <a:srgbClr val="695D46"/>
              </a:solidFill>
              <a:latin typeface="Open Sans"/>
              <a:ea typeface="Open Sans"/>
              <a:cs typeface="Open Sans"/>
              <a:sym typeface="Open Sans"/>
            </a:endParaRPr>
          </a:p>
          <a:p>
            <a:pPr marL="609585" indent="-457189" defTabSz="1219170">
              <a:lnSpc>
                <a:spcPct val="115000"/>
              </a:lnSpc>
              <a:buClr>
                <a:srgbClr val="695D46"/>
              </a:buClr>
              <a:buSzPts val="1800"/>
              <a:buFont typeface="Open Sans"/>
              <a:buChar char="●"/>
            </a:pPr>
            <a:r>
              <a:rPr lang="en" sz="2400" kern="0" dirty="0">
                <a:solidFill>
                  <a:srgbClr val="695D46"/>
                </a:solidFill>
                <a:latin typeface="Open Sans"/>
                <a:ea typeface="Open Sans"/>
                <a:cs typeface="Open Sans"/>
                <a:sym typeface="Open Sans"/>
              </a:rPr>
              <a:t>Discover which databases tend to be missed (e.g. Ebsco with ALMA switch)</a:t>
            </a:r>
            <a:br>
              <a:rPr lang="en" sz="2400" kern="0" dirty="0">
                <a:solidFill>
                  <a:srgbClr val="695D46"/>
                </a:solidFill>
                <a:latin typeface="Open Sans"/>
                <a:ea typeface="Open Sans"/>
                <a:cs typeface="Open Sans"/>
                <a:sym typeface="Open Sans"/>
              </a:rPr>
            </a:br>
            <a:endParaRPr sz="1867" kern="0" dirty="0">
              <a:solidFill>
                <a:srgbClr val="000000"/>
              </a:solidFill>
              <a:latin typeface="Arial"/>
              <a:cs typeface="Arial"/>
              <a:sym typeface="Arial"/>
            </a:endParaRPr>
          </a:p>
        </p:txBody>
      </p:sp>
      <p:sp>
        <p:nvSpPr>
          <p:cNvPr id="8" name="Google Shape;184;p27"/>
          <p:cNvSpPr txBox="1">
            <a:spLocks noGrp="1"/>
          </p:cNvSpPr>
          <p:nvPr>
            <p:ph type="title"/>
          </p:nvPr>
        </p:nvSpPr>
        <p:spPr>
          <a:xfrm>
            <a:off x="415600" y="144834"/>
            <a:ext cx="11360800" cy="1592877"/>
          </a:xfrm>
          <a:prstGeom prst="rect">
            <a:avLst/>
          </a:prstGeom>
        </p:spPr>
        <p:txBody>
          <a:bodyPr spcFirstLastPara="1" wrap="square" lIns="121900" tIns="121900" rIns="121900" bIns="121900" anchor="t" anchorCtr="0">
            <a:noAutofit/>
          </a:bodyPr>
          <a:lstStyle/>
          <a:p>
            <a:r>
              <a:rPr lang="en" dirty="0"/>
              <a:t>Examples: Adding info to request to query later</a:t>
            </a:r>
            <a:endParaRPr dirty="0"/>
          </a:p>
        </p:txBody>
      </p:sp>
    </p:spTree>
    <p:extLst>
      <p:ext uri="{BB962C8B-B14F-4D97-AF65-F5344CB8AC3E}">
        <p14:creationId xmlns:p14="http://schemas.microsoft.com/office/powerpoint/2010/main" val="1552972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body" idx="1"/>
          </p:nvPr>
        </p:nvSpPr>
        <p:spPr>
          <a:xfrm>
            <a:off x="61000" y="1613223"/>
            <a:ext cx="12070000" cy="702000"/>
          </a:xfrm>
          <a:prstGeom prst="rect">
            <a:avLst/>
          </a:prstGeom>
        </p:spPr>
        <p:txBody>
          <a:bodyPr spcFirstLastPara="1" wrap="square" lIns="121900" tIns="121900" rIns="121900" bIns="121900" anchor="t" anchorCtr="0">
            <a:noAutofit/>
          </a:bodyPr>
          <a:lstStyle/>
          <a:p>
            <a:pPr marL="0" indent="0" algn="ctr">
              <a:buNone/>
            </a:pPr>
            <a:r>
              <a:rPr lang="en" dirty="0"/>
              <a:t>Example 2: Adding information to spec ins field or Item info, etc. </a:t>
            </a:r>
            <a:endParaRPr dirty="0"/>
          </a:p>
          <a:p>
            <a:pPr marL="0" indent="0" algn="ctr">
              <a:spcBef>
                <a:spcPts val="2133"/>
              </a:spcBef>
              <a:buNone/>
            </a:pPr>
            <a:endParaRPr dirty="0"/>
          </a:p>
          <a:p>
            <a:pPr marL="0" indent="0" algn="ctr">
              <a:spcBef>
                <a:spcPts val="2133"/>
              </a:spcBef>
              <a:buNone/>
            </a:pPr>
            <a:endParaRPr dirty="0"/>
          </a:p>
          <a:p>
            <a:pPr marL="0" indent="0" algn="ctr">
              <a:spcBef>
                <a:spcPts val="2133"/>
              </a:spcBef>
              <a:spcAft>
                <a:spcPts val="2133"/>
              </a:spcAft>
              <a:buNone/>
            </a:pPr>
            <a:endParaRPr dirty="0"/>
          </a:p>
        </p:txBody>
      </p:sp>
      <p:pic>
        <p:nvPicPr>
          <p:cNvPr id="194" name="Google Shape;194;p28"/>
          <p:cNvPicPr preferRelativeResize="0"/>
          <p:nvPr/>
        </p:nvPicPr>
        <p:blipFill>
          <a:blip r:embed="rId3">
            <a:alphaModFix/>
          </a:blip>
          <a:stretch>
            <a:fillRect/>
          </a:stretch>
        </p:blipFill>
        <p:spPr>
          <a:xfrm>
            <a:off x="3248801" y="2190733"/>
            <a:ext cx="6000633" cy="4295600"/>
          </a:xfrm>
          <a:prstGeom prst="rect">
            <a:avLst/>
          </a:prstGeom>
          <a:noFill/>
          <a:ln>
            <a:noFill/>
          </a:ln>
        </p:spPr>
      </p:pic>
      <p:sp>
        <p:nvSpPr>
          <p:cNvPr id="6" name="Google Shape;184;p27"/>
          <p:cNvSpPr txBox="1">
            <a:spLocks noGrp="1"/>
          </p:cNvSpPr>
          <p:nvPr>
            <p:ph type="title"/>
          </p:nvPr>
        </p:nvSpPr>
        <p:spPr>
          <a:xfrm>
            <a:off x="415600" y="144834"/>
            <a:ext cx="11360800" cy="1592877"/>
          </a:xfrm>
          <a:prstGeom prst="rect">
            <a:avLst/>
          </a:prstGeom>
        </p:spPr>
        <p:txBody>
          <a:bodyPr spcFirstLastPara="1" wrap="square" lIns="121900" tIns="121900" rIns="121900" bIns="121900" anchor="t" anchorCtr="0">
            <a:noAutofit/>
          </a:bodyPr>
          <a:lstStyle/>
          <a:p>
            <a:r>
              <a:rPr lang="en" dirty="0"/>
              <a:t>Examples: Adding info to request to query later</a:t>
            </a:r>
            <a:endParaRPr dirty="0"/>
          </a:p>
        </p:txBody>
      </p:sp>
    </p:spTree>
    <p:extLst>
      <p:ext uri="{BB962C8B-B14F-4D97-AF65-F5344CB8AC3E}">
        <p14:creationId xmlns:p14="http://schemas.microsoft.com/office/powerpoint/2010/main" val="921238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body" idx="1"/>
          </p:nvPr>
        </p:nvSpPr>
        <p:spPr>
          <a:xfrm>
            <a:off x="449833" y="1599756"/>
            <a:ext cx="10567600" cy="628000"/>
          </a:xfrm>
          <a:prstGeom prst="rect">
            <a:avLst/>
          </a:prstGeom>
        </p:spPr>
        <p:txBody>
          <a:bodyPr spcFirstLastPara="1" wrap="square" lIns="121900" tIns="121900" rIns="121900" bIns="121900" anchor="t" anchorCtr="0">
            <a:noAutofit/>
          </a:bodyPr>
          <a:lstStyle/>
          <a:p>
            <a:pPr marL="0" indent="0" algn="ctr">
              <a:buNone/>
            </a:pPr>
            <a:r>
              <a:rPr lang="en" dirty="0"/>
              <a:t>Example 3: Adding information to the note field</a:t>
            </a:r>
            <a:endParaRPr dirty="0"/>
          </a:p>
          <a:p>
            <a:pPr marL="0" indent="0" algn="ctr">
              <a:spcBef>
                <a:spcPts val="2133"/>
              </a:spcBef>
              <a:spcAft>
                <a:spcPts val="2133"/>
              </a:spcAft>
              <a:buNone/>
            </a:pPr>
            <a:endParaRPr dirty="0"/>
          </a:p>
        </p:txBody>
      </p:sp>
      <p:pic>
        <p:nvPicPr>
          <p:cNvPr id="201" name="Google Shape;201;p29"/>
          <p:cNvPicPr preferRelativeResize="0"/>
          <p:nvPr/>
        </p:nvPicPr>
        <p:blipFill rotWithShape="1">
          <a:blip r:embed="rId3">
            <a:alphaModFix/>
          </a:blip>
          <a:srcRect t="3119" b="59479"/>
          <a:stretch/>
        </p:blipFill>
        <p:spPr>
          <a:xfrm>
            <a:off x="6856798" y="2089801"/>
            <a:ext cx="4840433" cy="2267833"/>
          </a:xfrm>
          <a:prstGeom prst="rect">
            <a:avLst/>
          </a:prstGeom>
          <a:noFill/>
          <a:ln>
            <a:noFill/>
          </a:ln>
        </p:spPr>
      </p:pic>
      <p:pic>
        <p:nvPicPr>
          <p:cNvPr id="202" name="Google Shape;202;p29"/>
          <p:cNvPicPr preferRelativeResize="0"/>
          <p:nvPr/>
        </p:nvPicPr>
        <p:blipFill rotWithShape="1">
          <a:blip r:embed="rId4">
            <a:alphaModFix/>
          </a:blip>
          <a:srcRect t="5059" b="18289"/>
          <a:stretch/>
        </p:blipFill>
        <p:spPr>
          <a:xfrm>
            <a:off x="6776684" y="4542710"/>
            <a:ext cx="5000665" cy="2125633"/>
          </a:xfrm>
          <a:prstGeom prst="rect">
            <a:avLst/>
          </a:prstGeom>
          <a:noFill/>
          <a:ln>
            <a:noFill/>
          </a:ln>
        </p:spPr>
      </p:pic>
      <p:sp>
        <p:nvSpPr>
          <p:cNvPr id="204" name="Google Shape;204;p29"/>
          <p:cNvSpPr txBox="1"/>
          <p:nvPr/>
        </p:nvSpPr>
        <p:spPr>
          <a:xfrm>
            <a:off x="449833" y="2089800"/>
            <a:ext cx="6016400" cy="3364400"/>
          </a:xfrm>
          <a:prstGeom prst="rect">
            <a:avLst/>
          </a:prstGeom>
          <a:noFill/>
          <a:ln>
            <a:noFill/>
          </a:ln>
        </p:spPr>
        <p:txBody>
          <a:bodyPr spcFirstLastPara="1" wrap="square" lIns="121900" tIns="121900" rIns="121900" bIns="121900" anchor="t" anchorCtr="0">
            <a:noAutofit/>
          </a:bodyPr>
          <a:lstStyle/>
          <a:p>
            <a:pPr marL="609585" indent="-457189" defTabSz="1219170">
              <a:lnSpc>
                <a:spcPct val="115000"/>
              </a:lnSpc>
              <a:buClr>
                <a:srgbClr val="695D46"/>
              </a:buClr>
              <a:buSzPts val="1800"/>
              <a:buFont typeface="Open Sans"/>
              <a:buChar char="●"/>
            </a:pPr>
            <a:r>
              <a:rPr lang="en" sz="2400" kern="0" dirty="0">
                <a:solidFill>
                  <a:srgbClr val="695D46"/>
                </a:solidFill>
                <a:latin typeface="Open Sans"/>
                <a:ea typeface="Open Sans"/>
                <a:cs typeface="Open Sans"/>
                <a:sym typeface="Open Sans"/>
              </a:rPr>
              <a:t>Note: “MPRALMA” (Renewal requested via ALMA)</a:t>
            </a:r>
            <a:endParaRPr sz="2400" kern="0" dirty="0">
              <a:solidFill>
                <a:srgbClr val="695D46"/>
              </a:solidFill>
              <a:latin typeface="Open Sans"/>
              <a:ea typeface="Open Sans"/>
              <a:cs typeface="Open Sans"/>
              <a:sym typeface="Open Sans"/>
            </a:endParaRPr>
          </a:p>
          <a:p>
            <a:pPr marL="609585" indent="-457189" defTabSz="1219170">
              <a:lnSpc>
                <a:spcPct val="115000"/>
              </a:lnSpc>
              <a:buClr>
                <a:srgbClr val="695D46"/>
              </a:buClr>
              <a:buSzPts val="1800"/>
              <a:buFont typeface="Open Sans"/>
              <a:buChar char="●"/>
            </a:pPr>
            <a:r>
              <a:rPr lang="en" sz="2400" kern="0" dirty="0">
                <a:solidFill>
                  <a:srgbClr val="695D46"/>
                </a:solidFill>
                <a:latin typeface="Open Sans"/>
                <a:ea typeface="Open Sans"/>
                <a:cs typeface="Open Sans"/>
                <a:sym typeface="Open Sans"/>
              </a:rPr>
              <a:t>Tracking: “Renewed by Customer...”</a:t>
            </a:r>
            <a:endParaRPr sz="2400" kern="0" dirty="0">
              <a:solidFill>
                <a:srgbClr val="695D46"/>
              </a:solidFill>
              <a:latin typeface="Open Sans"/>
              <a:ea typeface="Open Sans"/>
              <a:cs typeface="Open Sans"/>
              <a:sym typeface="Open Sans"/>
            </a:endParaRPr>
          </a:p>
          <a:p>
            <a:pPr defTabSz="1219170">
              <a:lnSpc>
                <a:spcPct val="115000"/>
              </a:lnSpc>
              <a:spcBef>
                <a:spcPts val="2133"/>
              </a:spcBef>
              <a:buClr>
                <a:srgbClr val="000000"/>
              </a:buClr>
            </a:pPr>
            <a:endParaRPr sz="2400" kern="0" dirty="0">
              <a:solidFill>
                <a:srgbClr val="695D46"/>
              </a:solidFill>
              <a:latin typeface="Open Sans"/>
              <a:ea typeface="Open Sans"/>
              <a:cs typeface="Open Sans"/>
              <a:sym typeface="Open Sans"/>
            </a:endParaRPr>
          </a:p>
          <a:p>
            <a:pPr marL="609585" indent="-457189" defTabSz="1219170">
              <a:lnSpc>
                <a:spcPct val="115000"/>
              </a:lnSpc>
              <a:spcBef>
                <a:spcPts val="2133"/>
              </a:spcBef>
              <a:buClr>
                <a:srgbClr val="695D46"/>
              </a:buClr>
              <a:buSzPts val="1800"/>
              <a:buFont typeface="Open Sans"/>
              <a:buChar char="●"/>
            </a:pPr>
            <a:r>
              <a:rPr lang="en" sz="2400" kern="0" dirty="0">
                <a:solidFill>
                  <a:srgbClr val="695D46"/>
                </a:solidFill>
                <a:latin typeface="Open Sans"/>
                <a:ea typeface="Open Sans"/>
                <a:cs typeface="Open Sans"/>
                <a:sym typeface="Open Sans"/>
              </a:rPr>
              <a:t>Note: “Delivered by”--Shows how many campus deliveries were done</a:t>
            </a:r>
            <a:endParaRPr sz="2400" kern="0" dirty="0">
              <a:solidFill>
                <a:srgbClr val="695D46"/>
              </a:solidFill>
              <a:latin typeface="Open Sans"/>
              <a:ea typeface="Open Sans"/>
              <a:cs typeface="Open Sans"/>
              <a:sym typeface="Open Sans"/>
            </a:endParaRPr>
          </a:p>
          <a:p>
            <a:pPr defTabSz="1219170">
              <a:spcBef>
                <a:spcPts val="2133"/>
              </a:spcBef>
              <a:buClr>
                <a:srgbClr val="000000"/>
              </a:buClr>
            </a:pPr>
            <a:endParaRPr sz="1867" kern="0" dirty="0">
              <a:solidFill>
                <a:srgbClr val="000000"/>
              </a:solidFill>
              <a:latin typeface="Arial"/>
              <a:cs typeface="Arial"/>
              <a:sym typeface="Arial"/>
            </a:endParaRPr>
          </a:p>
        </p:txBody>
      </p:sp>
      <p:sp>
        <p:nvSpPr>
          <p:cNvPr id="8" name="Google Shape;184;p27"/>
          <p:cNvSpPr txBox="1">
            <a:spLocks noGrp="1"/>
          </p:cNvSpPr>
          <p:nvPr>
            <p:ph type="title"/>
          </p:nvPr>
        </p:nvSpPr>
        <p:spPr>
          <a:xfrm>
            <a:off x="415600" y="144834"/>
            <a:ext cx="11360800" cy="1592877"/>
          </a:xfrm>
          <a:prstGeom prst="rect">
            <a:avLst/>
          </a:prstGeom>
        </p:spPr>
        <p:txBody>
          <a:bodyPr spcFirstLastPara="1" wrap="square" lIns="121900" tIns="121900" rIns="121900" bIns="121900" anchor="t" anchorCtr="0">
            <a:noAutofit/>
          </a:bodyPr>
          <a:lstStyle/>
          <a:p>
            <a:r>
              <a:rPr lang="en" dirty="0"/>
              <a:t>Examples: Adding info to request to query later</a:t>
            </a:r>
            <a:endParaRPr dirty="0"/>
          </a:p>
        </p:txBody>
      </p:sp>
    </p:spTree>
    <p:extLst>
      <p:ext uri="{BB962C8B-B14F-4D97-AF65-F5344CB8AC3E}">
        <p14:creationId xmlns:p14="http://schemas.microsoft.com/office/powerpoint/2010/main" val="1611848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10" name="Google Shape;210;p30" descr="A screenshot of a cell phone&#10;&#10;Description generated with very high confidence"/>
          <p:cNvPicPr preferRelativeResize="0"/>
          <p:nvPr/>
        </p:nvPicPr>
        <p:blipFill rotWithShape="1">
          <a:blip r:embed="rId3">
            <a:alphaModFix/>
          </a:blip>
          <a:srcRect/>
          <a:stretch/>
        </p:blipFill>
        <p:spPr>
          <a:xfrm>
            <a:off x="986297" y="2283436"/>
            <a:ext cx="4571667" cy="1172833"/>
          </a:xfrm>
          <a:prstGeom prst="rect">
            <a:avLst/>
          </a:prstGeom>
          <a:noFill/>
          <a:ln>
            <a:noFill/>
          </a:ln>
        </p:spPr>
      </p:pic>
      <p:pic>
        <p:nvPicPr>
          <p:cNvPr id="211" name="Google Shape;211;p30" descr="A screenshot of a cell phone&#10;&#10;Description generated with very high confidence"/>
          <p:cNvPicPr preferRelativeResize="0"/>
          <p:nvPr/>
        </p:nvPicPr>
        <p:blipFill rotWithShape="1">
          <a:blip r:embed="rId4">
            <a:alphaModFix/>
          </a:blip>
          <a:srcRect/>
          <a:stretch/>
        </p:blipFill>
        <p:spPr>
          <a:xfrm>
            <a:off x="986298" y="4368897"/>
            <a:ext cx="4259233" cy="1311433"/>
          </a:xfrm>
          <a:prstGeom prst="rect">
            <a:avLst/>
          </a:prstGeom>
          <a:noFill/>
          <a:ln>
            <a:noFill/>
          </a:ln>
        </p:spPr>
      </p:pic>
      <p:pic>
        <p:nvPicPr>
          <p:cNvPr id="212" name="Google Shape;212;p30"/>
          <p:cNvPicPr preferRelativeResize="0"/>
          <p:nvPr/>
        </p:nvPicPr>
        <p:blipFill rotWithShape="1">
          <a:blip r:embed="rId5">
            <a:alphaModFix/>
          </a:blip>
          <a:srcRect/>
          <a:stretch/>
        </p:blipFill>
        <p:spPr>
          <a:xfrm>
            <a:off x="6011235" y="2388147"/>
            <a:ext cx="4845300" cy="2081700"/>
          </a:xfrm>
          <a:prstGeom prst="rect">
            <a:avLst/>
          </a:prstGeom>
          <a:noFill/>
          <a:ln>
            <a:noFill/>
          </a:ln>
        </p:spPr>
      </p:pic>
      <p:pic>
        <p:nvPicPr>
          <p:cNvPr id="213" name="Google Shape;213;p30"/>
          <p:cNvPicPr preferRelativeResize="0"/>
          <p:nvPr/>
        </p:nvPicPr>
        <p:blipFill>
          <a:blip r:embed="rId6">
            <a:alphaModFix/>
          </a:blip>
          <a:stretch>
            <a:fillRect/>
          </a:stretch>
        </p:blipFill>
        <p:spPr>
          <a:xfrm>
            <a:off x="6011231" y="4368914"/>
            <a:ext cx="4543532" cy="1981753"/>
          </a:xfrm>
          <a:prstGeom prst="rect">
            <a:avLst/>
          </a:prstGeom>
          <a:noFill/>
          <a:ln>
            <a:noFill/>
          </a:ln>
        </p:spPr>
      </p:pic>
      <p:sp>
        <p:nvSpPr>
          <p:cNvPr id="8" name="Google Shape;227;p32"/>
          <p:cNvSpPr txBox="1">
            <a:spLocks noGrp="1"/>
          </p:cNvSpPr>
          <p:nvPr>
            <p:ph type="title"/>
          </p:nvPr>
        </p:nvSpPr>
        <p:spPr>
          <a:xfrm>
            <a:off x="572667" y="545033"/>
            <a:ext cx="11360800" cy="943200"/>
          </a:xfrm>
          <a:prstGeom prst="rect">
            <a:avLst/>
          </a:prstGeom>
        </p:spPr>
        <p:txBody>
          <a:bodyPr spcFirstLastPara="1" wrap="square" lIns="121900" tIns="121900" rIns="121900" bIns="121900" anchor="t" anchorCtr="0">
            <a:noAutofit/>
          </a:bodyPr>
          <a:lstStyle/>
          <a:p>
            <a:r>
              <a:rPr lang="en" dirty="0"/>
              <a:t>Some of Our Favorite Searches</a:t>
            </a:r>
            <a:endParaRPr sz="1867" dirty="0">
              <a:solidFill>
                <a:schemeClr val="dk2"/>
              </a:solidFill>
            </a:endParaRPr>
          </a:p>
          <a:p>
            <a:endParaRPr b="1" dirty="0"/>
          </a:p>
        </p:txBody>
      </p:sp>
    </p:spTree>
    <p:extLst>
      <p:ext uri="{BB962C8B-B14F-4D97-AF65-F5344CB8AC3E}">
        <p14:creationId xmlns:p14="http://schemas.microsoft.com/office/powerpoint/2010/main" val="139552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9" name="Google Shape;219;p31"/>
          <p:cNvPicPr preferRelativeResize="0"/>
          <p:nvPr/>
        </p:nvPicPr>
        <p:blipFill>
          <a:blip r:embed="rId3">
            <a:alphaModFix/>
          </a:blip>
          <a:stretch>
            <a:fillRect/>
          </a:stretch>
        </p:blipFill>
        <p:spPr>
          <a:xfrm>
            <a:off x="694766" y="1551151"/>
            <a:ext cx="5250167" cy="4707933"/>
          </a:xfrm>
          <a:prstGeom prst="rect">
            <a:avLst/>
          </a:prstGeom>
          <a:noFill/>
          <a:ln>
            <a:noFill/>
          </a:ln>
        </p:spPr>
      </p:pic>
      <p:pic>
        <p:nvPicPr>
          <p:cNvPr id="220" name="Google Shape;220;p31"/>
          <p:cNvPicPr preferRelativeResize="0"/>
          <p:nvPr/>
        </p:nvPicPr>
        <p:blipFill>
          <a:blip r:embed="rId4">
            <a:alphaModFix/>
          </a:blip>
          <a:stretch>
            <a:fillRect/>
          </a:stretch>
        </p:blipFill>
        <p:spPr>
          <a:xfrm>
            <a:off x="6597467" y="1536567"/>
            <a:ext cx="4890100" cy="4929733"/>
          </a:xfrm>
          <a:prstGeom prst="rect">
            <a:avLst/>
          </a:prstGeom>
          <a:noFill/>
          <a:ln>
            <a:noFill/>
          </a:ln>
        </p:spPr>
      </p:pic>
      <p:sp>
        <p:nvSpPr>
          <p:cNvPr id="6" name="Google Shape;227;p32"/>
          <p:cNvSpPr txBox="1">
            <a:spLocks noGrp="1"/>
          </p:cNvSpPr>
          <p:nvPr>
            <p:ph type="title"/>
          </p:nvPr>
        </p:nvSpPr>
        <p:spPr>
          <a:xfrm>
            <a:off x="572667" y="545033"/>
            <a:ext cx="11360800" cy="943200"/>
          </a:xfrm>
          <a:prstGeom prst="rect">
            <a:avLst/>
          </a:prstGeom>
        </p:spPr>
        <p:txBody>
          <a:bodyPr spcFirstLastPara="1" wrap="square" lIns="121900" tIns="121900" rIns="121900" bIns="121900" anchor="t" anchorCtr="0">
            <a:noAutofit/>
          </a:bodyPr>
          <a:lstStyle/>
          <a:p>
            <a:r>
              <a:rPr lang="en" dirty="0"/>
              <a:t>Some of Our Favorite Searches</a:t>
            </a:r>
            <a:endParaRPr sz="1867" dirty="0">
              <a:solidFill>
                <a:schemeClr val="dk2"/>
              </a:solidFill>
            </a:endParaRPr>
          </a:p>
          <a:p>
            <a:endParaRPr b="1" dirty="0"/>
          </a:p>
        </p:txBody>
      </p:sp>
    </p:spTree>
    <p:extLst>
      <p:ext uri="{BB962C8B-B14F-4D97-AF65-F5344CB8AC3E}">
        <p14:creationId xmlns:p14="http://schemas.microsoft.com/office/powerpoint/2010/main" val="2518282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15600" y="593367"/>
            <a:ext cx="11360800" cy="943200"/>
          </a:xfrm>
          <a:prstGeom prst="rect">
            <a:avLst/>
          </a:prstGeom>
        </p:spPr>
        <p:txBody>
          <a:bodyPr spcFirstLastPara="1" wrap="square" lIns="121900" tIns="121900" rIns="121900" bIns="121900" anchor="t" anchorCtr="0">
            <a:noAutofit/>
          </a:bodyPr>
          <a:lstStyle/>
          <a:p>
            <a:r>
              <a:rPr lang="en"/>
              <a:t>Excavation Plan	</a:t>
            </a:r>
            <a:endParaRPr/>
          </a:p>
        </p:txBody>
      </p:sp>
      <p:sp>
        <p:nvSpPr>
          <p:cNvPr id="75" name="Google Shape;75;p14"/>
          <p:cNvSpPr txBox="1">
            <a:spLocks noGrp="1"/>
          </p:cNvSpPr>
          <p:nvPr>
            <p:ph type="body" idx="1"/>
          </p:nvPr>
        </p:nvSpPr>
        <p:spPr>
          <a:xfrm>
            <a:off x="415600" y="2038833"/>
            <a:ext cx="11360800" cy="4403600"/>
          </a:xfrm>
          <a:prstGeom prst="rect">
            <a:avLst/>
          </a:prstGeom>
        </p:spPr>
        <p:txBody>
          <a:bodyPr spcFirstLastPara="1" wrap="square" lIns="121900" tIns="121900" rIns="121900" bIns="121900" anchor="t" anchorCtr="0">
            <a:noAutofit/>
          </a:bodyPr>
          <a:lstStyle/>
          <a:p>
            <a:pPr indent="-423323">
              <a:buSzPts val="1400"/>
            </a:pPr>
            <a:r>
              <a:rPr lang="en" sz="1867"/>
              <a:t>Custom searching vs. OCLC Stats/Web Reports</a:t>
            </a:r>
            <a:endParaRPr sz="1867"/>
          </a:p>
          <a:p>
            <a:pPr indent="-423323">
              <a:buSzPts val="1400"/>
            </a:pPr>
            <a:r>
              <a:rPr lang="en" sz="1867"/>
              <a:t>Basic Search, Request Search, and Custom Search</a:t>
            </a:r>
            <a:endParaRPr sz="1867"/>
          </a:p>
          <a:p>
            <a:pPr indent="-423323">
              <a:buSzPts val="1400"/>
            </a:pPr>
            <a:r>
              <a:rPr lang="en" sz="1867"/>
              <a:t>Finding and creating searches</a:t>
            </a:r>
            <a:endParaRPr sz="1867"/>
          </a:p>
          <a:p>
            <a:pPr indent="-423323">
              <a:buSzPts val="1400"/>
            </a:pPr>
            <a:r>
              <a:rPr lang="en" sz="1867"/>
              <a:t>Building searches:</a:t>
            </a:r>
            <a:endParaRPr sz="1867"/>
          </a:p>
          <a:p>
            <a:pPr lvl="1">
              <a:spcBef>
                <a:spcPts val="0"/>
              </a:spcBef>
            </a:pPr>
            <a:r>
              <a:rPr lang="en"/>
              <a:t>T</a:t>
            </a:r>
            <a:r>
              <a:rPr lang="en"/>
              <a:t>ables and fields </a:t>
            </a:r>
            <a:endParaRPr/>
          </a:p>
          <a:p>
            <a:pPr lvl="1">
              <a:spcBef>
                <a:spcPts val="0"/>
              </a:spcBef>
            </a:pPr>
            <a:r>
              <a:rPr lang="en"/>
              <a:t>Boolean operators</a:t>
            </a:r>
            <a:endParaRPr/>
          </a:p>
          <a:p>
            <a:pPr indent="-423323">
              <a:buSzPts val="1400"/>
            </a:pPr>
            <a:r>
              <a:rPr lang="en" sz="1867"/>
              <a:t>Best practices, tips and tricks</a:t>
            </a:r>
            <a:endParaRPr sz="1867"/>
          </a:p>
          <a:p>
            <a:pPr indent="-423323">
              <a:buSzPts val="1400"/>
            </a:pPr>
            <a:r>
              <a:rPr lang="en" sz="1867"/>
              <a:t>Some of our favorite searches - and what are your favorites?</a:t>
            </a:r>
            <a:endParaRPr sz="1867"/>
          </a:p>
        </p:txBody>
      </p:sp>
      <p:pic>
        <p:nvPicPr>
          <p:cNvPr id="76" name="Google Shape;76;p14"/>
          <p:cNvPicPr preferRelativeResize="0"/>
          <p:nvPr/>
        </p:nvPicPr>
        <p:blipFill>
          <a:blip r:embed="rId3">
            <a:alphaModFix/>
          </a:blip>
          <a:stretch>
            <a:fillRect/>
          </a:stretch>
        </p:blipFill>
        <p:spPr>
          <a:xfrm>
            <a:off x="8237152" y="957718"/>
            <a:ext cx="3295033" cy="4942565"/>
          </a:xfrm>
          <a:prstGeom prst="rect">
            <a:avLst/>
          </a:prstGeom>
          <a:noFill/>
          <a:ln>
            <a:noFill/>
          </a:ln>
        </p:spPr>
      </p:pic>
      <p:sp>
        <p:nvSpPr>
          <p:cNvPr id="77" name="Google Shape;77;p14"/>
          <p:cNvSpPr txBox="1"/>
          <p:nvPr/>
        </p:nvSpPr>
        <p:spPr>
          <a:xfrm>
            <a:off x="8237084" y="5900267"/>
            <a:ext cx="3295200" cy="418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200" kern="0">
                <a:solidFill>
                  <a:srgbClr val="000000"/>
                </a:solidFill>
                <a:latin typeface="Arial"/>
                <a:cs typeface="Arial"/>
                <a:sym typeface="Arial"/>
              </a:rPr>
              <a:t>Source: New York State Museum</a:t>
            </a:r>
            <a:endParaRPr sz="1200" kern="0">
              <a:solidFill>
                <a:srgbClr val="000000"/>
              </a:solidFill>
              <a:latin typeface="Arial"/>
              <a:cs typeface="Arial"/>
              <a:sym typeface="Arial"/>
            </a:endParaRPr>
          </a:p>
        </p:txBody>
      </p:sp>
    </p:spTree>
    <p:extLst>
      <p:ext uri="{BB962C8B-B14F-4D97-AF65-F5344CB8AC3E}">
        <p14:creationId xmlns:p14="http://schemas.microsoft.com/office/powerpoint/2010/main" val="740791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2"/>
          <p:cNvSpPr txBox="1">
            <a:spLocks noGrp="1"/>
          </p:cNvSpPr>
          <p:nvPr>
            <p:ph type="title"/>
          </p:nvPr>
        </p:nvSpPr>
        <p:spPr>
          <a:xfrm>
            <a:off x="415600" y="593367"/>
            <a:ext cx="11360800" cy="943200"/>
          </a:xfrm>
          <a:prstGeom prst="rect">
            <a:avLst/>
          </a:prstGeom>
        </p:spPr>
        <p:txBody>
          <a:bodyPr spcFirstLastPara="1" wrap="square" lIns="121900" tIns="121900" rIns="121900" bIns="121900" anchor="t" anchorCtr="0">
            <a:noAutofit/>
          </a:bodyPr>
          <a:lstStyle/>
          <a:p>
            <a:endParaRPr sz="1867">
              <a:solidFill>
                <a:schemeClr val="dk2"/>
              </a:solidFill>
            </a:endParaRPr>
          </a:p>
          <a:p>
            <a:endParaRPr b="1"/>
          </a:p>
        </p:txBody>
      </p:sp>
      <p:sp>
        <p:nvSpPr>
          <p:cNvPr id="226" name="Google Shape;226;p32"/>
          <p:cNvSpPr txBox="1">
            <a:spLocks noGrp="1"/>
          </p:cNvSpPr>
          <p:nvPr>
            <p:ph type="body" idx="1"/>
          </p:nvPr>
        </p:nvSpPr>
        <p:spPr>
          <a:xfrm>
            <a:off x="415600" y="1488233"/>
            <a:ext cx="11360800" cy="4616800"/>
          </a:xfrm>
          <a:prstGeom prst="rect">
            <a:avLst/>
          </a:prstGeom>
        </p:spPr>
        <p:txBody>
          <a:bodyPr spcFirstLastPara="1" wrap="square" lIns="121900" tIns="121900" rIns="121900" bIns="121900" anchor="t" anchorCtr="0">
            <a:noAutofit/>
          </a:bodyPr>
          <a:lstStyle/>
          <a:p>
            <a:pPr>
              <a:lnSpc>
                <a:spcPct val="100000"/>
              </a:lnSpc>
              <a:spcBef>
                <a:spcPts val="1333"/>
              </a:spcBef>
            </a:pPr>
            <a:r>
              <a:rPr lang="en"/>
              <a:t>What are some of </a:t>
            </a:r>
            <a:r>
              <a:rPr lang="en" b="1"/>
              <a:t>your</a:t>
            </a:r>
            <a:r>
              <a:rPr lang="en"/>
              <a:t> favorite searches? </a:t>
            </a:r>
            <a:endParaRPr/>
          </a:p>
          <a:p>
            <a:pPr>
              <a:lnSpc>
                <a:spcPct val="100000"/>
              </a:lnSpc>
            </a:pPr>
            <a:r>
              <a:rPr lang="en"/>
              <a:t>Do </a:t>
            </a:r>
            <a:r>
              <a:rPr lang="en" b="1"/>
              <a:t>you</a:t>
            </a:r>
            <a:r>
              <a:rPr lang="en"/>
              <a:t> have any unresolved, nagging </a:t>
            </a:r>
            <a:br>
              <a:rPr lang="en"/>
            </a:br>
            <a:r>
              <a:rPr lang="en"/>
              <a:t>search needs? </a:t>
            </a:r>
            <a:endParaRPr/>
          </a:p>
          <a:p>
            <a:pPr marL="0" indent="0" algn="ctr">
              <a:spcAft>
                <a:spcPts val="2133"/>
              </a:spcAft>
              <a:buNone/>
            </a:pPr>
            <a:endParaRPr/>
          </a:p>
        </p:txBody>
      </p:sp>
      <p:sp>
        <p:nvSpPr>
          <p:cNvPr id="227" name="Google Shape;227;p32"/>
          <p:cNvSpPr txBox="1">
            <a:spLocks noGrp="1"/>
          </p:cNvSpPr>
          <p:nvPr>
            <p:ph type="title"/>
          </p:nvPr>
        </p:nvSpPr>
        <p:spPr>
          <a:xfrm>
            <a:off x="572667" y="545033"/>
            <a:ext cx="11360800" cy="943200"/>
          </a:xfrm>
          <a:prstGeom prst="rect">
            <a:avLst/>
          </a:prstGeom>
        </p:spPr>
        <p:txBody>
          <a:bodyPr spcFirstLastPara="1" wrap="square" lIns="121900" tIns="121900" rIns="121900" bIns="121900" anchor="t" anchorCtr="0">
            <a:noAutofit/>
          </a:bodyPr>
          <a:lstStyle/>
          <a:p>
            <a:r>
              <a:rPr lang="en" dirty="0"/>
              <a:t>Some of Our Favorite Searches</a:t>
            </a:r>
            <a:endParaRPr sz="1867" dirty="0">
              <a:solidFill>
                <a:schemeClr val="dk2"/>
              </a:solidFill>
            </a:endParaRPr>
          </a:p>
          <a:p>
            <a:endParaRPr b="1" dirty="0"/>
          </a:p>
        </p:txBody>
      </p:sp>
      <p:pic>
        <p:nvPicPr>
          <p:cNvPr id="228" name="Google Shape;228;p32"/>
          <p:cNvPicPr preferRelativeResize="0"/>
          <p:nvPr/>
        </p:nvPicPr>
        <p:blipFill>
          <a:blip r:embed="rId3">
            <a:alphaModFix/>
          </a:blip>
          <a:stretch>
            <a:fillRect/>
          </a:stretch>
        </p:blipFill>
        <p:spPr>
          <a:xfrm>
            <a:off x="7271500" y="1648066"/>
            <a:ext cx="4578331" cy="3872477"/>
          </a:xfrm>
          <a:prstGeom prst="rect">
            <a:avLst/>
          </a:prstGeom>
          <a:noFill/>
          <a:ln>
            <a:noFill/>
          </a:ln>
        </p:spPr>
      </p:pic>
      <p:pic>
        <p:nvPicPr>
          <p:cNvPr id="229" name="Google Shape;229;p32"/>
          <p:cNvPicPr preferRelativeResize="0"/>
          <p:nvPr/>
        </p:nvPicPr>
        <p:blipFill>
          <a:blip r:embed="rId4">
            <a:alphaModFix/>
          </a:blip>
          <a:stretch>
            <a:fillRect/>
          </a:stretch>
        </p:blipFill>
        <p:spPr>
          <a:xfrm>
            <a:off x="1590132" y="3103668"/>
            <a:ext cx="4578331" cy="3001353"/>
          </a:xfrm>
          <a:prstGeom prst="rect">
            <a:avLst/>
          </a:prstGeom>
          <a:noFill/>
          <a:ln>
            <a:noFill/>
          </a:ln>
        </p:spPr>
      </p:pic>
    </p:spTree>
    <p:extLst>
      <p:ext uri="{BB962C8B-B14F-4D97-AF65-F5344CB8AC3E}">
        <p14:creationId xmlns:p14="http://schemas.microsoft.com/office/powerpoint/2010/main" val="2799701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3"/>
          <p:cNvPicPr preferRelativeResize="0"/>
          <p:nvPr/>
        </p:nvPicPr>
        <p:blipFill rotWithShape="1">
          <a:blip r:embed="rId3">
            <a:alphaModFix amt="42000"/>
          </a:blip>
          <a:srcRect t="6625" b="19839"/>
          <a:stretch/>
        </p:blipFill>
        <p:spPr>
          <a:xfrm>
            <a:off x="0" y="1"/>
            <a:ext cx="12192000" cy="6724201"/>
          </a:xfrm>
          <a:prstGeom prst="rect">
            <a:avLst/>
          </a:prstGeom>
          <a:noFill/>
          <a:ln>
            <a:noFill/>
          </a:ln>
        </p:spPr>
      </p:pic>
      <p:sp>
        <p:nvSpPr>
          <p:cNvPr id="235" name="Google Shape;235;p33"/>
          <p:cNvSpPr txBox="1">
            <a:spLocks noGrp="1"/>
          </p:cNvSpPr>
          <p:nvPr>
            <p:ph type="title"/>
          </p:nvPr>
        </p:nvSpPr>
        <p:spPr>
          <a:xfrm>
            <a:off x="3589364" y="128323"/>
            <a:ext cx="5013273" cy="1228800"/>
          </a:xfrm>
          <a:prstGeom prst="rect">
            <a:avLst/>
          </a:prstGeom>
        </p:spPr>
        <p:txBody>
          <a:bodyPr spcFirstLastPara="1" wrap="square" lIns="121900" tIns="121900" rIns="121900" bIns="121900" anchor="t" anchorCtr="0">
            <a:noAutofit/>
          </a:bodyPr>
          <a:lstStyle/>
          <a:p>
            <a:r>
              <a:rPr lang="en" sz="6400" dirty="0"/>
              <a:t>Thank you! </a:t>
            </a:r>
            <a:endParaRPr sz="6400" dirty="0"/>
          </a:p>
        </p:txBody>
      </p:sp>
      <p:sp>
        <p:nvSpPr>
          <p:cNvPr id="236" name="Google Shape;236;p33"/>
          <p:cNvSpPr txBox="1">
            <a:spLocks noGrp="1"/>
          </p:cNvSpPr>
          <p:nvPr>
            <p:ph type="body" idx="1"/>
          </p:nvPr>
        </p:nvSpPr>
        <p:spPr>
          <a:xfrm>
            <a:off x="3946200" y="1960667"/>
            <a:ext cx="4417600" cy="3990400"/>
          </a:xfrm>
          <a:prstGeom prst="rect">
            <a:avLst/>
          </a:prstGeom>
          <a:noFill/>
          <a:ln>
            <a:noFill/>
          </a:ln>
        </p:spPr>
        <p:txBody>
          <a:bodyPr spcFirstLastPara="1" wrap="square" lIns="121900" tIns="121900" rIns="121900" bIns="121900" anchor="t" anchorCtr="0">
            <a:noAutofit/>
          </a:bodyPr>
          <a:lstStyle/>
          <a:p>
            <a:pPr marL="0" indent="0" algn="ctr">
              <a:buNone/>
            </a:pPr>
            <a:r>
              <a:rPr lang="en" b="1" dirty="0">
                <a:solidFill>
                  <a:srgbClr val="000000"/>
                </a:solidFill>
              </a:rPr>
              <a:t>Sarah Shank</a:t>
            </a:r>
            <a:br>
              <a:rPr lang="en" b="1" dirty="0">
                <a:solidFill>
                  <a:srgbClr val="000000"/>
                </a:solidFill>
              </a:rPr>
            </a:br>
            <a:r>
              <a:rPr lang="en" b="1" u="sng" dirty="0">
                <a:solidFill>
                  <a:schemeClr val="accent2">
                    <a:lumMod val="50000"/>
                  </a:schemeClr>
                </a:solidFill>
              </a:rPr>
              <a:t>sshank@ithaca.edu</a:t>
            </a:r>
            <a:endParaRPr b="1" dirty="0">
              <a:solidFill>
                <a:schemeClr val="accent2">
                  <a:lumMod val="50000"/>
                </a:schemeClr>
              </a:solidFill>
            </a:endParaRPr>
          </a:p>
          <a:p>
            <a:pPr marL="0" indent="0" algn="ctr">
              <a:spcBef>
                <a:spcPts val="2133"/>
              </a:spcBef>
              <a:buNone/>
            </a:pPr>
            <a:r>
              <a:rPr lang="en" b="1" dirty="0">
                <a:solidFill>
                  <a:srgbClr val="000000"/>
                </a:solidFill>
              </a:rPr>
              <a:t>Jay Kibby</a:t>
            </a:r>
            <a:br>
              <a:rPr lang="en" b="1" dirty="0">
                <a:solidFill>
                  <a:srgbClr val="000000"/>
                </a:solidFill>
              </a:rPr>
            </a:br>
            <a:r>
              <a:rPr lang="en" b="1" u="sng" dirty="0">
                <a:solidFill>
                  <a:schemeClr val="accent2">
                    <a:lumMod val="50000"/>
                  </a:schemeClr>
                </a:solidFill>
              </a:rPr>
              <a:t>kibbyj@mail.strose.edu</a:t>
            </a:r>
            <a:endParaRPr b="1" dirty="0">
              <a:solidFill>
                <a:schemeClr val="accent2">
                  <a:lumMod val="50000"/>
                </a:schemeClr>
              </a:solidFill>
            </a:endParaRPr>
          </a:p>
          <a:p>
            <a:pPr marL="0" indent="0" algn="ctr">
              <a:spcBef>
                <a:spcPts val="2133"/>
              </a:spcBef>
              <a:buNone/>
            </a:pPr>
            <a:r>
              <a:rPr lang="en" b="1" dirty="0">
                <a:solidFill>
                  <a:srgbClr val="000000"/>
                </a:solidFill>
              </a:rPr>
              <a:t>Silvia Cho</a:t>
            </a:r>
            <a:br>
              <a:rPr lang="en" b="1" dirty="0">
                <a:solidFill>
                  <a:srgbClr val="000000"/>
                </a:solidFill>
              </a:rPr>
            </a:br>
            <a:r>
              <a:rPr lang="en" b="1" u="sng" dirty="0">
                <a:solidFill>
                  <a:schemeClr val="accent2">
                    <a:lumMod val="50000"/>
                  </a:schemeClr>
                </a:solidFill>
              </a:rPr>
              <a:t>jcho@gc.cuny.edu</a:t>
            </a:r>
            <a:r>
              <a:rPr lang="en" b="1" dirty="0">
                <a:solidFill>
                  <a:schemeClr val="accent2">
                    <a:lumMod val="75000"/>
                  </a:schemeClr>
                </a:solidFill>
              </a:rPr>
              <a:t> </a:t>
            </a:r>
            <a:endParaRPr b="1" dirty="0">
              <a:solidFill>
                <a:schemeClr val="accent2">
                  <a:lumMod val="75000"/>
                </a:schemeClr>
              </a:solidFill>
            </a:endParaRPr>
          </a:p>
          <a:p>
            <a:pPr marL="0" indent="0">
              <a:spcBef>
                <a:spcPts val="2133"/>
              </a:spcBef>
              <a:spcAft>
                <a:spcPts val="2133"/>
              </a:spcAft>
              <a:buNone/>
            </a:pPr>
            <a:r>
              <a:rPr lang="en" dirty="0"/>
              <a:t> </a:t>
            </a:r>
            <a:br>
              <a:rPr lang="en" dirty="0"/>
            </a:br>
            <a:endParaRPr dirty="0"/>
          </a:p>
        </p:txBody>
      </p:sp>
    </p:spTree>
    <p:extLst>
      <p:ext uri="{BB962C8B-B14F-4D97-AF65-F5344CB8AC3E}">
        <p14:creationId xmlns:p14="http://schemas.microsoft.com/office/powerpoint/2010/main" val="961438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415600" y="747300"/>
            <a:ext cx="11360800" cy="943200"/>
          </a:xfrm>
          <a:prstGeom prst="rect">
            <a:avLst/>
          </a:prstGeom>
        </p:spPr>
        <p:txBody>
          <a:bodyPr spcFirstLastPara="1" wrap="square" lIns="121900" tIns="121900" rIns="121900" bIns="121900" anchor="t" anchorCtr="0">
            <a:noAutofit/>
          </a:bodyPr>
          <a:lstStyle/>
          <a:p>
            <a:pPr>
              <a:lnSpc>
                <a:spcPct val="115000"/>
              </a:lnSpc>
            </a:pPr>
            <a:r>
              <a:rPr lang="en"/>
              <a:t>Why Not Just Use Canned Reports?</a:t>
            </a:r>
            <a:endParaRPr/>
          </a:p>
          <a:p>
            <a:pPr>
              <a:lnSpc>
                <a:spcPct val="115000"/>
              </a:lnSpc>
              <a:spcBef>
                <a:spcPts val="2133"/>
              </a:spcBef>
              <a:spcAft>
                <a:spcPts val="2133"/>
              </a:spcAft>
            </a:pPr>
            <a:endParaRPr/>
          </a:p>
        </p:txBody>
      </p:sp>
      <p:sp>
        <p:nvSpPr>
          <p:cNvPr id="83" name="Google Shape;83;p15"/>
          <p:cNvSpPr txBox="1">
            <a:spLocks noGrp="1"/>
          </p:cNvSpPr>
          <p:nvPr>
            <p:ph type="body" idx="1"/>
          </p:nvPr>
        </p:nvSpPr>
        <p:spPr>
          <a:xfrm>
            <a:off x="478767" y="1690500"/>
            <a:ext cx="11360800" cy="2514000"/>
          </a:xfrm>
          <a:prstGeom prst="rect">
            <a:avLst/>
          </a:prstGeom>
        </p:spPr>
        <p:txBody>
          <a:bodyPr spcFirstLastPara="1" wrap="square" lIns="121900" tIns="121900" rIns="121900" bIns="121900" anchor="t" anchorCtr="0">
            <a:noAutofit/>
          </a:bodyPr>
          <a:lstStyle/>
          <a:p>
            <a:pPr marL="0" indent="0">
              <a:buNone/>
            </a:pPr>
            <a:r>
              <a:rPr lang="en"/>
              <a:t>In comparison with OCLC statistics or Web Reports, searching tools in ILLiad allow:</a:t>
            </a:r>
            <a:endParaRPr/>
          </a:p>
          <a:p>
            <a:pPr>
              <a:spcBef>
                <a:spcPts val="2133"/>
              </a:spcBef>
            </a:pPr>
            <a:r>
              <a:rPr lang="en"/>
              <a:t>Better manipulation of seal facets of multiple tables</a:t>
            </a:r>
            <a:endParaRPr/>
          </a:p>
          <a:p>
            <a:r>
              <a:rPr lang="en"/>
              <a:t>More detailed results</a:t>
            </a:r>
            <a:endParaRPr/>
          </a:p>
          <a:p>
            <a:r>
              <a:rPr lang="en"/>
              <a:t>Able to search for exact information needed</a:t>
            </a:r>
            <a:endParaRPr/>
          </a:p>
          <a:p>
            <a:r>
              <a:rPr lang="en"/>
              <a:t>Save searches to import later</a:t>
            </a:r>
            <a:endParaRPr/>
          </a:p>
        </p:txBody>
      </p:sp>
      <p:pic>
        <p:nvPicPr>
          <p:cNvPr id="84" name="Google Shape;84;p15" descr="A screenshot of a cell phone&#10;&#10;Description generated with very high confidence"/>
          <p:cNvPicPr preferRelativeResize="0"/>
          <p:nvPr/>
        </p:nvPicPr>
        <p:blipFill rotWithShape="1">
          <a:blip r:embed="rId3">
            <a:alphaModFix/>
          </a:blip>
          <a:srcRect/>
          <a:stretch/>
        </p:blipFill>
        <p:spPr>
          <a:xfrm>
            <a:off x="6693297" y="4361901"/>
            <a:ext cx="4288047" cy="2017683"/>
          </a:xfrm>
          <a:prstGeom prst="rect">
            <a:avLst/>
          </a:prstGeom>
          <a:noFill/>
          <a:ln>
            <a:noFill/>
          </a:ln>
        </p:spPr>
      </p:pic>
    </p:spTree>
    <p:extLst>
      <p:ext uri="{BB962C8B-B14F-4D97-AF65-F5344CB8AC3E}">
        <p14:creationId xmlns:p14="http://schemas.microsoft.com/office/powerpoint/2010/main" val="2651462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body" idx="1"/>
          </p:nvPr>
        </p:nvSpPr>
        <p:spPr>
          <a:xfrm>
            <a:off x="415600" y="1662117"/>
            <a:ext cx="11360800" cy="766083"/>
          </a:xfrm>
          <a:prstGeom prst="rect">
            <a:avLst/>
          </a:prstGeom>
        </p:spPr>
        <p:txBody>
          <a:bodyPr spcFirstLastPara="1" wrap="square" lIns="121900" tIns="121900" rIns="121900" bIns="121900" anchor="t" anchorCtr="0">
            <a:noAutofit/>
          </a:bodyPr>
          <a:lstStyle/>
          <a:p>
            <a:pPr marL="0" indent="0" algn="ctr">
              <a:buNone/>
            </a:pPr>
            <a:r>
              <a:rPr lang="en" dirty="0"/>
              <a:t>Basic Search: Search for specific requests, users, &amp; library addresses</a:t>
            </a:r>
            <a:endParaRPr dirty="0"/>
          </a:p>
          <a:p>
            <a:pPr marL="0" indent="0" algn="ctr">
              <a:spcBef>
                <a:spcPts val="2133"/>
              </a:spcBef>
              <a:buNone/>
            </a:pPr>
            <a:endParaRPr dirty="0"/>
          </a:p>
          <a:p>
            <a:pPr marL="0" indent="0" algn="ctr">
              <a:spcBef>
                <a:spcPts val="2133"/>
              </a:spcBef>
              <a:buNone/>
            </a:pPr>
            <a:endParaRPr dirty="0"/>
          </a:p>
          <a:p>
            <a:pPr marL="0" indent="0" algn="ctr">
              <a:spcBef>
                <a:spcPts val="2133"/>
              </a:spcBef>
              <a:buNone/>
            </a:pPr>
            <a:endParaRPr dirty="0"/>
          </a:p>
          <a:p>
            <a:pPr marL="0" indent="0" algn="ctr">
              <a:spcBef>
                <a:spcPts val="2133"/>
              </a:spcBef>
              <a:buNone/>
            </a:pPr>
            <a:endParaRPr dirty="0"/>
          </a:p>
          <a:p>
            <a:pPr marL="0" indent="0" algn="ctr">
              <a:spcBef>
                <a:spcPts val="2133"/>
              </a:spcBef>
              <a:spcAft>
                <a:spcPts val="2133"/>
              </a:spcAft>
              <a:buNone/>
            </a:pPr>
            <a:endParaRPr dirty="0"/>
          </a:p>
        </p:txBody>
      </p:sp>
      <p:pic>
        <p:nvPicPr>
          <p:cNvPr id="90" name="Google Shape;90;p16"/>
          <p:cNvPicPr preferRelativeResize="0"/>
          <p:nvPr/>
        </p:nvPicPr>
        <p:blipFill rotWithShape="1">
          <a:blip r:embed="rId3">
            <a:alphaModFix/>
          </a:blip>
          <a:srcRect t="2238"/>
          <a:stretch/>
        </p:blipFill>
        <p:spPr>
          <a:xfrm>
            <a:off x="379301" y="2587167"/>
            <a:ext cx="11433401" cy="2833500"/>
          </a:xfrm>
          <a:prstGeom prst="rect">
            <a:avLst/>
          </a:prstGeom>
          <a:noFill/>
          <a:ln>
            <a:noFill/>
          </a:ln>
        </p:spPr>
      </p:pic>
      <p:sp>
        <p:nvSpPr>
          <p:cNvPr id="92" name="Google Shape;92;p16"/>
          <p:cNvSpPr/>
          <p:nvPr/>
        </p:nvSpPr>
        <p:spPr>
          <a:xfrm>
            <a:off x="74967" y="2905100"/>
            <a:ext cx="3729600" cy="1386800"/>
          </a:xfrm>
          <a:prstGeom prst="ellipse">
            <a:avLst/>
          </a:pr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97;p17"/>
          <p:cNvSpPr txBox="1">
            <a:spLocks noGrp="1"/>
          </p:cNvSpPr>
          <p:nvPr>
            <p:ph type="title"/>
          </p:nvPr>
        </p:nvSpPr>
        <p:spPr>
          <a:xfrm>
            <a:off x="415600" y="-1"/>
            <a:ext cx="11360800" cy="1502735"/>
          </a:xfrm>
          <a:prstGeom prst="rect">
            <a:avLst/>
          </a:prstGeom>
        </p:spPr>
        <p:txBody>
          <a:bodyPr spcFirstLastPara="1" wrap="square" lIns="121900" tIns="121900" rIns="121900" bIns="121900" anchor="t" anchorCtr="0">
            <a:noAutofit/>
          </a:bodyPr>
          <a:lstStyle/>
          <a:p>
            <a:r>
              <a:rPr lang="en" dirty="0"/>
              <a:t>Basic Search vs. Request Search vs. Custom Search</a:t>
            </a:r>
            <a:endParaRPr dirty="0"/>
          </a:p>
        </p:txBody>
      </p:sp>
    </p:spTree>
    <p:extLst>
      <p:ext uri="{BB962C8B-B14F-4D97-AF65-F5344CB8AC3E}">
        <p14:creationId xmlns:p14="http://schemas.microsoft.com/office/powerpoint/2010/main" val="2946417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415600" y="-1"/>
            <a:ext cx="11360800" cy="1502735"/>
          </a:xfrm>
          <a:prstGeom prst="rect">
            <a:avLst/>
          </a:prstGeom>
        </p:spPr>
        <p:txBody>
          <a:bodyPr spcFirstLastPara="1" wrap="square" lIns="121900" tIns="121900" rIns="121900" bIns="121900" anchor="t" anchorCtr="0">
            <a:noAutofit/>
          </a:bodyPr>
          <a:lstStyle/>
          <a:p>
            <a:r>
              <a:rPr lang="en" dirty="0"/>
              <a:t>Basic Search vs. Request Search vs. Custom Search</a:t>
            </a:r>
            <a:endParaRPr dirty="0"/>
          </a:p>
        </p:txBody>
      </p:sp>
      <p:sp>
        <p:nvSpPr>
          <p:cNvPr id="98" name="Google Shape;98;p17"/>
          <p:cNvSpPr txBox="1">
            <a:spLocks noGrp="1"/>
          </p:cNvSpPr>
          <p:nvPr>
            <p:ph type="body" idx="1"/>
          </p:nvPr>
        </p:nvSpPr>
        <p:spPr>
          <a:xfrm>
            <a:off x="649600" y="1365979"/>
            <a:ext cx="11126800" cy="627600"/>
          </a:xfrm>
          <a:prstGeom prst="rect">
            <a:avLst/>
          </a:prstGeom>
        </p:spPr>
        <p:txBody>
          <a:bodyPr spcFirstLastPara="1" wrap="square" lIns="121900" tIns="121900" rIns="121900" bIns="121900" anchor="t" anchorCtr="0">
            <a:noAutofit/>
          </a:bodyPr>
          <a:lstStyle/>
          <a:p>
            <a:pPr marL="0" indent="0" algn="ctr">
              <a:spcAft>
                <a:spcPts val="2133"/>
              </a:spcAft>
              <a:buNone/>
            </a:pPr>
            <a:r>
              <a:rPr lang="en" dirty="0"/>
              <a:t>Request Search: Search for requests within specific processes &amp; queues</a:t>
            </a:r>
            <a:endParaRPr dirty="0"/>
          </a:p>
        </p:txBody>
      </p:sp>
      <p:pic>
        <p:nvPicPr>
          <p:cNvPr id="99" name="Google Shape;99;p17"/>
          <p:cNvPicPr preferRelativeResize="0"/>
          <p:nvPr/>
        </p:nvPicPr>
        <p:blipFill rotWithShape="1">
          <a:blip r:embed="rId3">
            <a:alphaModFix/>
          </a:blip>
          <a:srcRect b="24806"/>
          <a:stretch/>
        </p:blipFill>
        <p:spPr>
          <a:xfrm>
            <a:off x="2528066" y="2267934"/>
            <a:ext cx="9248335" cy="4403765"/>
          </a:xfrm>
          <a:prstGeom prst="rect">
            <a:avLst/>
          </a:prstGeom>
          <a:noFill/>
          <a:ln>
            <a:noFill/>
          </a:ln>
        </p:spPr>
      </p:pic>
      <p:pic>
        <p:nvPicPr>
          <p:cNvPr id="100" name="Google Shape;100;p17"/>
          <p:cNvPicPr preferRelativeResize="0"/>
          <p:nvPr/>
        </p:nvPicPr>
        <p:blipFill>
          <a:blip r:embed="rId4">
            <a:alphaModFix/>
          </a:blip>
          <a:stretch>
            <a:fillRect/>
          </a:stretch>
        </p:blipFill>
        <p:spPr>
          <a:xfrm>
            <a:off x="415601" y="1914334"/>
            <a:ext cx="5143367" cy="1643533"/>
          </a:xfrm>
          <a:prstGeom prst="rect">
            <a:avLst/>
          </a:prstGeom>
          <a:noFill/>
          <a:ln>
            <a:noFill/>
          </a:ln>
        </p:spPr>
      </p:pic>
    </p:spTree>
    <p:extLst>
      <p:ext uri="{BB962C8B-B14F-4D97-AF65-F5344CB8AC3E}">
        <p14:creationId xmlns:p14="http://schemas.microsoft.com/office/powerpoint/2010/main" val="1082982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6" name="Google Shape;106;p18" descr="A screenshot of a social media post&#10;&#10;Description generated with very high confidence"/>
          <p:cNvPicPr preferRelativeResize="0"/>
          <p:nvPr/>
        </p:nvPicPr>
        <p:blipFill rotWithShape="1">
          <a:blip r:embed="rId3">
            <a:alphaModFix/>
          </a:blip>
          <a:srcRect/>
          <a:stretch/>
        </p:blipFill>
        <p:spPr>
          <a:xfrm>
            <a:off x="367582" y="3740134"/>
            <a:ext cx="6822833" cy="1970724"/>
          </a:xfrm>
          <a:prstGeom prst="rect">
            <a:avLst/>
          </a:prstGeom>
          <a:noFill/>
          <a:ln>
            <a:noFill/>
          </a:ln>
        </p:spPr>
      </p:pic>
      <p:pic>
        <p:nvPicPr>
          <p:cNvPr id="107" name="Google Shape;107;p18"/>
          <p:cNvPicPr preferRelativeResize="0"/>
          <p:nvPr/>
        </p:nvPicPr>
        <p:blipFill rotWithShape="1">
          <a:blip r:embed="rId4">
            <a:alphaModFix/>
          </a:blip>
          <a:srcRect l="8802" t="11129" r="15047" b="40291"/>
          <a:stretch/>
        </p:blipFill>
        <p:spPr>
          <a:xfrm>
            <a:off x="7384250" y="2876568"/>
            <a:ext cx="4347481" cy="3697865"/>
          </a:xfrm>
          <a:prstGeom prst="rect">
            <a:avLst/>
          </a:prstGeom>
          <a:noFill/>
          <a:ln>
            <a:noFill/>
          </a:ln>
        </p:spPr>
      </p:pic>
      <p:sp>
        <p:nvSpPr>
          <p:cNvPr id="108" name="Google Shape;108;p18"/>
          <p:cNvSpPr txBox="1"/>
          <p:nvPr/>
        </p:nvSpPr>
        <p:spPr>
          <a:xfrm>
            <a:off x="367584" y="2829551"/>
            <a:ext cx="6822800" cy="544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b="1" kern="0">
                <a:solidFill>
                  <a:srgbClr val="009668"/>
                </a:solidFill>
                <a:latin typeface="Arial"/>
                <a:cs typeface="Arial"/>
                <a:sym typeface="Arial"/>
              </a:rPr>
              <a:t>Our Digger</a:t>
            </a:r>
            <a:endParaRPr sz="3200" b="1" kern="0">
              <a:solidFill>
                <a:srgbClr val="009668"/>
              </a:solidFill>
              <a:latin typeface="Arial"/>
              <a:cs typeface="Arial"/>
              <a:sym typeface="Arial"/>
            </a:endParaRPr>
          </a:p>
        </p:txBody>
      </p:sp>
      <p:sp>
        <p:nvSpPr>
          <p:cNvPr id="109" name="Google Shape;109;p18"/>
          <p:cNvSpPr txBox="1"/>
          <p:nvPr/>
        </p:nvSpPr>
        <p:spPr>
          <a:xfrm>
            <a:off x="8281967" y="2075700"/>
            <a:ext cx="2819200" cy="665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b="1" kern="0">
                <a:solidFill>
                  <a:srgbClr val="009668"/>
                </a:solidFill>
                <a:latin typeface="Arial"/>
                <a:cs typeface="Arial"/>
                <a:sym typeface="Arial"/>
              </a:rPr>
              <a:t>Their Digger</a:t>
            </a:r>
            <a:endParaRPr sz="3200" b="1" kern="0">
              <a:solidFill>
                <a:srgbClr val="009668"/>
              </a:solidFill>
              <a:latin typeface="Arial"/>
              <a:cs typeface="Arial"/>
              <a:sym typeface="Arial"/>
            </a:endParaRPr>
          </a:p>
        </p:txBody>
      </p:sp>
      <p:sp>
        <p:nvSpPr>
          <p:cNvPr id="110" name="Google Shape;110;p18"/>
          <p:cNvSpPr txBox="1"/>
          <p:nvPr/>
        </p:nvSpPr>
        <p:spPr>
          <a:xfrm>
            <a:off x="459867" y="1348433"/>
            <a:ext cx="10842400" cy="6656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pPr>
            <a:r>
              <a:rPr lang="en" sz="2400" kern="0" dirty="0">
                <a:solidFill>
                  <a:srgbClr val="695D46"/>
                </a:solidFill>
                <a:latin typeface="Open Sans"/>
                <a:ea typeface="Open Sans"/>
                <a:cs typeface="Open Sans"/>
                <a:sym typeface="Open Sans"/>
              </a:rPr>
              <a:t>Custom Search: Excavation tool that digs deeper than basic </a:t>
            </a:r>
            <a:br>
              <a:rPr lang="en" sz="2400" kern="0" dirty="0">
                <a:solidFill>
                  <a:srgbClr val="695D46"/>
                </a:solidFill>
                <a:latin typeface="Open Sans"/>
                <a:ea typeface="Open Sans"/>
                <a:cs typeface="Open Sans"/>
                <a:sym typeface="Open Sans"/>
              </a:rPr>
            </a:br>
            <a:r>
              <a:rPr lang="en" sz="2400" kern="0" dirty="0">
                <a:solidFill>
                  <a:srgbClr val="695D46"/>
                </a:solidFill>
                <a:latin typeface="Open Sans"/>
                <a:ea typeface="Open Sans"/>
                <a:cs typeface="Open Sans"/>
                <a:sym typeface="Open Sans"/>
              </a:rPr>
              <a:t>and request searches</a:t>
            </a:r>
            <a:endParaRPr sz="2400" kern="0" dirty="0">
              <a:solidFill>
                <a:srgbClr val="695D46"/>
              </a:solidFill>
              <a:latin typeface="Open Sans"/>
              <a:ea typeface="Open Sans"/>
              <a:cs typeface="Open Sans"/>
              <a:sym typeface="Open Sans"/>
            </a:endParaRPr>
          </a:p>
          <a:p>
            <a:pPr defTabSz="1219170">
              <a:spcBef>
                <a:spcPts val="2133"/>
              </a:spcBef>
              <a:buClr>
                <a:srgbClr val="000000"/>
              </a:buClr>
            </a:pPr>
            <a:endParaRPr sz="1867" kern="0" dirty="0">
              <a:solidFill>
                <a:srgbClr val="000000"/>
              </a:solidFill>
              <a:latin typeface="Arial"/>
              <a:cs typeface="Arial"/>
              <a:sym typeface="Arial"/>
            </a:endParaRPr>
          </a:p>
        </p:txBody>
      </p:sp>
      <p:sp>
        <p:nvSpPr>
          <p:cNvPr id="9" name="Google Shape;97;p17"/>
          <p:cNvSpPr txBox="1">
            <a:spLocks noGrp="1"/>
          </p:cNvSpPr>
          <p:nvPr>
            <p:ph type="title"/>
          </p:nvPr>
        </p:nvSpPr>
        <p:spPr>
          <a:xfrm>
            <a:off x="415600" y="-1"/>
            <a:ext cx="11360800" cy="1502735"/>
          </a:xfrm>
          <a:prstGeom prst="rect">
            <a:avLst/>
          </a:prstGeom>
        </p:spPr>
        <p:txBody>
          <a:bodyPr spcFirstLastPara="1" wrap="square" lIns="121900" tIns="121900" rIns="121900" bIns="121900" anchor="t" anchorCtr="0">
            <a:noAutofit/>
          </a:bodyPr>
          <a:lstStyle/>
          <a:p>
            <a:r>
              <a:rPr lang="en" dirty="0"/>
              <a:t>Basic Search vs. Request Search vs. Custom Search</a:t>
            </a:r>
            <a:endParaRPr dirty="0"/>
          </a:p>
        </p:txBody>
      </p:sp>
    </p:spTree>
    <p:extLst>
      <p:ext uri="{BB962C8B-B14F-4D97-AF65-F5344CB8AC3E}">
        <p14:creationId xmlns:p14="http://schemas.microsoft.com/office/powerpoint/2010/main" val="2779226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6" name="Google Shape;116;p19"/>
          <p:cNvPicPr preferRelativeResize="0"/>
          <p:nvPr/>
        </p:nvPicPr>
        <p:blipFill rotWithShape="1">
          <a:blip r:embed="rId3">
            <a:alphaModFix/>
          </a:blip>
          <a:srcRect l="4002" t="27297" r="22022" b="31800"/>
          <a:stretch/>
        </p:blipFill>
        <p:spPr>
          <a:xfrm>
            <a:off x="4597001" y="1344434"/>
            <a:ext cx="3392465" cy="2342655"/>
          </a:xfrm>
          <a:prstGeom prst="rect">
            <a:avLst/>
          </a:prstGeom>
          <a:noFill/>
          <a:ln>
            <a:noFill/>
          </a:ln>
        </p:spPr>
      </p:pic>
      <p:pic>
        <p:nvPicPr>
          <p:cNvPr id="117" name="Google Shape;117;p19"/>
          <p:cNvPicPr preferRelativeResize="0"/>
          <p:nvPr/>
        </p:nvPicPr>
        <p:blipFill>
          <a:blip r:embed="rId4">
            <a:alphaModFix/>
          </a:blip>
          <a:stretch>
            <a:fillRect/>
          </a:stretch>
        </p:blipFill>
        <p:spPr>
          <a:xfrm>
            <a:off x="4597000" y="4278499"/>
            <a:ext cx="3392467" cy="1668419"/>
          </a:xfrm>
          <a:prstGeom prst="rect">
            <a:avLst/>
          </a:prstGeom>
          <a:noFill/>
          <a:ln>
            <a:noFill/>
          </a:ln>
        </p:spPr>
      </p:pic>
      <p:pic>
        <p:nvPicPr>
          <p:cNvPr id="118" name="Google Shape;118;p19"/>
          <p:cNvPicPr preferRelativeResize="0"/>
          <p:nvPr/>
        </p:nvPicPr>
        <p:blipFill rotWithShape="1">
          <a:blip r:embed="rId5">
            <a:alphaModFix/>
          </a:blip>
          <a:srcRect t="2458"/>
          <a:stretch/>
        </p:blipFill>
        <p:spPr>
          <a:xfrm>
            <a:off x="543334" y="1402067"/>
            <a:ext cx="3125567" cy="5049535"/>
          </a:xfrm>
          <a:prstGeom prst="rect">
            <a:avLst/>
          </a:prstGeom>
          <a:noFill/>
          <a:ln>
            <a:noFill/>
          </a:ln>
        </p:spPr>
      </p:pic>
      <p:pic>
        <p:nvPicPr>
          <p:cNvPr id="119" name="Google Shape;119;p19"/>
          <p:cNvPicPr preferRelativeResize="0"/>
          <p:nvPr/>
        </p:nvPicPr>
        <p:blipFill>
          <a:blip r:embed="rId6">
            <a:alphaModFix/>
          </a:blip>
          <a:stretch>
            <a:fillRect/>
          </a:stretch>
        </p:blipFill>
        <p:spPr>
          <a:xfrm>
            <a:off x="8359867" y="4278500"/>
            <a:ext cx="3581900" cy="1756600"/>
          </a:xfrm>
          <a:prstGeom prst="rect">
            <a:avLst/>
          </a:prstGeom>
          <a:noFill/>
          <a:ln>
            <a:noFill/>
          </a:ln>
        </p:spPr>
      </p:pic>
      <p:pic>
        <p:nvPicPr>
          <p:cNvPr id="120" name="Google Shape;120;p19"/>
          <p:cNvPicPr preferRelativeResize="0"/>
          <p:nvPr/>
        </p:nvPicPr>
        <p:blipFill>
          <a:blip r:embed="rId7">
            <a:alphaModFix/>
          </a:blip>
          <a:stretch>
            <a:fillRect/>
          </a:stretch>
        </p:blipFill>
        <p:spPr>
          <a:xfrm>
            <a:off x="8198201" y="1344434"/>
            <a:ext cx="3581900" cy="1859109"/>
          </a:xfrm>
          <a:prstGeom prst="rect">
            <a:avLst/>
          </a:prstGeom>
          <a:noFill/>
          <a:ln>
            <a:noFill/>
          </a:ln>
        </p:spPr>
      </p:pic>
      <p:sp>
        <p:nvSpPr>
          <p:cNvPr id="115" name="Google Shape;115;p19"/>
          <p:cNvSpPr txBox="1">
            <a:spLocks noGrp="1"/>
          </p:cNvSpPr>
          <p:nvPr>
            <p:ph type="title"/>
          </p:nvPr>
        </p:nvSpPr>
        <p:spPr>
          <a:xfrm>
            <a:off x="419300" y="-1"/>
            <a:ext cx="11360800" cy="1344433"/>
          </a:xfrm>
          <a:prstGeom prst="rect">
            <a:avLst/>
          </a:prstGeom>
        </p:spPr>
        <p:txBody>
          <a:bodyPr spcFirstLastPara="1" wrap="square" lIns="121900" tIns="121900" rIns="121900" bIns="121900" anchor="t" anchorCtr="0">
            <a:noAutofit/>
          </a:bodyPr>
          <a:lstStyle/>
          <a:p>
            <a:r>
              <a:rPr lang="en" sz="4533" dirty="0"/>
              <a:t>Building Custom Searches: </a:t>
            </a:r>
            <a:r>
              <a:rPr lang="en" sz="4533" dirty="0"/>
              <a:t/>
            </a:r>
            <a:br>
              <a:rPr lang="en" sz="4533" dirty="0"/>
            </a:br>
            <a:r>
              <a:rPr lang="en" sz="4533" dirty="0"/>
              <a:t>Tables </a:t>
            </a:r>
            <a:r>
              <a:rPr lang="en" sz="4533" dirty="0"/>
              <a:t>and Fields </a:t>
            </a:r>
            <a:endParaRPr sz="4533" dirty="0">
              <a:solidFill>
                <a:schemeClr val="dk2"/>
              </a:solidFill>
            </a:endParaRPr>
          </a:p>
        </p:txBody>
      </p:sp>
    </p:spTree>
    <p:extLst>
      <p:ext uri="{BB962C8B-B14F-4D97-AF65-F5344CB8AC3E}">
        <p14:creationId xmlns:p14="http://schemas.microsoft.com/office/powerpoint/2010/main" val="5811649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415600" y="-1"/>
            <a:ext cx="11360800" cy="1536567"/>
          </a:xfrm>
          <a:prstGeom prst="rect">
            <a:avLst/>
          </a:prstGeom>
        </p:spPr>
        <p:txBody>
          <a:bodyPr spcFirstLastPara="1" wrap="square" lIns="121900" tIns="121900" rIns="121900" bIns="121900" anchor="t" anchorCtr="0">
            <a:noAutofit/>
          </a:bodyPr>
          <a:lstStyle/>
          <a:p>
            <a:r>
              <a:rPr lang="en" sz="4533" dirty="0"/>
              <a:t>Building Custom Searches: </a:t>
            </a:r>
            <a:r>
              <a:rPr lang="en" sz="4533" dirty="0"/>
              <a:t/>
            </a:r>
            <a:br>
              <a:rPr lang="en" sz="4533" dirty="0"/>
            </a:br>
            <a:r>
              <a:rPr lang="en" sz="4533" dirty="0"/>
              <a:t>Boolean </a:t>
            </a:r>
            <a:r>
              <a:rPr lang="en" sz="4533" dirty="0"/>
              <a:t>operators</a:t>
            </a:r>
            <a:endParaRPr sz="4533" dirty="0"/>
          </a:p>
        </p:txBody>
      </p:sp>
      <p:pic>
        <p:nvPicPr>
          <p:cNvPr id="126" name="Google Shape;126;p20"/>
          <p:cNvPicPr preferRelativeResize="0"/>
          <p:nvPr/>
        </p:nvPicPr>
        <p:blipFill>
          <a:blip r:embed="rId3">
            <a:alphaModFix/>
          </a:blip>
          <a:stretch>
            <a:fillRect/>
          </a:stretch>
        </p:blipFill>
        <p:spPr>
          <a:xfrm>
            <a:off x="907502" y="1536567"/>
            <a:ext cx="4179300" cy="4159867"/>
          </a:xfrm>
          <a:prstGeom prst="rect">
            <a:avLst/>
          </a:prstGeom>
          <a:noFill/>
          <a:ln>
            <a:noFill/>
          </a:ln>
        </p:spPr>
      </p:pic>
      <p:pic>
        <p:nvPicPr>
          <p:cNvPr id="127" name="Google Shape;127;p20"/>
          <p:cNvPicPr preferRelativeResize="0"/>
          <p:nvPr/>
        </p:nvPicPr>
        <p:blipFill>
          <a:blip r:embed="rId4">
            <a:alphaModFix/>
          </a:blip>
          <a:stretch>
            <a:fillRect/>
          </a:stretch>
        </p:blipFill>
        <p:spPr>
          <a:xfrm>
            <a:off x="6096001" y="1536568"/>
            <a:ext cx="4607700" cy="4867505"/>
          </a:xfrm>
          <a:prstGeom prst="rect">
            <a:avLst/>
          </a:prstGeom>
          <a:noFill/>
          <a:ln>
            <a:noFill/>
          </a:ln>
        </p:spPr>
      </p:pic>
    </p:spTree>
    <p:extLst>
      <p:ext uri="{BB962C8B-B14F-4D97-AF65-F5344CB8AC3E}">
        <p14:creationId xmlns:p14="http://schemas.microsoft.com/office/powerpoint/2010/main" val="4495410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1"/>
          <p:cNvSpPr txBox="1">
            <a:spLocks noGrp="1"/>
          </p:cNvSpPr>
          <p:nvPr>
            <p:ph type="body" idx="1"/>
          </p:nvPr>
        </p:nvSpPr>
        <p:spPr>
          <a:xfrm>
            <a:off x="415600" y="1536567"/>
            <a:ext cx="11360800" cy="4403600"/>
          </a:xfrm>
          <a:prstGeom prst="rect">
            <a:avLst/>
          </a:prstGeom>
        </p:spPr>
        <p:txBody>
          <a:bodyPr spcFirstLastPara="1" wrap="square" lIns="121900" tIns="121900" rIns="121900" bIns="121900" anchor="t" anchorCtr="0">
            <a:noAutofit/>
          </a:bodyPr>
          <a:lstStyle/>
          <a:p>
            <a:pPr marL="0" indent="0">
              <a:buNone/>
            </a:pPr>
            <a:r>
              <a:rPr lang="en"/>
              <a:t>User &gt; Cleared: </a:t>
            </a:r>
            <a:endParaRPr/>
          </a:p>
          <a:p>
            <a:pPr>
              <a:spcBef>
                <a:spcPts val="2133"/>
              </a:spcBef>
            </a:pPr>
            <a:r>
              <a:rPr lang="en"/>
              <a:t>Yes</a:t>
            </a:r>
            <a:endParaRPr/>
          </a:p>
          <a:p>
            <a:r>
              <a:rPr lang="en"/>
              <a:t>B (blocked)</a:t>
            </a:r>
            <a:endParaRPr/>
          </a:p>
          <a:p>
            <a:r>
              <a:rPr lang="en"/>
              <a:t>BO (blocked overdue)</a:t>
            </a:r>
            <a:endParaRPr/>
          </a:p>
          <a:p>
            <a:r>
              <a:rPr lang="en"/>
              <a:t>DIS (disavowed)</a:t>
            </a:r>
            <a:endParaRPr/>
          </a:p>
          <a:p>
            <a:pPr marL="0" indent="0">
              <a:spcBef>
                <a:spcPts val="2133"/>
              </a:spcBef>
              <a:spcAft>
                <a:spcPts val="2133"/>
              </a:spcAft>
              <a:buNone/>
            </a:pPr>
            <a:r>
              <a:rPr lang="en"/>
              <a:t>Find all users who have a block on their account, regardless of the kind of block. </a:t>
            </a:r>
            <a:endParaRPr/>
          </a:p>
        </p:txBody>
      </p:sp>
      <p:sp>
        <p:nvSpPr>
          <p:cNvPr id="133" name="Google Shape;133;p21"/>
          <p:cNvSpPr txBox="1">
            <a:spLocks noGrp="1"/>
          </p:cNvSpPr>
          <p:nvPr>
            <p:ph type="title"/>
          </p:nvPr>
        </p:nvSpPr>
        <p:spPr>
          <a:xfrm>
            <a:off x="415600" y="593367"/>
            <a:ext cx="11360800" cy="943200"/>
          </a:xfrm>
          <a:prstGeom prst="rect">
            <a:avLst/>
          </a:prstGeom>
        </p:spPr>
        <p:txBody>
          <a:bodyPr spcFirstLastPara="1" wrap="square" lIns="121900" tIns="121900" rIns="121900" bIns="121900" anchor="t" anchorCtr="0">
            <a:noAutofit/>
          </a:bodyPr>
          <a:lstStyle/>
          <a:p>
            <a:r>
              <a:rPr lang="en"/>
              <a:t>Example: Many ways to get there	</a:t>
            </a:r>
            <a:endParaRPr/>
          </a:p>
        </p:txBody>
      </p:sp>
      <p:pic>
        <p:nvPicPr>
          <p:cNvPr id="134" name="Google Shape;134;p21"/>
          <p:cNvPicPr preferRelativeResize="0"/>
          <p:nvPr/>
        </p:nvPicPr>
        <p:blipFill rotWithShape="1">
          <a:blip r:embed="rId3">
            <a:alphaModFix/>
          </a:blip>
          <a:srcRect t="57946" r="7235"/>
          <a:stretch/>
        </p:blipFill>
        <p:spPr>
          <a:xfrm>
            <a:off x="2893000" y="5183701"/>
            <a:ext cx="2556533" cy="1201433"/>
          </a:xfrm>
          <a:prstGeom prst="rect">
            <a:avLst/>
          </a:prstGeom>
          <a:noFill/>
          <a:ln>
            <a:noFill/>
          </a:ln>
        </p:spPr>
      </p:pic>
      <p:pic>
        <p:nvPicPr>
          <p:cNvPr id="135" name="Google Shape;135;p21"/>
          <p:cNvPicPr preferRelativeResize="0"/>
          <p:nvPr/>
        </p:nvPicPr>
        <p:blipFill rotWithShape="1">
          <a:blip r:embed="rId4">
            <a:alphaModFix/>
          </a:blip>
          <a:srcRect t="57946" r="8850"/>
          <a:stretch/>
        </p:blipFill>
        <p:spPr>
          <a:xfrm>
            <a:off x="6096001" y="5183701"/>
            <a:ext cx="2773100" cy="1201433"/>
          </a:xfrm>
          <a:prstGeom prst="rect">
            <a:avLst/>
          </a:prstGeom>
          <a:noFill/>
          <a:ln>
            <a:noFill/>
          </a:ln>
        </p:spPr>
      </p:pic>
    </p:spTree>
    <p:extLst>
      <p:ext uri="{BB962C8B-B14F-4D97-AF65-F5344CB8AC3E}">
        <p14:creationId xmlns:p14="http://schemas.microsoft.com/office/powerpoint/2010/main" val="3634110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1552</Words>
  <Application>Microsoft Office PowerPoint</Application>
  <PresentationFormat>Widescreen</PresentationFormat>
  <Paragraphs>155</Paragraphs>
  <Slides>21</Slides>
  <Notes>21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Open Sans</vt:lpstr>
      <vt:lpstr>PT Sans Narrow</vt:lpstr>
      <vt:lpstr>Office Theme</vt:lpstr>
      <vt:lpstr>Tropic</vt:lpstr>
      <vt:lpstr>1_Tropic</vt:lpstr>
      <vt:lpstr>Digging Deep:</vt:lpstr>
      <vt:lpstr>Excavation Plan </vt:lpstr>
      <vt:lpstr>Why Not Just Use Canned Reports? </vt:lpstr>
      <vt:lpstr>Basic Search vs. Request Search vs. Custom Search</vt:lpstr>
      <vt:lpstr>Basic Search vs. Request Search vs. Custom Search</vt:lpstr>
      <vt:lpstr>Basic Search vs. Request Search vs. Custom Search</vt:lpstr>
      <vt:lpstr>Building Custom Searches:  Tables and Fields </vt:lpstr>
      <vt:lpstr>Building Custom Searches:  Boolean operators</vt:lpstr>
      <vt:lpstr>Example: Many ways to get there </vt:lpstr>
      <vt:lpstr>Best Practices, Tips and Tricks</vt:lpstr>
      <vt:lpstr>Customizing Results: Column Chooser</vt:lpstr>
      <vt:lpstr>Customizing Results: Column Chooser</vt:lpstr>
      <vt:lpstr>Filtering/Manipulating Results in Illiad</vt:lpstr>
      <vt:lpstr>Exporting to Excel</vt:lpstr>
      <vt:lpstr>Examples: Adding info to request to query later</vt:lpstr>
      <vt:lpstr>Examples: Adding info to request to query later</vt:lpstr>
      <vt:lpstr>Examples: Adding info to request to query later</vt:lpstr>
      <vt:lpstr>Some of Our Favorite Searches </vt:lpstr>
      <vt:lpstr>Some of Our Favorite Searches </vt:lpstr>
      <vt:lpstr> </vt:lpstr>
      <vt:lpstr>Thank you! </vt:lpstr>
    </vt:vector>
  </TitlesOfParts>
  <Company>SUNY Geneseo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Digging Deep:</dc:title>
  <dc:creator>Mark Sullivan</dc:creator>
  <cp:lastModifiedBy>Mark Sullivan</cp:lastModifiedBy>
  <cp:revision>1</cp:revision>
  <dcterms:created xsi:type="dcterms:W3CDTF">2018-08-28T17:05:38Z</dcterms:created>
  <dcterms:modified xsi:type="dcterms:W3CDTF">2018-08-28T17:05:53Z</dcterms:modified>
</cp:coreProperties>
</file>