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3"/>
  </p:notesMasterIdLst>
  <p:handoutMasterIdLst>
    <p:handoutMasterId r:id="rId14"/>
  </p:handoutMasterIdLst>
  <p:sldIdLst>
    <p:sldId id="258" r:id="rId2"/>
    <p:sldId id="259" r:id="rId3"/>
    <p:sldId id="268" r:id="rId4"/>
    <p:sldId id="269" r:id="rId5"/>
    <p:sldId id="260" r:id="rId6"/>
    <p:sldId id="261" r:id="rId7"/>
    <p:sldId id="263" r:id="rId8"/>
    <p:sldId id="264" r:id="rId9"/>
    <p:sldId id="265" r:id="rId10"/>
    <p:sldId id="270" r:id="rId11"/>
    <p:sldId id="267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A56A1B-566E-43E9-81F7-D1833410FE88}" v="6" dt="2023-07-05T19:47:37.970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82" autoAdjust="0"/>
  </p:normalViewPr>
  <p:slideViewPr>
    <p:cSldViewPr showGuides="1">
      <p:cViewPr varScale="1">
        <p:scale>
          <a:sx n="111" d="100"/>
          <a:sy n="111" d="100"/>
        </p:scale>
        <p:origin x="594" y="9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7/13/2023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7/13/2023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7/13/2023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hogben@ithaca.edu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52401"/>
            <a:ext cx="7008574" cy="4114799"/>
          </a:xfrm>
        </p:spPr>
        <p:txBody>
          <a:bodyPr>
            <a:normAutofit/>
          </a:bodyPr>
          <a:lstStyle/>
          <a:p>
            <a:r>
              <a:rPr lang="en-US" dirty="0"/>
              <a:t>Due Tomorrow: Integrating Textbook Access with Resource Sharing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9012" y="5460999"/>
            <a:ext cx="7008574" cy="1244600"/>
          </a:xfrm>
        </p:spPr>
        <p:txBody>
          <a:bodyPr/>
          <a:lstStyle/>
          <a:p>
            <a:r>
              <a:rPr lang="en-US" dirty="0"/>
              <a:t>Ben Hogben	-  Ithaca College Library</a:t>
            </a:r>
          </a:p>
          <a:p>
            <a:r>
              <a:rPr lang="en-US" dirty="0"/>
              <a:t>IDS Conference – Lightning Talk </a:t>
            </a: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1172B4B-5339-AA98-EE1B-240462710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2" y="0"/>
            <a:ext cx="10896600" cy="4267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D27AE9-CEC8-1EF3-A1BB-CAB1C95BAA76}"/>
              </a:ext>
            </a:extLst>
          </p:cNvPr>
          <p:cNvSpPr txBox="1"/>
          <p:nvPr/>
        </p:nvSpPr>
        <p:spPr>
          <a:xfrm>
            <a:off x="455612" y="4648200"/>
            <a:ext cx="11353800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The ILL Borrowing Coordinator is notified that the item has arrived. It then gets placed on two-hour reserve by Reserve staff and the requesting student is notified. </a:t>
            </a:r>
          </a:p>
        </p:txBody>
      </p:sp>
    </p:spTree>
    <p:extLst>
      <p:ext uri="{BB962C8B-B14F-4D97-AF65-F5344CB8AC3E}">
        <p14:creationId xmlns:p14="http://schemas.microsoft.com/office/powerpoint/2010/main" val="149953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There Any Questions? Are There Any Answers?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12" y="2768599"/>
            <a:ext cx="10157354" cy="2133600"/>
          </a:xfrm>
        </p:spPr>
        <p:txBody>
          <a:bodyPr>
            <a:noAutofit/>
          </a:bodyPr>
          <a:lstStyle/>
          <a:p>
            <a:r>
              <a:rPr lang="en-US" sz="4400" dirty="0"/>
              <a:t>Thank you for attending my lightning talk! </a:t>
            </a:r>
          </a:p>
        </p:txBody>
      </p:sp>
      <p:pic>
        <p:nvPicPr>
          <p:cNvPr id="5" name="Picture 4" descr="A person taking a selfie with a dog&#10;&#10;Description automatically generated">
            <a:extLst>
              <a:ext uri="{FF2B5EF4-FFF2-40B4-BE49-F238E27FC236}">
                <a16:creationId xmlns:a16="http://schemas.microsoft.com/office/drawing/2014/main" id="{AB939415-1CBA-5964-133F-530B2F5B66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12" y="990600"/>
            <a:ext cx="3200400" cy="56895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DB530C-7EDC-5F67-0D87-07F0B2880F02}"/>
              </a:ext>
            </a:extLst>
          </p:cNvPr>
          <p:cNvSpPr txBox="1"/>
          <p:nvPr/>
        </p:nvSpPr>
        <p:spPr>
          <a:xfrm>
            <a:off x="379412" y="5715000"/>
            <a:ext cx="76200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Ben Hogben (and Sophie)  </a:t>
            </a:r>
            <a:r>
              <a:rPr lang="en-US" dirty="0">
                <a:hlinkClick r:id="rId3"/>
              </a:rPr>
              <a:t>bhogben@ithaca.edu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40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Student Needs a Textbook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5130050"/>
          </a:xfrm>
        </p:spPr>
        <p:txBody>
          <a:bodyPr/>
          <a:lstStyle/>
          <a:p>
            <a:r>
              <a:rPr lang="en-US" dirty="0"/>
              <a:t>Campus textbook store</a:t>
            </a:r>
          </a:p>
          <a:p>
            <a:r>
              <a:rPr lang="en-US" dirty="0"/>
              <a:t>Used</a:t>
            </a:r>
          </a:p>
          <a:p>
            <a:r>
              <a:rPr lang="en-US" dirty="0"/>
              <a:t>Interlibrary loan</a:t>
            </a:r>
          </a:p>
          <a:p>
            <a:r>
              <a:rPr lang="en-US" dirty="0"/>
              <a:t>Borrow from the library</a:t>
            </a:r>
          </a:p>
          <a:p>
            <a:r>
              <a:rPr lang="en-US" dirty="0"/>
              <a:t>Borrow from a friend</a:t>
            </a:r>
          </a:p>
          <a:p>
            <a:r>
              <a:rPr lang="en-US" dirty="0"/>
              <a:t>Fake it</a:t>
            </a:r>
          </a:p>
          <a:p>
            <a:r>
              <a:rPr lang="en-US" dirty="0"/>
              <a:t>Rental - Chegg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44E06D-1B15-4BBB-581A-542B530A26B9}"/>
              </a:ext>
            </a:extLst>
          </p:cNvPr>
          <p:cNvSpPr txBox="1"/>
          <p:nvPr/>
        </p:nvSpPr>
        <p:spPr>
          <a:xfrm>
            <a:off x="2133687" y="6096000"/>
            <a:ext cx="92964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Turn student challenges into opportunities for the library</a:t>
            </a:r>
          </a:p>
        </p:txBody>
      </p:sp>
      <p:pic>
        <p:nvPicPr>
          <p:cNvPr id="6" name="Picture 5" descr="A stack of books on a table&#10;&#10;Description automatically generated">
            <a:extLst>
              <a:ext uri="{FF2B5EF4-FFF2-40B4-BE49-F238E27FC236}">
                <a16:creationId xmlns:a16="http://schemas.microsoft.com/office/drawing/2014/main" id="{64A6DF66-3C41-1533-73E9-BC6F9EE62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2" y="1609289"/>
            <a:ext cx="4652898" cy="421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3F681-9EE9-DBEB-DE65-A34EFF4C0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2" y="76200"/>
            <a:ext cx="11887200" cy="1397000"/>
          </a:xfrm>
        </p:spPr>
        <p:txBody>
          <a:bodyPr/>
          <a:lstStyle/>
          <a:p>
            <a:r>
              <a:rPr lang="en-US" dirty="0"/>
              <a:t>Textbook Intuition- Before Alma Integration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78DB9-DCA4-5ECA-2503-89A855A0A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Multiple students requesting the same book, around the same time period, through ILL</a:t>
            </a:r>
          </a:p>
          <a:p>
            <a:r>
              <a:rPr lang="en-US" dirty="0"/>
              <a:t>“Introduction to…..”</a:t>
            </a:r>
          </a:p>
          <a:p>
            <a:r>
              <a:rPr lang="en-US" dirty="0"/>
              <a:t>“Principles of…”</a:t>
            </a:r>
          </a:p>
          <a:p>
            <a:r>
              <a:rPr lang="en-US" dirty="0"/>
              <a:t>“Essentials of…”</a:t>
            </a:r>
          </a:p>
          <a:p>
            <a:r>
              <a:rPr lang="en-US" dirty="0"/>
              <a:t>“</a:t>
            </a:r>
            <a:r>
              <a:rPr lang="en-US"/>
              <a:t>Research methods of….”</a:t>
            </a:r>
            <a:endParaRPr lang="en-US" dirty="0"/>
          </a:p>
        </p:txBody>
      </p:sp>
      <p:pic>
        <p:nvPicPr>
          <p:cNvPr id="7" name="Picture 6" descr="A black ball with white text on it&#10;&#10;Description automatically generated with low confidence">
            <a:extLst>
              <a:ext uri="{FF2B5EF4-FFF2-40B4-BE49-F238E27FC236}">
                <a16:creationId xmlns:a16="http://schemas.microsoft.com/office/drawing/2014/main" id="{63E421A4-69B1-263E-96DE-21B72DB21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2205446"/>
            <a:ext cx="4678843" cy="457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4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1E71-C929-0424-71EF-7A456B133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76200"/>
            <a:ext cx="10895251" cy="1397000"/>
          </a:xfrm>
        </p:spPr>
        <p:txBody>
          <a:bodyPr anchor="b">
            <a:normAutofit/>
          </a:bodyPr>
          <a:lstStyle/>
          <a:p>
            <a:r>
              <a:rPr lang="en-US" dirty="0"/>
              <a:t>			Students Helping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35A83-709C-14ED-698B-9B0B635AF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Textbook donation program launched in 2022 by a student</a:t>
            </a:r>
          </a:p>
          <a:p>
            <a:r>
              <a:rPr lang="en-US" dirty="0"/>
              <a:t>27 books added to the IC collection</a:t>
            </a:r>
          </a:p>
          <a:p>
            <a:r>
              <a:rPr lang="en-US" dirty="0"/>
              <a:t>35 books donated to Better World Books (titles already owned)</a:t>
            </a:r>
          </a:p>
          <a:p>
            <a:endParaRPr lang="en-US" dirty="0"/>
          </a:p>
        </p:txBody>
      </p:sp>
      <p:pic>
        <p:nvPicPr>
          <p:cNvPr id="5" name="Picture 4" descr="A shelf of books with yellow labels&#10;&#10;Description automatically generated">
            <a:extLst>
              <a:ext uri="{FF2B5EF4-FFF2-40B4-BE49-F238E27FC236}">
                <a16:creationId xmlns:a16="http://schemas.microsoft.com/office/drawing/2014/main" id="{307C0B00-99BF-8209-5FB5-595CD9235B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3" r="-1" b="12440"/>
          <a:stretch/>
        </p:blipFill>
        <p:spPr>
          <a:xfrm>
            <a:off x="6297559" y="2209800"/>
            <a:ext cx="4977104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048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Proactive Reserves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the textbook list from the vendor</a:t>
            </a:r>
          </a:p>
          <a:p>
            <a:r>
              <a:rPr lang="en-US" dirty="0"/>
              <a:t>Check the titles against library holdings </a:t>
            </a:r>
          </a:p>
          <a:p>
            <a:r>
              <a:rPr lang="en-US" dirty="0"/>
              <a:t>Pull items, place on reserve and add to the course reading list in the CMS,  then, notify the instructor</a:t>
            </a:r>
          </a:p>
          <a:p>
            <a:r>
              <a:rPr lang="en-US" dirty="0"/>
              <a:t>Place MUPO </a:t>
            </a:r>
            <a:r>
              <a:rPr lang="en-US" dirty="0" err="1"/>
              <a:t>ebooks</a:t>
            </a:r>
            <a:r>
              <a:rPr lang="en-US" dirty="0"/>
              <a:t> in the CMS when possible </a:t>
            </a:r>
          </a:p>
          <a:p>
            <a:pPr lvl="1"/>
            <a:r>
              <a:rPr lang="en-US" dirty="0"/>
              <a:t>Purchase multiple SUPO </a:t>
            </a:r>
            <a:r>
              <a:rPr lang="en-US" dirty="0" err="1"/>
              <a:t>ebooks</a:t>
            </a:r>
            <a:r>
              <a:rPr lang="en-US" dirty="0"/>
              <a:t> if the budget allows, if not, a print copy</a:t>
            </a:r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76200"/>
            <a:ext cx="11506199" cy="1397000"/>
          </a:xfrm>
        </p:spPr>
        <p:txBody>
          <a:bodyPr/>
          <a:lstStyle/>
          <a:p>
            <a:r>
              <a:rPr lang="en-US" dirty="0"/>
              <a:t>      P</a:t>
            </a:r>
            <a:r>
              <a:rPr lang="en-US" sz="1400" dirty="0"/>
              <a:t>urchase</a:t>
            </a:r>
            <a:r>
              <a:rPr lang="en-US" dirty="0"/>
              <a:t> O</a:t>
            </a:r>
            <a:r>
              <a:rPr lang="en-US" sz="1400" dirty="0"/>
              <a:t>n</a:t>
            </a:r>
            <a:r>
              <a:rPr lang="en-US" dirty="0"/>
              <a:t> D</a:t>
            </a:r>
            <a:r>
              <a:rPr lang="en-US" sz="1400" dirty="0"/>
              <a:t>emand </a:t>
            </a:r>
            <a:r>
              <a:rPr lang="en-US" dirty="0"/>
              <a:t>Through Interlibrary Loan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775200"/>
          </a:xfrm>
        </p:spPr>
        <p:txBody>
          <a:bodyPr/>
          <a:lstStyle/>
          <a:p>
            <a:r>
              <a:rPr lang="en-US" dirty="0"/>
              <a:t>The interlibrary loan borrowing coordinator has a budget to purchase items used in courses</a:t>
            </a:r>
          </a:p>
          <a:p>
            <a:pPr lvl="1"/>
            <a:r>
              <a:rPr lang="en-US" dirty="0"/>
              <a:t>Rapido now searches the ISBN of the textbook list to see if it matches that of the borrowing request. If so, it places a “label” on the request and the request then becomes mediated. </a:t>
            </a:r>
          </a:p>
          <a:p>
            <a:pPr lvl="1"/>
            <a:r>
              <a:rPr lang="en-US" dirty="0"/>
              <a:t>The Borrowing Coordinator can also search a textbook Excel file. </a:t>
            </a:r>
          </a:p>
          <a:p>
            <a:r>
              <a:rPr lang="en-US" dirty="0"/>
              <a:t>This is coordinated with the instructor, so they know we are purchasing an item for their course and placing it on 2-hour reserve – </a:t>
            </a:r>
            <a:r>
              <a:rPr lang="en-US" dirty="0" err="1"/>
              <a:t>ebooks</a:t>
            </a:r>
            <a:r>
              <a:rPr lang="en-US" dirty="0"/>
              <a:t> are preferred over print books</a:t>
            </a:r>
          </a:p>
          <a:p>
            <a:pPr lvl="1"/>
            <a:r>
              <a:rPr lang="en-US" dirty="0" err="1"/>
              <a:t>Ebooks</a:t>
            </a:r>
            <a:r>
              <a:rPr lang="en-US" dirty="0"/>
              <a:t> are typically activated within 24 hours</a:t>
            </a:r>
          </a:p>
          <a:p>
            <a:pPr lvl="1"/>
            <a:r>
              <a:rPr lang="en-US" dirty="0"/>
              <a:t>Print books are processed within one week</a:t>
            </a:r>
          </a:p>
        </p:txBody>
      </p:sp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7886" y="304800"/>
            <a:ext cx="7008574" cy="863599"/>
          </a:xfrm>
        </p:spPr>
        <p:txBody>
          <a:bodyPr anchor="b">
            <a:normAutofit/>
          </a:bodyPr>
          <a:lstStyle/>
          <a:p>
            <a:r>
              <a:rPr lang="en-US" dirty="0"/>
              <a:t>Textbook Mediation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799012" y="1371600"/>
            <a:ext cx="7008574" cy="17653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Upload a spreadsheet to Alma that contains a list of ISBNs/ISSNs of textbook titles to mediate.  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If there is a match, then……</a:t>
            </a:r>
          </a:p>
        </p:txBody>
      </p:sp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11C07B2-3BE7-3302-93D5-4588ECE2FC4A}"/>
              </a:ext>
            </a:extLst>
          </p:cNvPr>
          <p:cNvSpPr txBox="1"/>
          <p:nvPr/>
        </p:nvSpPr>
        <p:spPr>
          <a:xfrm>
            <a:off x="2132012" y="381000"/>
            <a:ext cx="87630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                     </a:t>
            </a:r>
            <a:r>
              <a:rPr lang="en-US" b="1" dirty="0"/>
              <a:t>Wait, there’s a label for that!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A6E62E-54A4-0C0F-E920-CE68123AC2D1}"/>
              </a:ext>
            </a:extLst>
          </p:cNvPr>
          <p:cNvSpPr txBox="1"/>
          <p:nvPr/>
        </p:nvSpPr>
        <p:spPr>
          <a:xfrm>
            <a:off x="4341812" y="6172200"/>
            <a:ext cx="70866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Label = Mediation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96ED0C-B190-ED78-D6B9-21DE433B6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7" y="881062"/>
            <a:ext cx="1053465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Depends…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ISBN must match</a:t>
            </a:r>
          </a:p>
          <a:p>
            <a:r>
              <a:rPr lang="en-US" dirty="0"/>
              <a:t>Does not do a title search</a:t>
            </a:r>
          </a:p>
          <a:p>
            <a:r>
              <a:rPr lang="en-US" dirty="0"/>
              <a:t>Patron might choose an </a:t>
            </a:r>
            <a:r>
              <a:rPr lang="en-US" dirty="0" err="1"/>
              <a:t>ebook</a:t>
            </a:r>
            <a:r>
              <a:rPr lang="en-US" dirty="0"/>
              <a:t> record without realizing it</a:t>
            </a:r>
          </a:p>
        </p:txBody>
      </p:sp>
      <p:pic>
        <p:nvPicPr>
          <p:cNvPr id="5" name="Picture 4" descr="A picture containing outdoor, ground, tree, road&#10;&#10;Description automatically generated">
            <a:extLst>
              <a:ext uri="{FF2B5EF4-FFF2-40B4-BE49-F238E27FC236}">
                <a16:creationId xmlns:a16="http://schemas.microsoft.com/office/drawing/2014/main" id="{4FBBF9A5-AE5A-81A8-459F-B6F0F22D4F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3658941"/>
            <a:ext cx="4734170" cy="31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</Template>
  <TotalTime>240</TotalTime>
  <Words>422</Words>
  <Application>Microsoft Office PowerPoint</Application>
  <PresentationFormat>Custom</PresentationFormat>
  <Paragraphs>52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Welcome back to school presentation</vt:lpstr>
      <vt:lpstr>Due Tomorrow: Integrating Textbook Access with Resource Sharing</vt:lpstr>
      <vt:lpstr>A Student Needs a Textbook</vt:lpstr>
      <vt:lpstr>Textbook Intuition- Before Alma Integration </vt:lpstr>
      <vt:lpstr>   Students Helping Students</vt:lpstr>
      <vt:lpstr>             Proactive Reserves </vt:lpstr>
      <vt:lpstr>      Purchase On Demand Through Interlibrary Loan</vt:lpstr>
      <vt:lpstr>Textbook Mediation</vt:lpstr>
      <vt:lpstr>PowerPoint Presentation</vt:lpstr>
      <vt:lpstr>It Depends…</vt:lpstr>
      <vt:lpstr>PowerPoint Presentation</vt:lpstr>
      <vt:lpstr>Are There Any Questions? Are There Any Answers? </vt:lpstr>
    </vt:vector>
  </TitlesOfParts>
  <Company>Ithaca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Due Tomorrow: Integrating Textbook Access with Resource Sharing</dc:title>
  <dc:creator>Bernard Hogben</dc:creator>
  <cp:lastModifiedBy>Bernard Hogben</cp:lastModifiedBy>
  <cp:revision>7</cp:revision>
  <dcterms:created xsi:type="dcterms:W3CDTF">2023-04-28T16:48:56Z</dcterms:created>
  <dcterms:modified xsi:type="dcterms:W3CDTF">2023-07-13T12:47:27Z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