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1" r:id="rId4"/>
    <p:sldId id="257" r:id="rId5"/>
    <p:sldId id="258" r:id="rId6"/>
    <p:sldId id="267" r:id="rId7"/>
    <p:sldId id="259" r:id="rId8"/>
    <p:sldId id="268" r:id="rId9"/>
    <p:sldId id="269" r:id="rId10"/>
    <p:sldId id="260" r:id="rId11"/>
    <p:sldId id="270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a Higham" userId="ee31734b-54eb-4ea7-ae72-0ba42b64c439" providerId="ADAL" clId="{B34578BE-9E44-4F7E-A332-6B02DFCD7435}"/>
    <pc:docChg chg="modSld">
      <pc:chgData name="Krista Higham" userId="ee31734b-54eb-4ea7-ae72-0ba42b64c439" providerId="ADAL" clId="{B34578BE-9E44-4F7E-A332-6B02DFCD7435}" dt="2023-07-19T18:20:10.814" v="35" actId="20577"/>
      <pc:docMkLst>
        <pc:docMk/>
      </pc:docMkLst>
      <pc:sldChg chg="modSp mod">
        <pc:chgData name="Krista Higham" userId="ee31734b-54eb-4ea7-ae72-0ba42b64c439" providerId="ADAL" clId="{B34578BE-9E44-4F7E-A332-6B02DFCD7435}" dt="2023-07-19T18:20:10.814" v="35" actId="20577"/>
        <pc:sldMkLst>
          <pc:docMk/>
          <pc:sldMk cId="2968729086" sldId="256"/>
        </pc:sldMkLst>
        <pc:spChg chg="mod">
          <ac:chgData name="Krista Higham" userId="ee31734b-54eb-4ea7-ae72-0ba42b64c439" providerId="ADAL" clId="{B34578BE-9E44-4F7E-A332-6B02DFCD7435}" dt="2023-07-19T18:20:10.814" v="35" actId="20577"/>
          <ac:spMkLst>
            <pc:docMk/>
            <pc:sldMk cId="2968729086" sldId="256"/>
            <ac:spMk id="3" creationId="{50691069-0E7C-4980-B8F2-FA73A3C376A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25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2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52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1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45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1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7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8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7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3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76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3111208-F55A-4E55-A54B-FFE19ACD84D6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1031989-310B-4117-BC96-365A957BC5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a.higham@millersvill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CE04-A034-4E50-B92C-A3B55F7F7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913" y="4950709"/>
            <a:ext cx="7772400" cy="1463040"/>
          </a:xfrm>
        </p:spPr>
        <p:txBody>
          <a:bodyPr>
            <a:normAutofit/>
          </a:bodyPr>
          <a:lstStyle/>
          <a:p>
            <a:r>
              <a:rPr lang="en-US" dirty="0"/>
              <a:t>E-Book Lending and borrowing: Now and Future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91069-0E7C-4980-B8F2-FA73A3C37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73548" y="4950709"/>
            <a:ext cx="3286539" cy="1463040"/>
          </a:xfrm>
        </p:spPr>
        <p:txBody>
          <a:bodyPr>
            <a:normAutofit/>
          </a:bodyPr>
          <a:lstStyle/>
          <a:p>
            <a:r>
              <a:rPr lang="en-US" dirty="0"/>
              <a:t>IDS Project Conference</a:t>
            </a:r>
          </a:p>
          <a:p>
            <a:r>
              <a:rPr lang="en-US" dirty="0"/>
              <a:t>Krista Higham</a:t>
            </a:r>
          </a:p>
          <a:p>
            <a:r>
              <a:rPr lang="en-US" dirty="0"/>
              <a:t>Millersville University</a:t>
            </a:r>
          </a:p>
          <a:p>
            <a:r>
              <a:rPr lang="en-US" dirty="0"/>
              <a:t>July 27-28, 2023</a:t>
            </a:r>
          </a:p>
        </p:txBody>
      </p:sp>
    </p:spTree>
    <p:extLst>
      <p:ext uri="{BB962C8B-B14F-4D97-AF65-F5344CB8AC3E}">
        <p14:creationId xmlns:p14="http://schemas.microsoft.com/office/powerpoint/2010/main" val="2968729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AE44A-A477-4724-8586-655D8CB5D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ABCC3-B199-4C54-81CD-E389BB60E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organizations that we work with doing to facilitate this process?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OCLC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Rapid / Ex Libris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ReShare</a:t>
            </a:r>
          </a:p>
        </p:txBody>
      </p:sp>
    </p:spTree>
    <p:extLst>
      <p:ext uri="{BB962C8B-B14F-4D97-AF65-F5344CB8AC3E}">
        <p14:creationId xmlns:p14="http://schemas.microsoft.com/office/powerpoint/2010/main" val="3077307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D9A83-776F-8850-4B7C-34DAAA1D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927A5-8AEA-B53E-7044-C708D6EB9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get the word </a:t>
            </a:r>
            <a:r>
              <a:rPr lang="en-US"/>
              <a:t>out?</a:t>
            </a:r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Presentations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National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State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Local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Listserv posts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01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3A23-7B8C-4DCC-8D41-01F8C1379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/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BBA49-6A05-4544-BA9B-0051DBD63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969236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D8049-2ACB-4EC1-826F-C4AAA615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E2B36-36A2-43E5-8A96-767EAAD27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Krista Higham</a:t>
            </a:r>
          </a:p>
          <a:p>
            <a:r>
              <a:rPr lang="en-US" dirty="0"/>
              <a:t>Access Services Librarian</a:t>
            </a:r>
          </a:p>
          <a:p>
            <a:r>
              <a:rPr lang="en-US" dirty="0"/>
              <a:t>Millersville University</a:t>
            </a:r>
          </a:p>
          <a:p>
            <a:r>
              <a:rPr lang="en-US" dirty="0">
                <a:hlinkClick r:id="rId2"/>
              </a:rPr>
              <a:t>Krista.higham@millersville.edu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78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F6230-2293-4816-8C24-0F3B0A5C3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ebooks, really?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CBA82-F131-4DFC-8C90-722F83DE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 library lend a whole ebook?</a:t>
            </a:r>
          </a:p>
          <a:p>
            <a:r>
              <a:rPr lang="en-US" dirty="0"/>
              <a:t>Where the requestor can keep the pdf file?</a:t>
            </a:r>
          </a:p>
          <a:p>
            <a:r>
              <a:rPr lang="en-US" dirty="0"/>
              <a:t>Forever?</a:t>
            </a:r>
          </a:p>
          <a:p>
            <a:endParaRPr lang="en-US" dirty="0"/>
          </a:p>
          <a:p>
            <a:r>
              <a:rPr lang="en-US" dirty="0"/>
              <a:t>Yes, if…</a:t>
            </a:r>
          </a:p>
          <a:p>
            <a:r>
              <a:rPr lang="en-US" dirty="0"/>
              <a:t>  the license allows OR </a:t>
            </a:r>
          </a:p>
          <a:p>
            <a:r>
              <a:rPr lang="en-US" dirty="0"/>
              <a:t>  the ebook is owned by the library/institution </a:t>
            </a:r>
          </a:p>
          <a:p>
            <a:r>
              <a:rPr lang="en-US" dirty="0"/>
              <a:t>   (and has permission from the copyright holder)</a:t>
            </a:r>
          </a:p>
        </p:txBody>
      </p:sp>
    </p:spTree>
    <p:extLst>
      <p:ext uri="{BB962C8B-B14F-4D97-AF65-F5344CB8AC3E}">
        <p14:creationId xmlns:p14="http://schemas.microsoft.com/office/powerpoint/2010/main" val="383223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D349D-59C0-4CD5-AC57-CFBD0C9D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 vs license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E0582-5764-487F-8B17-0A77E55C0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Copyright is:</a:t>
            </a:r>
          </a:p>
          <a:p>
            <a:pPr lvl="1"/>
            <a:r>
              <a:rPr lang="en-US" dirty="0"/>
              <a:t>The exclusive legal right, given to an originator to use a creative work.</a:t>
            </a:r>
          </a:p>
          <a:p>
            <a:pPr lvl="2"/>
            <a:r>
              <a:rPr lang="en-US" dirty="0"/>
              <a:t>Applied at the time of creation</a:t>
            </a:r>
          </a:p>
          <a:p>
            <a:pPr lvl="2"/>
            <a:r>
              <a:rPr lang="en-US" dirty="0"/>
              <a:t>For items fixed in a tangible medium</a:t>
            </a:r>
          </a:p>
          <a:p>
            <a:pPr lvl="2"/>
            <a:r>
              <a:rPr lang="en-US" dirty="0"/>
              <a:t>The right of the author </a:t>
            </a:r>
          </a:p>
          <a:p>
            <a:pPr lvl="3"/>
            <a:r>
              <a:rPr lang="en-US" dirty="0"/>
              <a:t>In the case of works for hire, the author is the employer</a:t>
            </a:r>
          </a:p>
          <a:p>
            <a:pPr lvl="1"/>
            <a:r>
              <a:rPr lang="en-US" dirty="0"/>
              <a:t>Fair Use is a provision under the Copyright Act</a:t>
            </a:r>
          </a:p>
          <a:p>
            <a:pPr lvl="2"/>
            <a:r>
              <a:rPr lang="en-US" dirty="0"/>
              <a:t>Which is why we can lend portions of materials - ebook chapters and articles</a:t>
            </a:r>
          </a:p>
          <a:p>
            <a:r>
              <a:rPr lang="en-US" dirty="0"/>
              <a:t>A License:</a:t>
            </a:r>
          </a:p>
          <a:p>
            <a:pPr lvl="1"/>
            <a:r>
              <a:rPr lang="en-US" dirty="0"/>
              <a:t>Allows the originator/owner a legal way to permit the use of a creative work by others.</a:t>
            </a:r>
          </a:p>
        </p:txBody>
      </p:sp>
    </p:spTree>
    <p:extLst>
      <p:ext uri="{BB962C8B-B14F-4D97-AF65-F5344CB8AC3E}">
        <p14:creationId xmlns:p14="http://schemas.microsoft.com/office/powerpoint/2010/main" val="45050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BFA7D-F263-4116-BC8C-A68E06CC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Ebook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EDAD6-4EF7-49A1-B2CC-C077A3475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How do I know if we own the ebook?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Ownership vs License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Possession of ebook files (rare)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License – contract for use (common)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Perpetual license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Forever-</a:t>
            </a:r>
            <a:r>
              <a:rPr lang="en-US" dirty="0" err="1"/>
              <a:t>ish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End of file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Limited duration license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Subscription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16744-86B7-48E5-AF99-DC0DBA159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SAGe</a:t>
            </a:r>
            <a:r>
              <a:rPr lang="en-US" dirty="0"/>
              <a:t> and oxford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F7F4B-66F9-496E-9A94-A661A456D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PALCI has negotiated ebook licenses with SAGE and Oxford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SAGE Knowledge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Oxford Scholarship Online (OSO)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These licenses allow for whole ebook lending via interlibrary loan</a:t>
            </a:r>
          </a:p>
        </p:txBody>
      </p:sp>
    </p:spTree>
    <p:extLst>
      <p:ext uri="{BB962C8B-B14F-4D97-AF65-F5344CB8AC3E}">
        <p14:creationId xmlns:p14="http://schemas.microsoft.com/office/powerpoint/2010/main" val="136439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0F627-5970-4585-A649-FD41C9FC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E4EEB-9CC6-4A1F-A350-5D763061F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When we receive a request for a book title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Rapid lets us know which database or shelving location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If in SAGE Knowledge or OSO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Simple but time-consuming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Download each chapter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Stitch them together into one PDF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Adobe Acrobat DC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/>
              <a:t>Combine Files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Fill as a non-returnable (article)</a:t>
            </a:r>
          </a:p>
        </p:txBody>
      </p:sp>
    </p:spTree>
    <p:extLst>
      <p:ext uri="{BB962C8B-B14F-4D97-AF65-F5344CB8AC3E}">
        <p14:creationId xmlns:p14="http://schemas.microsoft.com/office/powerpoint/2010/main" val="1938580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55C7-B7F5-43A3-AB4E-18429303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and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3E549-FABA-4182-A0DE-2B5F892D4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Oxford Scholarship Online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Security restriction for titles published 2019 forward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Oxford now sends a monthly file with FTP credentials for all ebooks added to OSO that month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We delete the file 30 days or less after request has been filled</a:t>
            </a:r>
          </a:p>
        </p:txBody>
      </p:sp>
    </p:spTree>
    <p:extLst>
      <p:ext uri="{BB962C8B-B14F-4D97-AF65-F5344CB8AC3E}">
        <p14:creationId xmlns:p14="http://schemas.microsoft.com/office/powerpoint/2010/main" val="3702292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A3FB-B11F-4E49-B6AA-EAB729DF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Borrowing full ebooks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04C1C-35EB-46B6-AB8B-5E974280F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this CDL thing I keep hearing about?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Expiration date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Link vs file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I let others know that I can lend a whole ebook?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Mark holdings on OCLC / Rapid – this sort of works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Join EBOK group</a:t>
            </a:r>
          </a:p>
          <a:p>
            <a:pPr marL="0" indent="0">
              <a:buNone/>
            </a:pPr>
            <a:r>
              <a:rPr lang="en-US" dirty="0"/>
              <a:t>How do I determine who I can borrow a whole ebook from?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Check EBOK, but…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Kind of a shot in the dark right now</a:t>
            </a:r>
          </a:p>
          <a:p>
            <a:pPr marL="128016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668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24315-C16C-2328-A7BF-BC80F247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E148F-D890-D42F-38A1-E1468C747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Tag titles in OCLC / Rapid / ReShare that are full ebook lending eligible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Once a title has been scanned for CDL can that file be saved and used again?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Copyright concerns?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What would you like to see?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315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18601</TotalTime>
  <Words>523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Tw Cen MT</vt:lpstr>
      <vt:lpstr>Tw Cen MT Condensed</vt:lpstr>
      <vt:lpstr>Wingdings</vt:lpstr>
      <vt:lpstr>Wingdings 3</vt:lpstr>
      <vt:lpstr>Integral</vt:lpstr>
      <vt:lpstr>E-Book Lending and borrowing: Now and Future Considerations</vt:lpstr>
      <vt:lpstr>Full ebooks, really?</vt:lpstr>
      <vt:lpstr>Copyright vs license</vt:lpstr>
      <vt:lpstr>Ebook fundamentals</vt:lpstr>
      <vt:lpstr>SAGe and oxford</vt:lpstr>
      <vt:lpstr>Process</vt:lpstr>
      <vt:lpstr>Issue and resolution</vt:lpstr>
      <vt:lpstr>Borrowing full ebooks</vt:lpstr>
      <vt:lpstr>Future Options?</vt:lpstr>
      <vt:lpstr>Future </vt:lpstr>
      <vt:lpstr>Creating a conversation</vt:lpstr>
      <vt:lpstr>Conclusion / discussion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Lending/borrowing full ebooks: Practitioners’ perspective</dc:title>
  <dc:creator>Krista Higham</dc:creator>
  <cp:lastModifiedBy>Krista Higham</cp:lastModifiedBy>
  <cp:revision>9</cp:revision>
  <dcterms:created xsi:type="dcterms:W3CDTF">2022-04-12T22:43:36Z</dcterms:created>
  <dcterms:modified xsi:type="dcterms:W3CDTF">2023-07-19T18:20:13Z</dcterms:modified>
</cp:coreProperties>
</file>