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X4Eujdyzrq8_jMadyJfU6gxA8y1KFRJUHG2qf4CiqGc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https://docs.google.com/document/d/1X4Eujdyzrq8_jMadyJfU6gxA8y1KFRJUHG2qf4CiqGc/edit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E&amp;B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8afe28a9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8afe28a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4b3d8be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4b3d8be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8afe28a9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8afe28a9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requesting areas: History 28, English 12, Comp Lit: 12, Anthro 9, Romance Language 8</a:t>
            </a:r>
            <a:endParaRPr sz="8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8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4d6895e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4d6895e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Both the department and administration wanted to re-explore DDA programming in 2021; after reviewing statistics from 2009-2016 pilot, elected to lighten POD guidelines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a650b0f7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a650b0f7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e4d6895ed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e4d6895ed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4d6895ed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4d6895ed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e4d6895e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e4d6895e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●"/>
            </a:pPr>
            <a:r>
              <a:rPr b="1" lang="en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POD program cannot be too restrictive, or it could become obsolete. </a:t>
            </a:r>
            <a:endParaRPr b="1"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●"/>
            </a:pPr>
            <a:r>
              <a:rPr b="1" lang="en" sz="11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Needs to be to patron demand and the organization’s capabilities. </a:t>
            </a:r>
            <a:endParaRPr b="1"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4d6895ed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e4d6895ed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e4d6895ed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e4d6895ed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687779e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687779e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E&amp;B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4d6895ed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e4d6895ed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687779e4e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687779e4e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687779e4e_0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5687779e4e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for image: https://giphy.com/stickers/phonecase-sonix-shopsonix-M8tjZeslKBiZYCMoID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687779e4e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687779e4e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impact wasn't substantial in my recollection. Tina was kind of the connector between ILL and acquisitions/cataloging</a:t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Borrowing moving back also coincided with Jesslynn (my boss) leaving the University for another job</a:t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4b4f40c1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4b4f40c1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Foreign University Press publications will be purchased AND requested via ILL, in the interest of timely service</a:t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Bibliographer is notified if price exceeds $75 and asked if book should be purchased. If there is no response within 24 hours, the book will be requested via ILL.</a:t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If item is out of print it will revert to an ILL request</a:t>
            </a:r>
            <a:endParaRPr sz="105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873cb45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873cb45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873cb458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873cb458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the importance of stats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used in ILLiad &amp;  Alma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a650b0f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5a650b0f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ebookcentral.proquest.com/lib/binghamton/detail.action?docID=79940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Relationship Id="rId6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ILL Purchase on Demand: A Decade in the Making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 F. Thornley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Barbara Blake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Pilot Round 2: Workflow</a:t>
            </a: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275875" y="1144125"/>
            <a:ext cx="38919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Patron submits request to ILLiad, or request is imported from Alma to ILLiad.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Routing rules vet </a:t>
            </a:r>
            <a:r>
              <a:rPr lang="en" sz="1200">
                <a:solidFill>
                  <a:schemeClr val="dk1"/>
                </a:solidFill>
              </a:rPr>
              <a:t>requests published</a:t>
            </a:r>
            <a:r>
              <a:rPr lang="en" sz="1200">
                <a:solidFill>
                  <a:schemeClr val="dk1"/>
                </a:solidFill>
              </a:rPr>
              <a:t> within past 5 years if submitted by faculty or grad students.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Requests go to the appropriate custom queues for Resource Sharing staff review.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Staff open the request in ILLiad and review the criteria. If request meets the </a:t>
            </a:r>
            <a:r>
              <a:rPr lang="en" sz="1200">
                <a:solidFill>
                  <a:schemeClr val="dk1"/>
                </a:solidFill>
              </a:rPr>
              <a:t>criteria</a:t>
            </a:r>
            <a:r>
              <a:rPr lang="en" sz="1200">
                <a:solidFill>
                  <a:schemeClr val="dk1"/>
                </a:solidFill>
              </a:rPr>
              <a:t>, staff will notify A</a:t>
            </a:r>
            <a:r>
              <a:rPr lang="en" sz="1200">
                <a:solidFill>
                  <a:schemeClr val="dk1"/>
                </a:solidFill>
              </a:rPr>
              <a:t>cquisitions</a:t>
            </a:r>
            <a:r>
              <a:rPr lang="en" sz="1200">
                <a:solidFill>
                  <a:schemeClr val="dk1"/>
                </a:solidFill>
              </a:rPr>
              <a:t> using built-in ILLiad template.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If it does not meet the criteria, the request is processed normally though ILL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Staff review catalog/patron account</a:t>
            </a:r>
            <a:r>
              <a:rPr lang="en" sz="1200">
                <a:solidFill>
                  <a:schemeClr val="dk1"/>
                </a:solidFill>
              </a:rPr>
              <a:t> periodically</a:t>
            </a:r>
            <a:r>
              <a:rPr lang="en" sz="1200">
                <a:solidFill>
                  <a:schemeClr val="dk1"/>
                </a:solidFill>
              </a:rPr>
              <a:t> to see when the purchase arrived/has been activated. Once it is available, staff update the ILLiad record. 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</a:pPr>
            <a:r>
              <a:rPr lang="en" sz="1200">
                <a:solidFill>
                  <a:schemeClr val="dk1"/>
                </a:solidFill>
              </a:rPr>
              <a:t>Patron automatically notified by A</a:t>
            </a:r>
            <a:r>
              <a:rPr lang="en" sz="1200">
                <a:solidFill>
                  <a:schemeClr val="dk1"/>
                </a:solidFill>
              </a:rPr>
              <a:t>cquisitions</a:t>
            </a:r>
            <a:r>
              <a:rPr lang="en" sz="1200">
                <a:solidFill>
                  <a:schemeClr val="dk1"/>
                </a:solidFill>
              </a:rPr>
              <a:t>/Alma features when material is available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3316" l="-1777" r="3021" t="0"/>
          <a:stretch/>
        </p:blipFill>
        <p:spPr>
          <a:xfrm>
            <a:off x="4278225" y="1386550"/>
            <a:ext cx="4639726" cy="303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5014725" y="3654550"/>
            <a:ext cx="1038900" cy="244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Pilot Round 2: ILLiad Routing Rules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87900" y="1489825"/>
            <a:ext cx="8368200" cy="10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 ILLiad, we set up custom routing rules. Requests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published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 within the last 5 years submitted by faculty or graduate students will be directed to custom ILLiad queues for manual staff review.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8800"/>
            <a:ext cx="9144000" cy="11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/>
          <p:nvPr/>
        </p:nvSpPr>
        <p:spPr>
          <a:xfrm>
            <a:off x="623200" y="2846950"/>
            <a:ext cx="343500" cy="151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623200" y="2998150"/>
            <a:ext cx="343500" cy="151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38375"/>
            <a:ext cx="9143999" cy="3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623200" y="3238375"/>
            <a:ext cx="343500" cy="151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623200" y="3389575"/>
            <a:ext cx="343500" cy="151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4387" y="3602325"/>
            <a:ext cx="4615226" cy="14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705625" y="3691975"/>
            <a:ext cx="1380300" cy="11331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5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Pilot Round 2: Results + Improvements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87900" y="1489825"/>
            <a:ext cx="4299300" cy="33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Pilot and Results</a:t>
            </a:r>
            <a:endParaRPr b="1" sz="1600"/>
          </a:p>
          <a:p>
            <a:pPr indent="-31083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Total </a:t>
            </a:r>
            <a:r>
              <a:rPr lang="en"/>
              <a:t>Budget: $40,000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Budget spent: </a:t>
            </a:r>
            <a:r>
              <a:rPr lang="en"/>
              <a:t> $18,600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Pilot timeline: November 2021- 2022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141 requests fulfilled; 130 eBooks, 11 print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125 requests for faculty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17% of ILLiad Loan requests were </a:t>
            </a:r>
            <a:br>
              <a:rPr lang="en"/>
            </a:br>
            <a:r>
              <a:rPr lang="en"/>
              <a:t>POD</a:t>
            </a:r>
            <a:endParaRPr sz="1400"/>
          </a:p>
          <a:p>
            <a:pPr indent="-296148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150"/>
              <a:t>49 rejected requests; 46 filled through ILL</a:t>
            </a:r>
            <a:endParaRPr sz="1150"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16 requests for grad students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1% of ILLiad Loan requests were </a:t>
            </a:r>
            <a:br>
              <a:rPr lang="en"/>
            </a:br>
            <a:r>
              <a:rPr lang="en"/>
              <a:t>POD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63 rejected requests; 53 filled through ILL</a:t>
            </a:r>
            <a:endParaRPr/>
          </a:p>
          <a:p>
            <a:pPr indent="-3108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Turnaround time</a:t>
            </a:r>
            <a:endParaRPr/>
          </a:p>
          <a:p>
            <a:pPr indent="-29908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Average of 3-4 days for eBooks, 27 days for print</a:t>
            </a:r>
            <a:endParaRPr/>
          </a:p>
        </p:txBody>
      </p:sp>
      <p:sp>
        <p:nvSpPr>
          <p:cNvPr id="154" name="Google Shape;154;p24"/>
          <p:cNvSpPr txBox="1"/>
          <p:nvPr>
            <p:ph idx="2" type="body"/>
          </p:nvPr>
        </p:nvSpPr>
        <p:spPr>
          <a:xfrm>
            <a:off x="4756200" y="153897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Improvements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Expand Grad student restrictions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University Press limitation proved far too restrictive; most requests from grad students were for non-University Press materials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Physical books vs. ebooks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Some patrons do not want ebooks; purchases for ebook formats may “go to waste”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Requests from one individual patron dominating POD queues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Communicate outside of system; transparency is key!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round success; what changed?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Greater departmental and administrative support behind the program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Less restrictions around parameters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Acquisition</a:t>
            </a:r>
            <a:r>
              <a:rPr lang="en"/>
              <a:t> mindset more open to patron-driven collections 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DDA programs new/developing in 2009-2016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Developments in acquisitions programs (Rialto) allows for easier, more streamlined purchasing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COVID-19 and impacts on collection development, especially eBooks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eBook acquisitions favored post-pandemic. Collection development programs are also mindful of accessibility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Program</a:t>
            </a:r>
            <a:endParaRPr/>
          </a:p>
        </p:txBody>
      </p:sp>
      <p:sp>
        <p:nvSpPr>
          <p:cNvPr id="166" name="Google Shape;166;p26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Timeline: November 2022-present</a:t>
            </a:r>
            <a:endParaRPr/>
          </a:p>
        </p:txBody>
      </p:sp>
      <p:sp>
        <p:nvSpPr>
          <p:cNvPr id="167" name="Google Shape;167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/>
              <a:t>permanent</a:t>
            </a:r>
            <a:r>
              <a:rPr lang="en"/>
              <a:t> program was developed after the success of pilot, round 2!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changes to support the program were made based on the pilot data.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Pilot to Program: POD at BNG 2022-2023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to program from pilot: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Expand publisher restrictions for graduate student POD requests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With use of Rialto, POD purchasing was moved under the purview of the Senior Associate Head of Resource Sharing (Elise)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Instead of looking up items on Gobi/Amazon, Borrowing staff now notify Elise if a request meets criteria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Easier, streamlined workflow for RS and Acquisitions!</a:t>
            </a:r>
            <a:endParaRPr/>
          </a:p>
        </p:txBody>
      </p:sp>
      <p:sp>
        <p:nvSpPr>
          <p:cNvPr id="174" name="Google Shape;174;p27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results November 2022-June 2023: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105 requests fulfilled through POD!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64 faculty 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41 graduate student 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Over 150% increase in fulfillment!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Budget spent:</a:t>
            </a:r>
            <a:r>
              <a:rPr lang="en"/>
              <a:t> $13,776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$20,321 including the pilot from July - November 2022 (full Fiscal Year)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290350" y="1919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Looking to the future: Improving POD at Binghamton</a:t>
            </a:r>
            <a:endParaRPr sz="2920"/>
          </a:p>
        </p:txBody>
      </p:sp>
      <p:sp>
        <p:nvSpPr>
          <p:cNvPr id="180" name="Google Shape;180;p2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Resource Sharing to assist Leisure Reading collection development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Undergraduate statistics might be most useful! Huge uptick in Resource Sharing being used for leisure reading.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not underestimate the power of BookTok!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 the next year, look at Course Reserves data to see there are additional ways </a:t>
            </a:r>
            <a:r>
              <a:rPr lang="en"/>
              <a:t>to streamline patron acquisitions for Public Services</a:t>
            </a:r>
            <a:endParaRPr/>
          </a:p>
        </p:txBody>
      </p:sp>
      <p:sp>
        <p:nvSpPr>
          <p:cNvPr id="181" name="Google Shape;181;p28"/>
          <p:cNvSpPr txBox="1"/>
          <p:nvPr>
            <p:ph idx="1" type="subTitle"/>
          </p:nvPr>
        </p:nvSpPr>
        <p:spPr>
          <a:xfrm>
            <a:off x="227538" y="3746700"/>
            <a:ext cx="40452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How can we expand our program to benefit more patrons? </a:t>
            </a:r>
            <a:endParaRPr sz="1700"/>
          </a:p>
        </p:txBody>
      </p:sp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349" y="1841900"/>
            <a:ext cx="2279625" cy="163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87900" y="1352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conclusion…</a:t>
            </a:r>
            <a:endParaRPr/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25" y="821375"/>
            <a:ext cx="5797724" cy="421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4217225" y="864950"/>
            <a:ext cx="3074100" cy="39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A POD program is as successful as the support behind it, so get your </a:t>
            </a:r>
            <a:r>
              <a:rPr b="1" lang="en" sz="135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tea</a:t>
            </a:r>
            <a:r>
              <a:rPr b="1" lang="en" sz="135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m on board! </a:t>
            </a:r>
            <a:endParaRPr b="1" sz="135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Collect &amp; share statistics to support a potential pilot or program. </a:t>
            </a:r>
            <a:endParaRPr b="1" sz="135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Collaboration is key! The POD program at Binghamton was successful due to the collaborative work of multiple departments. </a:t>
            </a:r>
            <a:endParaRPr b="1" sz="135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Make sure workflows are sustainable for all. </a:t>
            </a:r>
            <a:endParaRPr b="1" sz="135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350"/>
              <a:buFont typeface="Roboto"/>
              <a:buChar char="●"/>
            </a:pPr>
            <a:r>
              <a:rPr b="1" lang="en" sz="135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Build a program that’s adaptable! </a:t>
            </a:r>
            <a:endParaRPr b="1" sz="135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47270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r>
              <a:rPr lang="en"/>
              <a:t>..? </a:t>
            </a:r>
            <a:endParaRPr/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775" y="1127981"/>
            <a:ext cx="3220975" cy="32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reading!</a:t>
            </a:r>
            <a:endParaRPr/>
          </a:p>
        </p:txBody>
      </p:sp>
      <p:sp>
        <p:nvSpPr>
          <p:cNvPr id="201" name="Google Shape;201;p3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learn a little more about DDA programs? Check these out. </a:t>
            </a:r>
            <a:endParaRPr/>
          </a:p>
        </p:txBody>
      </p:sp>
      <p:sp>
        <p:nvSpPr>
          <p:cNvPr id="202" name="Google Shape;202;p31"/>
          <p:cNvSpPr txBox="1"/>
          <p:nvPr>
            <p:ph idx="2" type="body"/>
          </p:nvPr>
        </p:nvSpPr>
        <p:spPr>
          <a:xfrm>
            <a:off x="496877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 Hart, Chris Palazzolo &amp; Sofia Slutskaya (2022) Cross-departmental collaboration for successful DDA and EBA management , Journal of Electronic Resources Librarianship, 34:4, 336-341, DOI: 10.1080/1941126X.2022.2133924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Patron-Driven Acquisitions : History and Best Practices, edited by David A. Swords, Walter de Gruyter GmbH, 2011. ProQuest Ebook Central,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https://ebookcentral.proquest.com/lib/binghamton/detail.action?docID=799409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Rebecca Walton, Jacob Mauldwin &amp; Jenica Bunderson (2022) Patron Drivers, Patron Impacts: Investigating Potential Patron Impacts of Moving to a Patron Driven Acquisition Model for Print Books, Collection Management, 47:4, 272-285, DOI: 10.1080/01462679.2022.2030841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Through POD, we also discovered our top-requested materials of the 2022-2023 academic year: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Atomic Habits by James Clear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Seven Husbands of Evelyn Hugo by Taylor Jenkins Reid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756200" y="1489825"/>
            <a:ext cx="23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Barbara Blake is the Resource Sharing Assistant at Binghamton University Libraries, overseeing management of Borrowing and Document Delivery processes. She is a Binghamton University alumnus, holding a BA in English Literature &amp; General Rhetoric.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Barbara began working in academic libraries in 2017 as a student assistant in Course Reserves at the Binghamton University Libraries while finishing her bachelor’s degree. Upon graduation in 2018, she returned to the Libraries as a </a:t>
            </a:r>
            <a:r>
              <a:rPr lang="en"/>
              <a:t>full time</a:t>
            </a:r>
            <a:r>
              <a:rPr lang="en"/>
              <a:t> staff member to oversee the Course Reserves department. She moved into her current position in 2020.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Barbara’s professional interests include increasing accessibility within access services, and advocating for students from non-traditional backgrounds. 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4050" y="1584950"/>
            <a:ext cx="1698899" cy="254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0" l="0" r="11134" t="0"/>
          <a:stretch/>
        </p:blipFill>
        <p:spPr>
          <a:xfrm>
            <a:off x="2743100" y="1669313"/>
            <a:ext cx="1698900" cy="25489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223500" y="1584950"/>
            <a:ext cx="23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Elise Thornley</a:t>
            </a:r>
            <a:r>
              <a:rPr lang="en"/>
              <a:t> is the Senior Associate Head of Resource Sharing at Binghamton University, and oversees all Resource Sharing/ILL workflows. She </a:t>
            </a:r>
            <a:r>
              <a:rPr lang="en"/>
              <a:t>directly</a:t>
            </a:r>
            <a:r>
              <a:rPr lang="en"/>
              <a:t> supervises 5 employees in the department.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Elise started working at Binghamton as a student employee in Resource Sharing in 2008. Shortly after graduating in 2012 with a BA in Japanese, she was hired at Binghamton in the Resource Sharing/ILL department, where she has been since!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Elise completed her LIS at Syracuse University in 2017. Her professional interests include </a:t>
            </a:r>
            <a:r>
              <a:rPr lang="en"/>
              <a:t>leadership</a:t>
            </a:r>
            <a:r>
              <a:rPr lang="en"/>
              <a:t> development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2360600" y="1813000"/>
            <a:ext cx="47520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/>
              <a:t>Thank you! </a:t>
            </a:r>
            <a:endParaRPr sz="14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/>
              <a:t>Enjoy our kitties as a token of our appreciation.</a:t>
            </a:r>
            <a:endParaRPr sz="142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420"/>
              <a:t>(Yeah, they’re all orange).  </a:t>
            </a:r>
            <a:endParaRPr sz="1420"/>
          </a:p>
        </p:txBody>
      </p:sp>
      <p:pic>
        <p:nvPicPr>
          <p:cNvPr id="208" name="Google Shape;208;p32"/>
          <p:cNvPicPr preferRelativeResize="0"/>
          <p:nvPr/>
        </p:nvPicPr>
        <p:blipFill rotWithShape="1">
          <a:blip r:embed="rId3">
            <a:alphaModFix/>
          </a:blip>
          <a:srcRect b="24363" l="0" r="0" t="26406"/>
          <a:stretch/>
        </p:blipFill>
        <p:spPr>
          <a:xfrm>
            <a:off x="469900" y="153975"/>
            <a:ext cx="2994394" cy="1981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4">
            <a:alphaModFix/>
          </a:blip>
          <a:srcRect b="0" l="8584" r="11415" t="0"/>
          <a:stretch/>
        </p:blipFill>
        <p:spPr>
          <a:xfrm>
            <a:off x="5675075" y="146063"/>
            <a:ext cx="2831800" cy="199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 rotWithShape="1">
          <a:blip r:embed="rId5">
            <a:alphaModFix/>
          </a:blip>
          <a:srcRect b="0" l="-3337" r="0" t="0"/>
          <a:stretch/>
        </p:blipFill>
        <p:spPr>
          <a:xfrm>
            <a:off x="323525" y="2888812"/>
            <a:ext cx="3201300" cy="189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5075" y="2788450"/>
            <a:ext cx="2831800" cy="199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87900" y="1350600"/>
            <a:ext cx="4649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Program origins, 2009-2016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History, scope of program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Pros vs. cons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POD Pilot Round 2, 2021-2022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Changes to program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Workflow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First year of POD program, 2022-2023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Workflow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Results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Second round success; what changed?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Looking at the future; expanding from here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Q&amp;A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899" y="1508075"/>
            <a:ext cx="3737549" cy="250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265500" y="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takeaways…</a:t>
            </a:r>
            <a:endParaRPr/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demand-driven </a:t>
            </a:r>
            <a:r>
              <a:rPr lang="en"/>
              <a:t>acquisitions</a:t>
            </a:r>
            <a:r>
              <a:rPr lang="en"/>
              <a:t> program is only as successful as the support behind 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 many </a:t>
            </a:r>
            <a:r>
              <a:rPr lang="en"/>
              <a:t>restrictions</a:t>
            </a:r>
            <a:r>
              <a:rPr lang="en"/>
              <a:t> on a program can harm its success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be </a:t>
            </a:r>
            <a:r>
              <a:rPr lang="en"/>
              <a:t>afraid</a:t>
            </a:r>
            <a:r>
              <a:rPr lang="en"/>
              <a:t> to go all in!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Embrace changes and modifications; trial and error is key to success! </a:t>
            </a:r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235150" y="340625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for thought as we work through today’s presentation: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038" y="1506300"/>
            <a:ext cx="1796525" cy="179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POD Pilot</a:t>
            </a:r>
            <a:endParaRPr/>
          </a:p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Timeline: 2009-2016</a:t>
            </a:r>
            <a:endParaRPr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original p</a:t>
            </a:r>
            <a:r>
              <a:rPr lang="en"/>
              <a:t>ilot began around 2009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Borrowing department moved to Technical Services from 2010-2013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Borrowing moved back to Reader Services</a:t>
            </a:r>
            <a:r>
              <a:rPr lang="en"/>
              <a:t> at the end of 2013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of 159 books were purchased between 2009-2016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Pilot ended in 2016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POD Pilot</a:t>
            </a:r>
            <a:endParaRPr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Criteria &amp; Workflow </a:t>
            </a:r>
            <a:endParaRPr/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939500" y="573325"/>
            <a:ext cx="3837000" cy="384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Criteria: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Faculty (non-librarian)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Physical books only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Published in the 2 calendar years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University Press</a:t>
            </a:r>
            <a:r>
              <a:rPr lang="en"/>
              <a:t> only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$75 or less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N</a:t>
            </a:r>
            <a:r>
              <a:rPr lang="en"/>
              <a:t>o 3rd party vendors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Workflow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Staff email Head of Acquisitions &amp; cc Borrowing staff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In ILLiad, staff add </a:t>
            </a:r>
            <a:r>
              <a:rPr lang="en"/>
              <a:t>POD in Lender String &amp; Lender field, change System ID to OTH, and route to Request Sent queue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Head of Acquisitions determines if material can be purchased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If there’s no response from </a:t>
            </a:r>
            <a:r>
              <a:rPr lang="en"/>
              <a:t>Acquisitions</a:t>
            </a:r>
            <a:r>
              <a:rPr lang="en"/>
              <a:t> in 1 business day, obtain via ILL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POD Pilot: Pros vs. Cons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Patron-driven </a:t>
            </a:r>
            <a:r>
              <a:rPr lang="en"/>
              <a:t>acquisitions</a:t>
            </a:r>
            <a:r>
              <a:rPr lang="en"/>
              <a:t> were new for the Binghamton Libraries; helped change thinking surrounding </a:t>
            </a:r>
            <a:r>
              <a:rPr lang="en"/>
              <a:t>acquisitions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Acquired numerous physical items for the collection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Allowed faculty to easily submit requests for approval </a:t>
            </a:r>
            <a:endParaRPr/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Cons</a:t>
            </a:r>
            <a:endParaRPr b="1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Very restrictive! A limited number of requests fulfilled all purchasing criteria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Only faculty requests - no graduate or undergraduate requests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Faculty could fulfill purchase requests through other means, such as </a:t>
            </a:r>
            <a:r>
              <a:rPr lang="en"/>
              <a:t>communicating with subject librarians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Ebook purchasing limited at the time; too high of costs for very limited user access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In past five years, seen significant increases in ebook accessibility 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552" y="3532527"/>
            <a:ext cx="2331975" cy="16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83625" y="1209075"/>
            <a:ext cx="44115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Pilot Round 2</a:t>
            </a:r>
            <a:endParaRPr/>
          </a:p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</a:t>
            </a:r>
            <a:r>
              <a:rPr lang="en"/>
              <a:t> Time’s the Charm!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November 2021-2022</a:t>
            </a:r>
            <a:endParaRPr/>
          </a:p>
        </p:txBody>
      </p:sp>
      <p:sp>
        <p:nvSpPr>
          <p:cNvPr id="117" name="Google Shape;117;p20"/>
          <p:cNvSpPr txBox="1"/>
          <p:nvPr>
            <p:ph idx="2" type="body"/>
          </p:nvPr>
        </p:nvSpPr>
        <p:spPr>
          <a:xfrm>
            <a:off x="4699375" y="563700"/>
            <a:ext cx="4226700" cy="401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Conversations in Collections meetings created an opportunity for a second pilot. A working group with representation from </a:t>
            </a:r>
            <a:r>
              <a:rPr lang="en"/>
              <a:t>Acquisitions, Collections and Resource Sharing met to discuss the pilot.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</a:t>
            </a:r>
            <a:r>
              <a:rPr lang="en"/>
              <a:t>tats from the original pilot were shared, and the group determined that the criteria was too restrictive. Additional stats from ILLiad were shared</a:t>
            </a:r>
            <a:r>
              <a:rPr lang="en"/>
              <a:t> to help set parameters for the new pilot.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From these collaborative efforts, a new POD pilot &amp; workflow were developed. It featured less restrictions and a formal budget.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 Pilot Round 2: Criteria for Requests 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235650" y="1345825"/>
            <a:ext cx="40887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Patron status is Faculty, PhD or Graduate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Patron indicated that material should be purchased*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Book requests only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English language publications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For PhD/Grads, University Press only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Published in the past 5 calendar years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Cannot be awaiting publication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Not owned by Binghamton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If owned but lost or missing, continue POD process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Under $300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Available in Gobi (Electronic, Physical) or Amazon (Physical)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ebook preferred, physical book if ebook exceeds $300 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For ebooks, multi-user format preferred, single-user format acceptable</a:t>
            </a:r>
            <a:endParaRPr sz="1100"/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 b="0" l="5294" r="0" t="0"/>
          <a:stretch/>
        </p:blipFill>
        <p:spPr>
          <a:xfrm>
            <a:off x="4643875" y="1718288"/>
            <a:ext cx="4276025" cy="23621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1"/>
          <p:cNvSpPr/>
          <p:nvPr/>
        </p:nvSpPr>
        <p:spPr>
          <a:xfrm>
            <a:off x="4078625" y="2571750"/>
            <a:ext cx="375600" cy="48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