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ng,Cathy" initials="K" lastIdx="1" clrIdx="0">
    <p:extLst>
      <p:ext uri="{19B8F6BF-5375-455C-9EA6-DF929625EA0E}">
        <p15:presenceInfo xmlns:p15="http://schemas.microsoft.com/office/powerpoint/2012/main" userId="S::kingc@oclc.org::c3ca4e9f-6242-428d-9adc-c28da487479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7-19T13:41:12.996" idx="1">
    <p:pos x="10" y="10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0D1FA5-2D1D-46A4-8DB4-5CA0BC7F9573}" type="datetimeFigureOut">
              <a:rPr lang="en-US" smtClean="0"/>
              <a:t>8/5/2019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9973FD-C422-4FDA-816D-4889A43A60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578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0B6408-DA0B-7A4C-9FB5-F7CBF260F2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56119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Leverage the scale of OCLC to meet the users where they 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0B6408-DA0B-7A4C-9FB5-F7CBF260F2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5590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0B6408-DA0B-7A4C-9FB5-F7CBF260F2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82256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0B6408-DA0B-7A4C-9FB5-F7CBF260F2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4507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0B6408-DA0B-7A4C-9FB5-F7CBF260F2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1107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E2F63F-4F53-43AD-BF4E-943A34CC6B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4854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 all of those pieces – what’s coming up next? Lots to talk about, but going to share just a few things.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E2F63F-4F53-43AD-BF4E-943A34CC6B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803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Are you sure that you’d like to request an item that has a 50% probability of being filled? If yes, great! If not, let’s see what options we can find for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E242FB-C156-A14A-9F52-74F252AEF9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10935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E242FB-C156-A14A-9F52-74F252AEF9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473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E242FB-C156-A14A-9F52-74F252AEF9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878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0B6408-DA0B-7A4C-9FB5-F7CBF260F2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0351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0B6408-DA0B-7A4C-9FB5-F7CBF260F2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431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E2F63F-4F53-43AD-BF4E-943A34CC6B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2427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E2F63F-4F53-43AD-BF4E-943A34CC6B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4558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0B6408-DA0B-7A4C-9FB5-F7CBF260F2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65475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E2F63F-4F53-43AD-BF4E-943A34CC6B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60012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E2F63F-4F53-43AD-BF4E-943A34CC6B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9601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95300-B42F-4BF0-8768-A072C9DEEFD9}" type="datetimeFigureOut">
              <a:rPr lang="en-US" smtClean="0"/>
              <a:t>8/5/2019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0EA8A-027D-46F8-B771-EE4327624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949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95300-B42F-4BF0-8768-A072C9DEEFD9}" type="datetimeFigureOut">
              <a:rPr lang="en-US" smtClean="0"/>
              <a:t>8/5/2019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0EA8A-027D-46F8-B771-EE4327624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253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95300-B42F-4BF0-8768-A072C9DEEFD9}" type="datetimeFigureOut">
              <a:rPr lang="en-US" smtClean="0"/>
              <a:t>8/5/2019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0EA8A-027D-46F8-B771-EE4327624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4685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95" b="48278"/>
          <a:stretch/>
        </p:blipFill>
        <p:spPr>
          <a:xfrm>
            <a:off x="4218519" y="4"/>
            <a:ext cx="7973480" cy="1413417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0" y="6248400"/>
            <a:ext cx="2946400" cy="6096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D52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2946400" y="6248400"/>
            <a:ext cx="1413933" cy="6096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D52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4360333" y="6248400"/>
            <a:ext cx="7831667" cy="6096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D52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" y="3"/>
            <a:ext cx="4254500" cy="141342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D52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2" hasCustomPrompt="1"/>
          </p:nvPr>
        </p:nvSpPr>
        <p:spPr>
          <a:xfrm>
            <a:off x="3" y="1773169"/>
            <a:ext cx="4601901" cy="6513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none" lIns="457200" tIns="137160" rIns="274320" bIns="182880">
            <a:sp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33" baseline="0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33" dirty="0">
                <a:solidFill>
                  <a:schemeClr val="bg1"/>
                </a:solidFill>
                <a:cs typeface="Arial" charset="0"/>
              </a:rPr>
              <a:t>Event Location • June 25, 2015 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1039293" y="2469870"/>
            <a:ext cx="10339693" cy="1646364"/>
          </a:xfrm>
          <a:prstGeom prst="rect">
            <a:avLst/>
          </a:prstGeom>
          <a:ln w="101600" cmpd="sng">
            <a:solidFill>
              <a:schemeClr val="accent2"/>
            </a:solidFill>
            <a:miter lim="800000"/>
          </a:ln>
        </p:spPr>
        <p:txBody>
          <a:bodyPr vert="horz" wrap="square" lIns="457200" tIns="274320" rIns="457200" bIns="274320">
            <a:normAutofit/>
          </a:bodyPr>
          <a:lstStyle>
            <a:lvl1pPr marL="0" indent="0" algn="l">
              <a:spcBef>
                <a:spcPts val="0"/>
              </a:spcBef>
              <a:buNone/>
              <a:defRPr sz="5867" b="1" baseline="0">
                <a:ln w="0" cmpd="sng">
                  <a:noFill/>
                </a:ln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Place title here</a:t>
            </a:r>
          </a:p>
        </p:txBody>
      </p:sp>
      <p:pic>
        <p:nvPicPr>
          <p:cNvPr id="18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971592" y="4275963"/>
            <a:ext cx="2451953" cy="502766"/>
          </a:xfrm>
          <a:prstGeom prst="rect">
            <a:avLst/>
          </a:prstGeom>
        </p:spPr>
        <p:txBody>
          <a:bodyPr vert="horz" wrap="none" lIns="0">
            <a:spAutoFit/>
          </a:bodyPr>
          <a:lstStyle>
            <a:lvl1pPr marL="0" indent="0">
              <a:buNone/>
              <a:defRPr sz="2667" b="1"/>
            </a:lvl1pPr>
            <a:lvl2pPr marL="609585" indent="0">
              <a:buNone/>
              <a:defRPr/>
            </a:lvl2pPr>
            <a:lvl5pPr marL="2438339" indent="0">
              <a:buNone/>
              <a:defRPr/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971594" y="4818452"/>
            <a:ext cx="1819631" cy="410369"/>
          </a:xfrm>
          <a:prstGeom prst="rect">
            <a:avLst/>
          </a:prstGeom>
        </p:spPr>
        <p:txBody>
          <a:bodyPr vert="horz" wrap="none" lIns="0" tIns="0">
            <a:spAutoFit/>
          </a:bodyPr>
          <a:lstStyle>
            <a:lvl1pPr marL="0" indent="0">
              <a:buNone/>
              <a:defRPr sz="2267" b="0"/>
            </a:lvl1pPr>
            <a:lvl2pPr marL="609585" indent="0">
              <a:buNone/>
              <a:defRPr/>
            </a:lvl2pPr>
            <a:lvl5pPr marL="2438339" indent="0">
              <a:buNone/>
              <a:defRPr/>
            </a:lvl5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4182534" y="1"/>
            <a:ext cx="594257" cy="1413420"/>
          </a:xfrm>
          <a:prstGeom prst="rect">
            <a:avLst/>
          </a:prstGeom>
          <a:solidFill>
            <a:srgbClr val="00AFD7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D52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002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6" descr="OCLC_H_PMS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2566" y="6347609"/>
            <a:ext cx="964583" cy="3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887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6" descr="OCLC_H_PMS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4537" y="6255761"/>
            <a:ext cx="1144832" cy="38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921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95300-B42F-4BF0-8768-A072C9DEEFD9}" type="datetimeFigureOut">
              <a:rPr lang="en-US" smtClean="0"/>
              <a:t>8/5/2019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0EA8A-027D-46F8-B771-EE4327624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761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95300-B42F-4BF0-8768-A072C9DEEFD9}" type="datetimeFigureOut">
              <a:rPr lang="en-US" smtClean="0"/>
              <a:t>8/5/2019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0EA8A-027D-46F8-B771-EE4327624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130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95300-B42F-4BF0-8768-A072C9DEEFD9}" type="datetimeFigureOut">
              <a:rPr lang="en-US" smtClean="0"/>
              <a:t>8/5/2019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0EA8A-027D-46F8-B771-EE4327624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198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95300-B42F-4BF0-8768-A072C9DEEFD9}" type="datetimeFigureOut">
              <a:rPr lang="en-US" smtClean="0"/>
              <a:t>8/5/2019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0EA8A-027D-46F8-B771-EE4327624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349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95300-B42F-4BF0-8768-A072C9DEEFD9}" type="datetimeFigureOut">
              <a:rPr lang="en-US" smtClean="0"/>
              <a:t>8/5/2019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0EA8A-027D-46F8-B771-EE4327624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721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95300-B42F-4BF0-8768-A072C9DEEFD9}" type="datetimeFigureOut">
              <a:rPr lang="en-US" smtClean="0"/>
              <a:t>8/5/2019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0EA8A-027D-46F8-B771-EE4327624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040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95300-B42F-4BF0-8768-A072C9DEEFD9}" type="datetimeFigureOut">
              <a:rPr lang="en-US" smtClean="0"/>
              <a:t>8/5/2019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0EA8A-027D-46F8-B771-EE4327624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649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95300-B42F-4BF0-8768-A072C9DEEFD9}" type="datetimeFigureOut">
              <a:rPr lang="en-US" smtClean="0"/>
              <a:t>8/5/2019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0EA8A-027D-46F8-B771-EE4327624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877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95300-B42F-4BF0-8768-A072C9DEEFD9}" type="datetimeFigureOut">
              <a:rPr lang="en-US" smtClean="0"/>
              <a:t>8/5/2019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40EA8A-027D-46F8-B771-EE4327624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503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1537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50.sv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openxmlformats.org/officeDocument/2006/relationships/image" Target="../media/image3.emf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25.png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12" Type="http://schemas.openxmlformats.org/officeDocument/2006/relationships/image" Target="../media/image62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svg"/><Relationship Id="rId11" Type="http://schemas.openxmlformats.org/officeDocument/2006/relationships/image" Target="../media/image43.png"/><Relationship Id="rId5" Type="http://schemas.openxmlformats.org/officeDocument/2006/relationships/image" Target="../media/image48.png"/><Relationship Id="rId10" Type="http://schemas.openxmlformats.org/officeDocument/2006/relationships/image" Target="../media/image61.svg"/><Relationship Id="rId4" Type="http://schemas.openxmlformats.org/officeDocument/2006/relationships/image" Target="../media/image56.svg"/><Relationship Id="rId9" Type="http://schemas.openxmlformats.org/officeDocument/2006/relationships/image" Target="../media/image46.png"/><Relationship Id="rId14" Type="http://schemas.openxmlformats.org/officeDocument/2006/relationships/image" Target="../media/image6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0.jpeg"/><Relationship Id="rId7" Type="http://schemas.openxmlformats.org/officeDocument/2006/relationships/image" Target="../media/image43.png"/><Relationship Id="rId12" Type="http://schemas.openxmlformats.org/officeDocument/2006/relationships/image" Target="../media/image67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sv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63.svg"/><Relationship Id="rId4" Type="http://schemas.openxmlformats.org/officeDocument/2006/relationships/image" Target="../media/image51.emf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svg"/><Relationship Id="rId5" Type="http://schemas.openxmlformats.org/officeDocument/2006/relationships/image" Target="../media/image54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13" Type="http://schemas.openxmlformats.org/officeDocument/2006/relationships/image" Target="../media/image56.png"/><Relationship Id="rId3" Type="http://schemas.openxmlformats.org/officeDocument/2006/relationships/image" Target="../media/image54.png"/><Relationship Id="rId7" Type="http://schemas.openxmlformats.org/officeDocument/2006/relationships/image" Target="../media/image43.png"/><Relationship Id="rId12" Type="http://schemas.openxmlformats.org/officeDocument/2006/relationships/image" Target="../media/image72.sv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6.sv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svg"/><Relationship Id="rId11" Type="http://schemas.openxmlformats.org/officeDocument/2006/relationships/image" Target="../media/image55.png"/><Relationship Id="rId5" Type="http://schemas.openxmlformats.org/officeDocument/2006/relationships/image" Target="../media/image46.png"/><Relationship Id="rId15" Type="http://schemas.openxmlformats.org/officeDocument/2006/relationships/image" Target="../media/image57.png"/><Relationship Id="rId10" Type="http://schemas.openxmlformats.org/officeDocument/2006/relationships/image" Target="../media/image63.svg"/><Relationship Id="rId4" Type="http://schemas.openxmlformats.org/officeDocument/2006/relationships/image" Target="../media/image70.svg"/><Relationship Id="rId9" Type="http://schemas.openxmlformats.org/officeDocument/2006/relationships/image" Target="../media/image25.png"/><Relationship Id="rId14" Type="http://schemas.openxmlformats.org/officeDocument/2006/relationships/image" Target="../media/image74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8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tiff"/><Relationship Id="rId5" Type="http://schemas.openxmlformats.org/officeDocument/2006/relationships/image" Target="../media/image60.tiff"/><Relationship Id="rId4" Type="http://schemas.openxmlformats.org/officeDocument/2006/relationships/image" Target="../media/image59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tiff"/><Relationship Id="rId5" Type="http://schemas.openxmlformats.org/officeDocument/2006/relationships/image" Target="../media/image62.png"/><Relationship Id="rId4" Type="http://schemas.openxmlformats.org/officeDocument/2006/relationships/image" Target="../media/image62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tiff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63.svg"/><Relationship Id="rId4" Type="http://schemas.openxmlformats.org/officeDocument/2006/relationships/image" Target="../media/image65.pn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tiff"/><Relationship Id="rId5" Type="http://schemas.openxmlformats.org/officeDocument/2006/relationships/image" Target="../media/image62.png"/><Relationship Id="rId4" Type="http://schemas.openxmlformats.org/officeDocument/2006/relationships/image" Target="../media/image61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13" Type="http://schemas.openxmlformats.org/officeDocument/2006/relationships/image" Target="../media/image52.png"/><Relationship Id="rId3" Type="http://schemas.openxmlformats.org/officeDocument/2006/relationships/image" Target="../media/image71.jpeg"/><Relationship Id="rId7" Type="http://schemas.openxmlformats.org/officeDocument/2006/relationships/image" Target="../media/image46.png"/><Relationship Id="rId12" Type="http://schemas.openxmlformats.org/officeDocument/2006/relationships/image" Target="../media/image63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emf"/><Relationship Id="rId11" Type="http://schemas.openxmlformats.org/officeDocument/2006/relationships/image" Target="../media/image25.png"/><Relationship Id="rId5" Type="http://schemas.openxmlformats.org/officeDocument/2006/relationships/image" Target="../media/image70.svg"/><Relationship Id="rId10" Type="http://schemas.openxmlformats.org/officeDocument/2006/relationships/image" Target="../media/image62.svg"/><Relationship Id="rId4" Type="http://schemas.openxmlformats.org/officeDocument/2006/relationships/image" Target="../media/image54.png"/><Relationship Id="rId9" Type="http://schemas.openxmlformats.org/officeDocument/2006/relationships/image" Target="../media/image43.png"/><Relationship Id="rId14" Type="http://schemas.openxmlformats.org/officeDocument/2006/relationships/image" Target="../media/image67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63.svg"/><Relationship Id="rId3" Type="http://schemas.openxmlformats.org/officeDocument/2006/relationships/image" Target="../media/image71.jpeg"/><Relationship Id="rId7" Type="http://schemas.openxmlformats.org/officeDocument/2006/relationships/image" Target="../media/image92.sv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png"/><Relationship Id="rId11" Type="http://schemas.openxmlformats.org/officeDocument/2006/relationships/image" Target="../media/image62.svg"/><Relationship Id="rId5" Type="http://schemas.openxmlformats.org/officeDocument/2006/relationships/image" Target="../media/image70.svg"/><Relationship Id="rId10" Type="http://schemas.openxmlformats.org/officeDocument/2006/relationships/image" Target="../media/image43.png"/><Relationship Id="rId4" Type="http://schemas.openxmlformats.org/officeDocument/2006/relationships/image" Target="../media/image54.png"/><Relationship Id="rId9" Type="http://schemas.openxmlformats.org/officeDocument/2006/relationships/image" Target="../media/image61.svg"/><Relationship Id="rId14" Type="http://schemas.openxmlformats.org/officeDocument/2006/relationships/image" Target="../media/image5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svg"/><Relationship Id="rId5" Type="http://schemas.openxmlformats.org/officeDocument/2006/relationships/image" Target="../media/image46.png"/><Relationship Id="rId4" Type="http://schemas.microsoft.com/office/2007/relationships/hdphoto" Target="../media/hdphoto3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4.sv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3.xml"/><Relationship Id="rId4" Type="http://schemas.openxmlformats.org/officeDocument/2006/relationships/comments" Target="../comments/commen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8.svg"/><Relationship Id="rId4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gif"/><Relationship Id="rId18" Type="http://schemas.openxmlformats.org/officeDocument/2006/relationships/image" Target="../media/image24.png"/><Relationship Id="rId3" Type="http://schemas.openxmlformats.org/officeDocument/2006/relationships/image" Target="../media/image9.jpeg"/><Relationship Id="rId7" Type="http://schemas.openxmlformats.org/officeDocument/2006/relationships/image" Target="../media/image13.gif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image" Target="../media/image8.jpe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p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jpeg"/><Relationship Id="rId10" Type="http://schemas.openxmlformats.org/officeDocument/2006/relationships/image" Target="../media/image16.jpeg"/><Relationship Id="rId4" Type="http://schemas.openxmlformats.org/officeDocument/2006/relationships/image" Target="../media/image10.png"/><Relationship Id="rId9" Type="http://schemas.openxmlformats.org/officeDocument/2006/relationships/image" Target="../media/image15.jpe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37.tiff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12" Type="http://schemas.openxmlformats.org/officeDocument/2006/relationships/image" Target="../media/image3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svg"/><Relationship Id="rId11" Type="http://schemas.openxmlformats.org/officeDocument/2006/relationships/image" Target="../media/image35.tiff"/><Relationship Id="rId5" Type="http://schemas.openxmlformats.org/officeDocument/2006/relationships/image" Target="../media/image32.png"/><Relationship Id="rId15" Type="http://schemas.openxmlformats.org/officeDocument/2006/relationships/image" Target="../media/image39.tiff"/><Relationship Id="rId10" Type="http://schemas.openxmlformats.org/officeDocument/2006/relationships/image" Target="../media/image40.svg"/><Relationship Id="rId4" Type="http://schemas.microsoft.com/office/2007/relationships/hdphoto" Target="../media/hdphoto1.wdp"/><Relationship Id="rId9" Type="http://schemas.openxmlformats.org/officeDocument/2006/relationships/image" Target="../media/image34.png"/><Relationship Id="rId14" Type="http://schemas.openxmlformats.org/officeDocument/2006/relationships/image" Target="../media/image3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9559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5833C14-0098-734A-BF48-36425B56AB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03F0C7-6248-EE46-998D-A33C7ABBA0FD}"/>
              </a:ext>
            </a:extLst>
          </p:cNvPr>
          <p:cNvSpPr/>
          <p:nvPr/>
        </p:nvSpPr>
        <p:spPr>
          <a:xfrm>
            <a:off x="0" y="-4"/>
            <a:ext cx="12192000" cy="2396840"/>
          </a:xfrm>
          <a:prstGeom prst="rect">
            <a:avLst/>
          </a:prstGeom>
          <a:gradFill>
            <a:gsLst>
              <a:gs pos="57000">
                <a:schemeClr val="bg1">
                  <a:alpha val="51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1F36A8-42C3-9C4F-9EEB-2410C4E5DE1A}"/>
              </a:ext>
            </a:extLst>
          </p:cNvPr>
          <p:cNvSpPr txBox="1"/>
          <p:nvPr/>
        </p:nvSpPr>
        <p:spPr>
          <a:xfrm>
            <a:off x="2078447" y="503439"/>
            <a:ext cx="7744328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Intuitive Discovery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B2CCC5-83DC-9640-B2BC-702EA5D2E906}"/>
              </a:ext>
            </a:extLst>
          </p:cNvPr>
          <p:cNvSpPr/>
          <p:nvPr/>
        </p:nvSpPr>
        <p:spPr>
          <a:xfrm>
            <a:off x="557350" y="534125"/>
            <a:ext cx="1265644" cy="1265644"/>
          </a:xfrm>
          <a:prstGeom prst="ellipse">
            <a:avLst/>
          </a:prstGeom>
          <a:solidFill>
            <a:srgbClr val="FF94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85CA3F-4EE8-A244-8482-BE33D6038785}"/>
              </a:ext>
            </a:extLst>
          </p:cNvPr>
          <p:cNvSpPr txBox="1"/>
          <p:nvPr/>
        </p:nvSpPr>
        <p:spPr>
          <a:xfrm>
            <a:off x="2078447" y="1332319"/>
            <a:ext cx="7895771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Through any channel.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A1D05EC-57BF-E44B-8416-C9FBCA0765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9374" y="2612605"/>
            <a:ext cx="3351765" cy="2858049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F2409A4-95BB-BD4D-9E33-9FAC3F37BB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5125" y="2165422"/>
            <a:ext cx="2076196" cy="3765573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3542206-8086-5A40-95C3-AA2F01E7371E}"/>
              </a:ext>
            </a:extLst>
          </p:cNvPr>
          <p:cNvSpPr/>
          <p:nvPr/>
        </p:nvSpPr>
        <p:spPr>
          <a:xfrm>
            <a:off x="4356296" y="-4369"/>
            <a:ext cx="7835705" cy="123372"/>
          </a:xfrm>
          <a:prstGeom prst="rect">
            <a:avLst/>
          </a:prstGeom>
          <a:solidFill>
            <a:srgbClr val="78BF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ECE5B5-3345-2D48-8F05-DA8C91F1F771}"/>
              </a:ext>
            </a:extLst>
          </p:cNvPr>
          <p:cNvSpPr/>
          <p:nvPr/>
        </p:nvSpPr>
        <p:spPr>
          <a:xfrm>
            <a:off x="2944967" y="-4369"/>
            <a:ext cx="1411328" cy="123372"/>
          </a:xfrm>
          <a:prstGeom prst="rect">
            <a:avLst/>
          </a:prstGeom>
          <a:solidFill>
            <a:srgbClr val="3DB6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86A5B1-6CA6-8845-969C-1343C466B6DC}"/>
              </a:ext>
            </a:extLst>
          </p:cNvPr>
          <p:cNvSpPr/>
          <p:nvPr/>
        </p:nvSpPr>
        <p:spPr>
          <a:xfrm>
            <a:off x="1" y="-4369"/>
            <a:ext cx="2944967" cy="123372"/>
          </a:xfrm>
          <a:prstGeom prst="rect">
            <a:avLst/>
          </a:prstGeom>
          <a:solidFill>
            <a:srgbClr val="02AF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0F5D09D-5B17-0249-BF81-4D3046BDCEBD}"/>
              </a:ext>
            </a:extLst>
          </p:cNvPr>
          <p:cNvCxnSpPr>
            <a:cxnSpLocks/>
          </p:cNvCxnSpPr>
          <p:nvPr/>
        </p:nvCxnSpPr>
        <p:spPr>
          <a:xfrm>
            <a:off x="0" y="13708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6" descr="OCLC_H_PMS.eps">
            <a:extLst>
              <a:ext uri="{FF2B5EF4-FFF2-40B4-BE49-F238E27FC236}">
                <a16:creationId xmlns:a16="http://schemas.microsoft.com/office/drawing/2014/main" id="{9EEE070B-69FF-F44A-844E-E870ABE75FB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4537" y="6255761"/>
            <a:ext cx="1144832" cy="38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AF12088E-BE54-BA4D-8B53-64B46D50DF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6049" y="705127"/>
            <a:ext cx="908243" cy="92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08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2E3B6F7-33A1-084B-A44F-E6674FC56C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1564E5D-B014-3C4D-89C4-C9B06E3FC270}"/>
              </a:ext>
            </a:extLst>
          </p:cNvPr>
          <p:cNvSpPr/>
          <p:nvPr/>
        </p:nvSpPr>
        <p:spPr>
          <a:xfrm>
            <a:off x="0" y="-4"/>
            <a:ext cx="12192000" cy="2396840"/>
          </a:xfrm>
          <a:prstGeom prst="rect">
            <a:avLst/>
          </a:prstGeom>
          <a:gradFill>
            <a:gsLst>
              <a:gs pos="76000">
                <a:schemeClr val="bg1">
                  <a:alpha val="9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B841F0-E11D-1046-8C55-A300CDE993B0}"/>
              </a:ext>
            </a:extLst>
          </p:cNvPr>
          <p:cNvSpPr txBox="1"/>
          <p:nvPr/>
        </p:nvSpPr>
        <p:spPr>
          <a:xfrm>
            <a:off x="2078447" y="503439"/>
            <a:ext cx="6839131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Smart fulfillment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1203431-B3E2-E448-A83A-31CBB53AA2B9}"/>
              </a:ext>
            </a:extLst>
          </p:cNvPr>
          <p:cNvSpPr/>
          <p:nvPr/>
        </p:nvSpPr>
        <p:spPr>
          <a:xfrm>
            <a:off x="557350" y="534125"/>
            <a:ext cx="1265644" cy="1265644"/>
          </a:xfrm>
          <a:prstGeom prst="ellipse">
            <a:avLst/>
          </a:prstGeom>
          <a:solidFill>
            <a:srgbClr val="FF94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F5D342-4B2D-C343-9AA7-0B8307B41C78}"/>
              </a:ext>
            </a:extLst>
          </p:cNvPr>
          <p:cNvSpPr txBox="1"/>
          <p:nvPr/>
        </p:nvSpPr>
        <p:spPr>
          <a:xfrm>
            <a:off x="2078446" y="1332319"/>
            <a:ext cx="9091748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According to my preference. Predictable.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23C078-4969-D64A-8CC6-6B7E39313CFC}"/>
              </a:ext>
            </a:extLst>
          </p:cNvPr>
          <p:cNvSpPr/>
          <p:nvPr/>
        </p:nvSpPr>
        <p:spPr>
          <a:xfrm>
            <a:off x="4356296" y="-4369"/>
            <a:ext cx="7835705" cy="123372"/>
          </a:xfrm>
          <a:prstGeom prst="rect">
            <a:avLst/>
          </a:prstGeom>
          <a:solidFill>
            <a:srgbClr val="78BF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1C0580-F881-524A-8C77-BDA278588EBD}"/>
              </a:ext>
            </a:extLst>
          </p:cNvPr>
          <p:cNvSpPr/>
          <p:nvPr/>
        </p:nvSpPr>
        <p:spPr>
          <a:xfrm>
            <a:off x="2944967" y="-4369"/>
            <a:ext cx="1411328" cy="123372"/>
          </a:xfrm>
          <a:prstGeom prst="rect">
            <a:avLst/>
          </a:prstGeom>
          <a:solidFill>
            <a:srgbClr val="3DB6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F5419C-4307-8147-994C-3578C291061A}"/>
              </a:ext>
            </a:extLst>
          </p:cNvPr>
          <p:cNvSpPr/>
          <p:nvPr/>
        </p:nvSpPr>
        <p:spPr>
          <a:xfrm>
            <a:off x="1" y="-4369"/>
            <a:ext cx="2944967" cy="123372"/>
          </a:xfrm>
          <a:prstGeom prst="rect">
            <a:avLst/>
          </a:prstGeom>
          <a:solidFill>
            <a:srgbClr val="02AF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3533F58-D4B7-6D42-835D-F878B10DDB24}"/>
              </a:ext>
            </a:extLst>
          </p:cNvPr>
          <p:cNvCxnSpPr>
            <a:cxnSpLocks/>
          </p:cNvCxnSpPr>
          <p:nvPr/>
        </p:nvCxnSpPr>
        <p:spPr>
          <a:xfrm>
            <a:off x="0" y="13708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Graphic 17">
            <a:extLst>
              <a:ext uri="{FF2B5EF4-FFF2-40B4-BE49-F238E27FC236}">
                <a16:creationId xmlns:a16="http://schemas.microsoft.com/office/drawing/2014/main" id="{73E766F5-AAF6-9A44-B3CA-C225462DB9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6049" y="705127"/>
            <a:ext cx="908243" cy="92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07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A1BE299-ADC3-5246-ADCC-FB0534E16529}"/>
              </a:ext>
            </a:extLst>
          </p:cNvPr>
          <p:cNvSpPr/>
          <p:nvPr/>
        </p:nvSpPr>
        <p:spPr>
          <a:xfrm>
            <a:off x="0" y="1"/>
            <a:ext cx="12192000" cy="1980055"/>
          </a:xfrm>
          <a:prstGeom prst="rect">
            <a:avLst/>
          </a:prstGeom>
          <a:gradFill>
            <a:gsLst>
              <a:gs pos="87000">
                <a:schemeClr val="bg1">
                  <a:alpha val="9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7AA090-A177-2D4A-8D93-9B47FE258468}"/>
              </a:ext>
            </a:extLst>
          </p:cNvPr>
          <p:cNvSpPr txBox="1"/>
          <p:nvPr/>
        </p:nvSpPr>
        <p:spPr>
          <a:xfrm>
            <a:off x="2078445" y="503439"/>
            <a:ext cx="6254059" cy="9130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Single account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3A374A2-8062-6A48-864A-57982F560F07}"/>
              </a:ext>
            </a:extLst>
          </p:cNvPr>
          <p:cNvSpPr/>
          <p:nvPr/>
        </p:nvSpPr>
        <p:spPr>
          <a:xfrm>
            <a:off x="557350" y="534125"/>
            <a:ext cx="1265644" cy="1265644"/>
          </a:xfrm>
          <a:prstGeom prst="ellipse">
            <a:avLst/>
          </a:prstGeom>
          <a:solidFill>
            <a:srgbClr val="FF94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DC2296-C895-754D-A665-02945E4710FF}"/>
              </a:ext>
            </a:extLst>
          </p:cNvPr>
          <p:cNvSpPr txBox="1"/>
          <p:nvPr/>
        </p:nvSpPr>
        <p:spPr>
          <a:xfrm>
            <a:off x="2078447" y="1332320"/>
            <a:ext cx="7895771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One-stop shop to track, inventory, recommend and return.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8446" y="1877135"/>
            <a:ext cx="7835975" cy="466747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3E8032-8FC3-6D4A-B97E-900219C2A620}"/>
              </a:ext>
            </a:extLst>
          </p:cNvPr>
          <p:cNvSpPr/>
          <p:nvPr/>
        </p:nvSpPr>
        <p:spPr>
          <a:xfrm>
            <a:off x="4356296" y="-4369"/>
            <a:ext cx="7835705" cy="123372"/>
          </a:xfrm>
          <a:prstGeom prst="rect">
            <a:avLst/>
          </a:prstGeom>
          <a:solidFill>
            <a:srgbClr val="78BF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3C9B46-1DD3-304A-8033-3DB495645A60}"/>
              </a:ext>
            </a:extLst>
          </p:cNvPr>
          <p:cNvSpPr/>
          <p:nvPr/>
        </p:nvSpPr>
        <p:spPr>
          <a:xfrm>
            <a:off x="2944967" y="-4369"/>
            <a:ext cx="1411328" cy="123372"/>
          </a:xfrm>
          <a:prstGeom prst="rect">
            <a:avLst/>
          </a:prstGeom>
          <a:solidFill>
            <a:srgbClr val="3DB6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7233B97-7935-2243-ABB0-0935C8816BFE}"/>
              </a:ext>
            </a:extLst>
          </p:cNvPr>
          <p:cNvSpPr/>
          <p:nvPr/>
        </p:nvSpPr>
        <p:spPr>
          <a:xfrm>
            <a:off x="1" y="-4369"/>
            <a:ext cx="2944967" cy="123372"/>
          </a:xfrm>
          <a:prstGeom prst="rect">
            <a:avLst/>
          </a:prstGeom>
          <a:solidFill>
            <a:srgbClr val="02AF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DA0B457-7B3A-5D4B-A157-059BACDCC5C8}"/>
              </a:ext>
            </a:extLst>
          </p:cNvPr>
          <p:cNvCxnSpPr>
            <a:cxnSpLocks/>
          </p:cNvCxnSpPr>
          <p:nvPr/>
        </p:nvCxnSpPr>
        <p:spPr>
          <a:xfrm>
            <a:off x="0" y="13708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506E094F-D0CC-D041-A307-5C58B90A72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0637" y="627919"/>
            <a:ext cx="999067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39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extLst>
              <a:ext uri="{FF2B5EF4-FFF2-40B4-BE49-F238E27FC236}">
                <a16:creationId xmlns:a16="http://schemas.microsoft.com/office/drawing/2014/main" id="{7CBF76C5-FA63-7342-BB4D-F22D6CB9185B}"/>
              </a:ext>
            </a:extLst>
          </p:cNvPr>
          <p:cNvSpPr/>
          <p:nvPr/>
        </p:nvSpPr>
        <p:spPr>
          <a:xfrm>
            <a:off x="5523472" y="520335"/>
            <a:ext cx="5817325" cy="5817325"/>
          </a:xfrm>
          <a:prstGeom prst="ellipse">
            <a:avLst/>
          </a:prstGeom>
          <a:solidFill>
            <a:srgbClr val="FF942A"/>
          </a:solidFill>
          <a:ln>
            <a:noFill/>
          </a:ln>
          <a:effectLst>
            <a:innerShdw blurRad="114300">
              <a:prstClr val="black">
                <a:alpha val="43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93F1F6B-E54B-474D-A64A-EEE53A4CD036}"/>
              </a:ext>
            </a:extLst>
          </p:cNvPr>
          <p:cNvSpPr/>
          <p:nvPr/>
        </p:nvSpPr>
        <p:spPr>
          <a:xfrm>
            <a:off x="6245405" y="1251855"/>
            <a:ext cx="4354287" cy="435428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14300" dist="508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8D14CD-830D-EA4C-B1CC-F4335E6F3AEE}"/>
              </a:ext>
            </a:extLst>
          </p:cNvPr>
          <p:cNvSpPr txBox="1"/>
          <p:nvPr/>
        </p:nvSpPr>
        <p:spPr>
          <a:xfrm>
            <a:off x="1238671" y="1052572"/>
            <a:ext cx="54903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Intuitive discovery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Through any channel.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BABF0DE-8100-4E42-8BB2-454D74F72F8D}"/>
              </a:ext>
            </a:extLst>
          </p:cNvPr>
          <p:cNvSpPr txBox="1"/>
          <p:nvPr/>
        </p:nvSpPr>
        <p:spPr>
          <a:xfrm>
            <a:off x="1181878" y="2740879"/>
            <a:ext cx="4254557" cy="1241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Smart fulfillment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According to my preference.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Predictable.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49A1B33-48B4-E246-BF80-5727C60CC29E}"/>
              </a:ext>
            </a:extLst>
          </p:cNvPr>
          <p:cNvSpPr txBox="1"/>
          <p:nvPr/>
        </p:nvSpPr>
        <p:spPr>
          <a:xfrm>
            <a:off x="1181877" y="4333999"/>
            <a:ext cx="4061936" cy="12414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Single account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One-stop shop to track, inventory, recommend and return.</a:t>
            </a:r>
            <a:endParaRPr kumimoji="0" lang="en-US" sz="1867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1A61D7E-0B36-7449-89A0-15B6F7D80317}"/>
              </a:ext>
            </a:extLst>
          </p:cNvPr>
          <p:cNvSpPr/>
          <p:nvPr/>
        </p:nvSpPr>
        <p:spPr>
          <a:xfrm>
            <a:off x="6252762" y="1251855"/>
            <a:ext cx="4354287" cy="4354287"/>
          </a:xfrm>
          <a:prstGeom prst="ellipse">
            <a:avLst/>
          </a:prstGeom>
          <a:gradFill>
            <a:gsLst>
              <a:gs pos="0">
                <a:schemeClr val="tx1">
                  <a:alpha val="18000"/>
                </a:schemeClr>
              </a:gs>
              <a:gs pos="52000">
                <a:schemeClr val="tx1">
                  <a:alpha val="0"/>
                </a:schemeClr>
              </a:gs>
            </a:gsLst>
            <a:lin ang="17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Arc 35">
            <a:extLst>
              <a:ext uri="{FF2B5EF4-FFF2-40B4-BE49-F238E27FC236}">
                <a16:creationId xmlns:a16="http://schemas.microsoft.com/office/drawing/2014/main" id="{5B28EDD8-411C-8C47-86B7-B79D9F8C354F}"/>
              </a:ext>
            </a:extLst>
          </p:cNvPr>
          <p:cNvSpPr/>
          <p:nvPr/>
        </p:nvSpPr>
        <p:spPr>
          <a:xfrm rot="1265366">
            <a:off x="6194209" y="996976"/>
            <a:ext cx="4733201" cy="4733201"/>
          </a:xfrm>
          <a:prstGeom prst="arc">
            <a:avLst/>
          </a:prstGeom>
          <a:ln w="50800" cap="rnd">
            <a:solidFill>
              <a:schemeClr val="bg1"/>
            </a:solidFill>
            <a:prstDash val="sysDot"/>
            <a:round/>
            <a:headEnd type="none" w="med" len="sm"/>
            <a:tailEnd type="arrow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Arc 36">
            <a:extLst>
              <a:ext uri="{FF2B5EF4-FFF2-40B4-BE49-F238E27FC236}">
                <a16:creationId xmlns:a16="http://schemas.microsoft.com/office/drawing/2014/main" id="{48D1B375-6F18-ED4C-89D6-7CCB2D704E6E}"/>
              </a:ext>
            </a:extLst>
          </p:cNvPr>
          <p:cNvSpPr/>
          <p:nvPr/>
        </p:nvSpPr>
        <p:spPr>
          <a:xfrm rot="8196656">
            <a:off x="6055945" y="1249372"/>
            <a:ext cx="4733201" cy="4733201"/>
          </a:xfrm>
          <a:prstGeom prst="arc">
            <a:avLst/>
          </a:prstGeom>
          <a:ln w="50800" cap="rnd">
            <a:solidFill>
              <a:schemeClr val="bg1"/>
            </a:solidFill>
            <a:prstDash val="sysDot"/>
            <a:headEnd type="none" w="med" len="sm"/>
            <a:tailEnd type="arrow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Arc 37">
            <a:extLst>
              <a:ext uri="{FF2B5EF4-FFF2-40B4-BE49-F238E27FC236}">
                <a16:creationId xmlns:a16="http://schemas.microsoft.com/office/drawing/2014/main" id="{AAD8533A-20C5-6840-8949-1C349236AB6B}"/>
              </a:ext>
            </a:extLst>
          </p:cNvPr>
          <p:cNvSpPr/>
          <p:nvPr/>
        </p:nvSpPr>
        <p:spPr>
          <a:xfrm rot="15154890">
            <a:off x="5899908" y="1004545"/>
            <a:ext cx="4733201" cy="4733201"/>
          </a:xfrm>
          <a:prstGeom prst="arc">
            <a:avLst/>
          </a:prstGeom>
          <a:ln w="50800" cap="rnd">
            <a:solidFill>
              <a:schemeClr val="bg1"/>
            </a:solidFill>
            <a:prstDash val="sysDot"/>
            <a:headEnd type="none" w="med" len="sm"/>
            <a:tailEnd type="arrow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3F60BC8-B88E-C048-BA19-69741C855D76}"/>
              </a:ext>
            </a:extLst>
          </p:cNvPr>
          <p:cNvSpPr/>
          <p:nvPr/>
        </p:nvSpPr>
        <p:spPr>
          <a:xfrm>
            <a:off x="4356296" y="-4369"/>
            <a:ext cx="7835705" cy="123372"/>
          </a:xfrm>
          <a:prstGeom prst="rect">
            <a:avLst/>
          </a:prstGeom>
          <a:solidFill>
            <a:srgbClr val="78BF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64E7E83-56E9-D948-9E98-9DD492C3A4E1}"/>
              </a:ext>
            </a:extLst>
          </p:cNvPr>
          <p:cNvSpPr/>
          <p:nvPr/>
        </p:nvSpPr>
        <p:spPr>
          <a:xfrm>
            <a:off x="2944967" y="-4369"/>
            <a:ext cx="1411328" cy="123372"/>
          </a:xfrm>
          <a:prstGeom prst="rect">
            <a:avLst/>
          </a:prstGeom>
          <a:solidFill>
            <a:srgbClr val="3DB6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E06659F-B4C2-ED4B-BABA-688E9C00DC25}"/>
              </a:ext>
            </a:extLst>
          </p:cNvPr>
          <p:cNvSpPr/>
          <p:nvPr/>
        </p:nvSpPr>
        <p:spPr>
          <a:xfrm>
            <a:off x="1" y="-4369"/>
            <a:ext cx="2944967" cy="123372"/>
          </a:xfrm>
          <a:prstGeom prst="rect">
            <a:avLst/>
          </a:prstGeom>
          <a:solidFill>
            <a:srgbClr val="02AF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E76B42D-CE68-A84C-8CF5-2D36D0C232F0}"/>
              </a:ext>
            </a:extLst>
          </p:cNvPr>
          <p:cNvCxnSpPr>
            <a:cxnSpLocks/>
          </p:cNvCxnSpPr>
          <p:nvPr/>
        </p:nvCxnSpPr>
        <p:spPr>
          <a:xfrm>
            <a:off x="0" y="13708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Graphic 26">
            <a:extLst>
              <a:ext uri="{FF2B5EF4-FFF2-40B4-BE49-F238E27FC236}">
                <a16:creationId xmlns:a16="http://schemas.microsoft.com/office/drawing/2014/main" id="{5A3F8120-88A8-F44E-AD2A-F90D69B41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0677" y="1156827"/>
            <a:ext cx="908243" cy="923636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663698D4-A4F6-B144-AF70-42563685A7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0677" y="2850814"/>
            <a:ext cx="908243" cy="923636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56837B38-DF89-D246-8B72-1F1215D8ED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5265" y="4463604"/>
            <a:ext cx="999067" cy="1016000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A811EB8F-E996-5F4F-A5D0-D02E671ABF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96417" y="4463604"/>
            <a:ext cx="512679" cy="521368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95347DA2-AB9E-0C4E-BF2D-47EA7C793A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345575" y="4541731"/>
            <a:ext cx="423701" cy="430883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E2F52422-2B6F-0A47-ABDD-6CFE8C57AFB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166205" y="616020"/>
            <a:ext cx="512679" cy="52136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B7A6299-A6DF-3B4E-9F6D-4A0E82125368}"/>
              </a:ext>
            </a:extLst>
          </p:cNvPr>
          <p:cNvSpPr txBox="1"/>
          <p:nvPr/>
        </p:nvSpPr>
        <p:spPr>
          <a:xfrm>
            <a:off x="6238047" y="3140866"/>
            <a:ext cx="43542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Anything you want 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8772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 demand</a:t>
            </a:r>
          </a:p>
        </p:txBody>
      </p:sp>
    </p:spTree>
    <p:extLst>
      <p:ext uri="{BB962C8B-B14F-4D97-AF65-F5344CB8AC3E}">
        <p14:creationId xmlns:p14="http://schemas.microsoft.com/office/powerpoint/2010/main" val="254816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B9D800-0B54-C14B-B769-F9558C6D84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152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E425D7C-003E-5C4B-9674-EFE8DA962129}"/>
              </a:ext>
            </a:extLst>
          </p:cNvPr>
          <p:cNvSpPr/>
          <p:nvPr/>
        </p:nvSpPr>
        <p:spPr>
          <a:xfrm>
            <a:off x="0" y="-4"/>
            <a:ext cx="12192000" cy="2836520"/>
          </a:xfrm>
          <a:prstGeom prst="rect">
            <a:avLst/>
          </a:prstGeom>
          <a:gradFill>
            <a:gsLst>
              <a:gs pos="0">
                <a:schemeClr val="tx1">
                  <a:alpha val="42000"/>
                </a:schemeClr>
              </a:gs>
              <a:gs pos="94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FEDB191-33C6-4F4C-BC38-85EBDBE47833}"/>
              </a:ext>
            </a:extLst>
          </p:cNvPr>
          <p:cNvSpPr txBox="1"/>
          <p:nvPr/>
        </p:nvSpPr>
        <p:spPr>
          <a:xfrm>
            <a:off x="1326124" y="520335"/>
            <a:ext cx="48395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Universal access 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 a massive inventory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1E8145B-6014-3C4F-94FA-A3051E5A1F2E}"/>
              </a:ext>
            </a:extLst>
          </p:cNvPr>
          <p:cNvSpPr/>
          <p:nvPr/>
        </p:nvSpPr>
        <p:spPr>
          <a:xfrm>
            <a:off x="5523472" y="520335"/>
            <a:ext cx="5817325" cy="5817325"/>
          </a:xfrm>
          <a:prstGeom prst="ellipse">
            <a:avLst/>
          </a:prstGeom>
          <a:solidFill>
            <a:srgbClr val="FF942A"/>
          </a:solidFill>
          <a:ln>
            <a:noFill/>
          </a:ln>
          <a:effectLst>
            <a:innerShdw blurRad="114300">
              <a:prstClr val="black">
                <a:alpha val="43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A041831-32F1-DA45-B49E-2E30963588EF}"/>
              </a:ext>
            </a:extLst>
          </p:cNvPr>
          <p:cNvSpPr/>
          <p:nvPr/>
        </p:nvSpPr>
        <p:spPr>
          <a:xfrm>
            <a:off x="6245405" y="1251855"/>
            <a:ext cx="4354287" cy="435428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14300" dist="508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14CE63B-AA5E-DE4E-B809-EB9A8A3567B6}"/>
              </a:ext>
            </a:extLst>
          </p:cNvPr>
          <p:cNvSpPr/>
          <p:nvPr/>
        </p:nvSpPr>
        <p:spPr>
          <a:xfrm>
            <a:off x="6252762" y="1251855"/>
            <a:ext cx="4354287" cy="4354287"/>
          </a:xfrm>
          <a:prstGeom prst="ellipse">
            <a:avLst/>
          </a:prstGeom>
          <a:gradFill>
            <a:gsLst>
              <a:gs pos="0">
                <a:schemeClr val="tx1">
                  <a:alpha val="18000"/>
                </a:schemeClr>
              </a:gs>
              <a:gs pos="52000">
                <a:schemeClr val="tx1">
                  <a:alpha val="0"/>
                </a:schemeClr>
              </a:gs>
            </a:gsLst>
            <a:lin ang="17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E7B4A971-5FEB-BE46-AB78-7E18C8BDBFC7}"/>
              </a:ext>
            </a:extLst>
          </p:cNvPr>
          <p:cNvSpPr/>
          <p:nvPr/>
        </p:nvSpPr>
        <p:spPr>
          <a:xfrm rot="1265366">
            <a:off x="6194209" y="996976"/>
            <a:ext cx="4733201" cy="4733201"/>
          </a:xfrm>
          <a:prstGeom prst="arc">
            <a:avLst/>
          </a:prstGeom>
          <a:ln w="50800" cap="rnd">
            <a:solidFill>
              <a:schemeClr val="bg1"/>
            </a:solidFill>
            <a:prstDash val="sysDot"/>
            <a:round/>
            <a:headEnd type="none" w="med" len="sm"/>
            <a:tailEnd type="arrow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70473483-9FA4-834B-AC87-A326C01046B1}"/>
              </a:ext>
            </a:extLst>
          </p:cNvPr>
          <p:cNvSpPr/>
          <p:nvPr/>
        </p:nvSpPr>
        <p:spPr>
          <a:xfrm rot="8196656">
            <a:off x="6055945" y="1249372"/>
            <a:ext cx="4733201" cy="4733201"/>
          </a:xfrm>
          <a:prstGeom prst="arc">
            <a:avLst/>
          </a:prstGeom>
          <a:ln w="50800" cap="rnd">
            <a:solidFill>
              <a:schemeClr val="bg1"/>
            </a:solidFill>
            <a:prstDash val="sysDot"/>
            <a:headEnd type="none" w="med" len="sm"/>
            <a:tailEnd type="arrow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D03CF6FB-4CC4-3647-B140-B93055599531}"/>
              </a:ext>
            </a:extLst>
          </p:cNvPr>
          <p:cNvSpPr/>
          <p:nvPr/>
        </p:nvSpPr>
        <p:spPr>
          <a:xfrm rot="15154890">
            <a:off x="5899908" y="1004545"/>
            <a:ext cx="4733201" cy="4733201"/>
          </a:xfrm>
          <a:prstGeom prst="arc">
            <a:avLst/>
          </a:prstGeom>
          <a:ln w="50800" cap="rnd">
            <a:solidFill>
              <a:schemeClr val="bg1"/>
            </a:solidFill>
            <a:prstDash val="sysDot"/>
            <a:headEnd type="none" w="med" len="sm"/>
            <a:tailEnd type="arrow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305F86B-0C66-F14B-BEE1-AA5B7A2E61D0}"/>
              </a:ext>
            </a:extLst>
          </p:cNvPr>
          <p:cNvSpPr/>
          <p:nvPr/>
        </p:nvSpPr>
        <p:spPr>
          <a:xfrm>
            <a:off x="4356296" y="-4369"/>
            <a:ext cx="7835705" cy="123372"/>
          </a:xfrm>
          <a:prstGeom prst="rect">
            <a:avLst/>
          </a:prstGeom>
          <a:solidFill>
            <a:srgbClr val="78BF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217B3AC-3A03-2545-9C6C-5E0E2ED947B2}"/>
              </a:ext>
            </a:extLst>
          </p:cNvPr>
          <p:cNvSpPr/>
          <p:nvPr/>
        </p:nvSpPr>
        <p:spPr>
          <a:xfrm>
            <a:off x="2944967" y="-4369"/>
            <a:ext cx="1411328" cy="123372"/>
          </a:xfrm>
          <a:prstGeom prst="rect">
            <a:avLst/>
          </a:prstGeom>
          <a:solidFill>
            <a:srgbClr val="3DB6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7EFB63-6DDA-0247-A1F8-1DA93F0CCD8B}"/>
              </a:ext>
            </a:extLst>
          </p:cNvPr>
          <p:cNvSpPr/>
          <p:nvPr/>
        </p:nvSpPr>
        <p:spPr>
          <a:xfrm>
            <a:off x="1" y="-4369"/>
            <a:ext cx="2944967" cy="123372"/>
          </a:xfrm>
          <a:prstGeom prst="rect">
            <a:avLst/>
          </a:prstGeom>
          <a:solidFill>
            <a:srgbClr val="02AF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77941BC-4C84-1541-BC9C-902E1579CF15}"/>
              </a:ext>
            </a:extLst>
          </p:cNvPr>
          <p:cNvCxnSpPr>
            <a:cxnSpLocks/>
          </p:cNvCxnSpPr>
          <p:nvPr/>
        </p:nvCxnSpPr>
        <p:spPr>
          <a:xfrm>
            <a:off x="0" y="13708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82E2AF5E-27F1-2448-975E-2C93B4DA10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4538" y="6262211"/>
            <a:ext cx="1135380" cy="370840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CCFA13DE-4381-1C41-AACA-FA5B6F5D2E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96417" y="4463604"/>
            <a:ext cx="512679" cy="521368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EE70684B-7399-4049-85DA-AE50A2086F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45575" y="4541731"/>
            <a:ext cx="423701" cy="430883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C9FF9E97-C9EF-3946-AB28-214A695765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66205" y="616020"/>
            <a:ext cx="512679" cy="52136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28A7F8B-6F5F-4C49-B2E7-204704F1798E}"/>
              </a:ext>
            </a:extLst>
          </p:cNvPr>
          <p:cNvSpPr txBox="1"/>
          <p:nvPr/>
        </p:nvSpPr>
        <p:spPr>
          <a:xfrm>
            <a:off x="6238047" y="3140866"/>
            <a:ext cx="43542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Anything you want 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8772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 demand</a:t>
            </a:r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0BBC997E-A93C-FB46-882C-ACBFC207D5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16992" y="469383"/>
            <a:ext cx="1089520" cy="110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97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5567A4-3268-7B40-AF02-675B74B8F1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3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AD1B58-F620-5341-B167-FA9C5F43280B}"/>
              </a:ext>
            </a:extLst>
          </p:cNvPr>
          <p:cNvSpPr txBox="1"/>
          <p:nvPr/>
        </p:nvSpPr>
        <p:spPr>
          <a:xfrm>
            <a:off x="0" y="4007078"/>
            <a:ext cx="12192000" cy="1436227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Library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AFD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on-demand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ED5BF9C-AEB0-8E4D-AA4D-AE29B4854B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35850" y="1099679"/>
            <a:ext cx="2520300" cy="2688320"/>
          </a:xfrm>
          <a:prstGeom prst="rect">
            <a:avLst/>
          </a:prstGeom>
        </p:spPr>
      </p:pic>
      <p:pic>
        <p:nvPicPr>
          <p:cNvPr id="8" name="Picture 26" descr="OCLC_H_PMS.eps">
            <a:extLst>
              <a:ext uri="{FF2B5EF4-FFF2-40B4-BE49-F238E27FC236}">
                <a16:creationId xmlns:a16="http://schemas.microsoft.com/office/drawing/2014/main" id="{8A91E9E0-396E-E54D-ABFA-C9CC01C17FA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4537" y="6255761"/>
            <a:ext cx="1144832" cy="38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293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5CEF28A2-5343-FA45-A5D0-F1E20510D9EC}"/>
              </a:ext>
            </a:extLst>
          </p:cNvPr>
          <p:cNvSpPr txBox="1"/>
          <p:nvPr/>
        </p:nvSpPr>
        <p:spPr>
          <a:xfrm>
            <a:off x="1231970" y="1126203"/>
            <a:ext cx="52241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Intuitive discovery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Through any channel.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628CC80-2C7D-7347-BACB-94DA762B9123}"/>
              </a:ext>
            </a:extLst>
          </p:cNvPr>
          <p:cNvSpPr txBox="1"/>
          <p:nvPr/>
        </p:nvSpPr>
        <p:spPr>
          <a:xfrm>
            <a:off x="1181878" y="2789564"/>
            <a:ext cx="4254557" cy="1241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Smart fulfillment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According to my preference.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Predictable.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BF6EAC5-DE65-2942-827B-1060BC9A401C}"/>
              </a:ext>
            </a:extLst>
          </p:cNvPr>
          <p:cNvSpPr txBox="1"/>
          <p:nvPr/>
        </p:nvSpPr>
        <p:spPr>
          <a:xfrm>
            <a:off x="1181878" y="4333999"/>
            <a:ext cx="3787337" cy="12414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Single account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One-stop shop to track, inventory, recommend and return.</a:t>
            </a:r>
            <a:endParaRPr kumimoji="0" lang="en-US" sz="1867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DC719966-0A0E-5E41-8D89-2AA6E7DEC117}"/>
              </a:ext>
            </a:extLst>
          </p:cNvPr>
          <p:cNvSpPr/>
          <p:nvPr/>
        </p:nvSpPr>
        <p:spPr>
          <a:xfrm>
            <a:off x="5523472" y="520335"/>
            <a:ext cx="5817325" cy="581732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innerShdw blurRad="114300">
              <a:prstClr val="black">
                <a:alpha val="43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A1223DF7-75D7-4349-A618-89F037F2A9EF}"/>
              </a:ext>
            </a:extLst>
          </p:cNvPr>
          <p:cNvSpPr/>
          <p:nvPr/>
        </p:nvSpPr>
        <p:spPr>
          <a:xfrm>
            <a:off x="6245405" y="1251855"/>
            <a:ext cx="4354287" cy="435428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14300" dist="508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7BA16989-34FD-7C40-A689-5D28916FA2CB}"/>
              </a:ext>
            </a:extLst>
          </p:cNvPr>
          <p:cNvSpPr/>
          <p:nvPr/>
        </p:nvSpPr>
        <p:spPr>
          <a:xfrm>
            <a:off x="6252762" y="1251855"/>
            <a:ext cx="4354287" cy="4354287"/>
          </a:xfrm>
          <a:prstGeom prst="ellipse">
            <a:avLst/>
          </a:prstGeom>
          <a:gradFill>
            <a:gsLst>
              <a:gs pos="0">
                <a:schemeClr val="tx1">
                  <a:alpha val="18000"/>
                </a:schemeClr>
              </a:gs>
              <a:gs pos="52000">
                <a:schemeClr val="tx1">
                  <a:alpha val="0"/>
                </a:schemeClr>
              </a:gs>
            </a:gsLst>
            <a:lin ang="17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3" name="Graphic 72">
            <a:extLst>
              <a:ext uri="{FF2B5EF4-FFF2-40B4-BE49-F238E27FC236}">
                <a16:creationId xmlns:a16="http://schemas.microsoft.com/office/drawing/2014/main" id="{BA4EB015-0B3A-1E45-B745-F1108B251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89705" y="1967212"/>
            <a:ext cx="1841840" cy="1964629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4955148D-4033-7344-9561-812D9AD99590}"/>
              </a:ext>
            </a:extLst>
          </p:cNvPr>
          <p:cNvSpPr txBox="1"/>
          <p:nvPr/>
        </p:nvSpPr>
        <p:spPr>
          <a:xfrm>
            <a:off x="6221274" y="3965410"/>
            <a:ext cx="43542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Library 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AFD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on-demand</a:t>
            </a:r>
          </a:p>
        </p:txBody>
      </p:sp>
      <p:sp>
        <p:nvSpPr>
          <p:cNvPr id="78" name="Arc 77">
            <a:extLst>
              <a:ext uri="{FF2B5EF4-FFF2-40B4-BE49-F238E27FC236}">
                <a16:creationId xmlns:a16="http://schemas.microsoft.com/office/drawing/2014/main" id="{0CDF3373-7695-0849-AB9D-7725FCBD8F5D}"/>
              </a:ext>
            </a:extLst>
          </p:cNvPr>
          <p:cNvSpPr/>
          <p:nvPr/>
        </p:nvSpPr>
        <p:spPr>
          <a:xfrm rot="1265366">
            <a:off x="6194209" y="996976"/>
            <a:ext cx="4733201" cy="4733201"/>
          </a:xfrm>
          <a:prstGeom prst="arc">
            <a:avLst/>
          </a:prstGeom>
          <a:ln w="50800" cap="rnd">
            <a:solidFill>
              <a:schemeClr val="bg1"/>
            </a:solidFill>
            <a:prstDash val="sysDot"/>
            <a:round/>
            <a:headEnd type="none" w="med" len="sm"/>
            <a:tailEnd type="arrow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Arc 78">
            <a:extLst>
              <a:ext uri="{FF2B5EF4-FFF2-40B4-BE49-F238E27FC236}">
                <a16:creationId xmlns:a16="http://schemas.microsoft.com/office/drawing/2014/main" id="{20E0E16C-E094-3F49-A715-04C99BB49F9D}"/>
              </a:ext>
            </a:extLst>
          </p:cNvPr>
          <p:cNvSpPr/>
          <p:nvPr/>
        </p:nvSpPr>
        <p:spPr>
          <a:xfrm rot="8196656">
            <a:off x="6055945" y="1249372"/>
            <a:ext cx="4733201" cy="4733201"/>
          </a:xfrm>
          <a:prstGeom prst="arc">
            <a:avLst/>
          </a:prstGeom>
          <a:ln w="50800" cap="rnd">
            <a:solidFill>
              <a:schemeClr val="bg1"/>
            </a:solidFill>
            <a:prstDash val="sysDot"/>
            <a:headEnd type="none" w="med" len="sm"/>
            <a:tailEnd type="arrow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Arc 79">
            <a:extLst>
              <a:ext uri="{FF2B5EF4-FFF2-40B4-BE49-F238E27FC236}">
                <a16:creationId xmlns:a16="http://schemas.microsoft.com/office/drawing/2014/main" id="{466FCB6B-383D-DA49-8765-760BF87588AD}"/>
              </a:ext>
            </a:extLst>
          </p:cNvPr>
          <p:cNvSpPr/>
          <p:nvPr/>
        </p:nvSpPr>
        <p:spPr>
          <a:xfrm rot="15154890">
            <a:off x="5899908" y="1004545"/>
            <a:ext cx="4733201" cy="4733201"/>
          </a:xfrm>
          <a:prstGeom prst="arc">
            <a:avLst/>
          </a:prstGeom>
          <a:ln w="50800" cap="rnd">
            <a:solidFill>
              <a:schemeClr val="bg1"/>
            </a:solidFill>
            <a:prstDash val="sysDot"/>
            <a:headEnd type="none" w="med" len="sm"/>
            <a:tailEnd type="arrow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583E450-1379-CB44-892D-C247CCAE94F8}"/>
              </a:ext>
            </a:extLst>
          </p:cNvPr>
          <p:cNvSpPr/>
          <p:nvPr/>
        </p:nvSpPr>
        <p:spPr>
          <a:xfrm>
            <a:off x="4356296" y="-4369"/>
            <a:ext cx="7835705" cy="123372"/>
          </a:xfrm>
          <a:prstGeom prst="rect">
            <a:avLst/>
          </a:prstGeom>
          <a:solidFill>
            <a:srgbClr val="78BF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F7DEC6C-1073-3A4B-B1EF-85D3DA795E1F}"/>
              </a:ext>
            </a:extLst>
          </p:cNvPr>
          <p:cNvSpPr/>
          <p:nvPr/>
        </p:nvSpPr>
        <p:spPr>
          <a:xfrm>
            <a:off x="2944967" y="-4369"/>
            <a:ext cx="1411328" cy="123372"/>
          </a:xfrm>
          <a:prstGeom prst="rect">
            <a:avLst/>
          </a:prstGeom>
          <a:solidFill>
            <a:srgbClr val="3DB6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4D34437-3A80-9945-A96F-424CBCEFF69E}"/>
              </a:ext>
            </a:extLst>
          </p:cNvPr>
          <p:cNvSpPr/>
          <p:nvPr/>
        </p:nvSpPr>
        <p:spPr>
          <a:xfrm>
            <a:off x="1" y="-4369"/>
            <a:ext cx="2944967" cy="123372"/>
          </a:xfrm>
          <a:prstGeom prst="rect">
            <a:avLst/>
          </a:prstGeom>
          <a:solidFill>
            <a:srgbClr val="02AF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58525F3-8344-7C42-9217-11CC08371333}"/>
              </a:ext>
            </a:extLst>
          </p:cNvPr>
          <p:cNvCxnSpPr>
            <a:cxnSpLocks/>
          </p:cNvCxnSpPr>
          <p:nvPr/>
        </p:nvCxnSpPr>
        <p:spPr>
          <a:xfrm>
            <a:off x="0" y="13708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356ED4E8-68D3-C749-B51C-852DB0F831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96417" y="4463604"/>
            <a:ext cx="512679" cy="521368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6E869558-EE98-5E4E-9E6B-0C2C0619A3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45575" y="4541731"/>
            <a:ext cx="423701" cy="430883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980165ED-EEA7-AB4E-871F-19E3427D10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66205" y="616020"/>
            <a:ext cx="512679" cy="521368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3D11AB1B-4516-254B-9FAC-674ACDA152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80677" y="1156827"/>
            <a:ext cx="908243" cy="923636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A0538F9F-D24A-5E48-98B8-95EC823D26A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80677" y="2850814"/>
            <a:ext cx="908243" cy="923636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BE1040CD-5B24-F941-A1EB-4C4DF5A6B69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35265" y="4463604"/>
            <a:ext cx="999067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79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FD7178-84C0-0946-8122-6FE5B08010E4}"/>
              </a:ext>
            </a:extLst>
          </p:cNvPr>
          <p:cNvSpPr/>
          <p:nvPr/>
        </p:nvSpPr>
        <p:spPr>
          <a:xfrm>
            <a:off x="140772" y="2197949"/>
            <a:ext cx="2640529" cy="3629800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59358C4-6004-8343-81DD-3A65D66E2296}"/>
              </a:ext>
            </a:extLst>
          </p:cNvPr>
          <p:cNvSpPr/>
          <p:nvPr/>
        </p:nvSpPr>
        <p:spPr>
          <a:xfrm>
            <a:off x="0" y="1"/>
            <a:ext cx="12192000" cy="1980055"/>
          </a:xfrm>
          <a:prstGeom prst="rect">
            <a:avLst/>
          </a:prstGeom>
          <a:gradFill>
            <a:gsLst>
              <a:gs pos="87000">
                <a:schemeClr val="bg1">
                  <a:alpha val="9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C047DC-98C1-EC4A-B9DE-A68FE1A4A99F}"/>
              </a:ext>
            </a:extLst>
          </p:cNvPr>
          <p:cNvSpPr txBox="1"/>
          <p:nvPr/>
        </p:nvSpPr>
        <p:spPr>
          <a:xfrm>
            <a:off x="2078447" y="503439"/>
            <a:ext cx="8176668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Intuitive Discovery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7AC9A30-A166-ED44-8517-C1509A0430F3}"/>
              </a:ext>
            </a:extLst>
          </p:cNvPr>
          <p:cNvSpPr/>
          <p:nvPr/>
        </p:nvSpPr>
        <p:spPr>
          <a:xfrm>
            <a:off x="557350" y="534125"/>
            <a:ext cx="1265644" cy="126564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F7BFF9-9354-ED46-A64F-9487486A03D3}"/>
              </a:ext>
            </a:extLst>
          </p:cNvPr>
          <p:cNvSpPr txBox="1"/>
          <p:nvPr/>
        </p:nvSpPr>
        <p:spPr>
          <a:xfrm>
            <a:off x="2078447" y="1332319"/>
            <a:ext cx="7895771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Through any channel.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5523" y="2330387"/>
            <a:ext cx="7042403" cy="3257667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63500" algn="ctr" rotWithShape="0">
              <a:prstClr val="black">
                <a:alpha val="31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-118338" y="2309129"/>
            <a:ext cx="3063305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0AFD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Strong partnership network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981" y="3100439"/>
            <a:ext cx="2086668" cy="7165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924" y="3880139"/>
            <a:ext cx="765293" cy="8785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4203" y="3656444"/>
            <a:ext cx="1325947" cy="13259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6509" y="5081706"/>
            <a:ext cx="2251259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WorldCat.org</a:t>
            </a:r>
            <a:endParaRPr kumimoji="0" lang="en-US" sz="2133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1326BC7-2908-2F40-8F34-264D97E6DD16}"/>
              </a:ext>
            </a:extLst>
          </p:cNvPr>
          <p:cNvSpPr/>
          <p:nvPr/>
        </p:nvSpPr>
        <p:spPr>
          <a:xfrm>
            <a:off x="4356296" y="-4369"/>
            <a:ext cx="7835705" cy="123372"/>
          </a:xfrm>
          <a:prstGeom prst="rect">
            <a:avLst/>
          </a:prstGeom>
          <a:solidFill>
            <a:srgbClr val="78BF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20126A0-5A2E-724E-B104-09391D42031E}"/>
              </a:ext>
            </a:extLst>
          </p:cNvPr>
          <p:cNvSpPr/>
          <p:nvPr/>
        </p:nvSpPr>
        <p:spPr>
          <a:xfrm>
            <a:off x="2944967" y="-4369"/>
            <a:ext cx="1411328" cy="123372"/>
          </a:xfrm>
          <a:prstGeom prst="rect">
            <a:avLst/>
          </a:prstGeom>
          <a:solidFill>
            <a:srgbClr val="3DB6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DC22AB5-AEF5-FB45-8101-654433F1E0B1}"/>
              </a:ext>
            </a:extLst>
          </p:cNvPr>
          <p:cNvSpPr/>
          <p:nvPr/>
        </p:nvSpPr>
        <p:spPr>
          <a:xfrm>
            <a:off x="1" y="-4369"/>
            <a:ext cx="2944967" cy="123372"/>
          </a:xfrm>
          <a:prstGeom prst="rect">
            <a:avLst/>
          </a:prstGeom>
          <a:solidFill>
            <a:srgbClr val="02AF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B3824CA-D010-0C43-9B62-B11364ACD814}"/>
              </a:ext>
            </a:extLst>
          </p:cNvPr>
          <p:cNvCxnSpPr>
            <a:cxnSpLocks/>
          </p:cNvCxnSpPr>
          <p:nvPr/>
        </p:nvCxnSpPr>
        <p:spPr>
          <a:xfrm>
            <a:off x="0" y="13708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EF5C3932-0E32-E943-B078-D3505C300E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2983" y="705229"/>
            <a:ext cx="908243" cy="92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41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59358C4-6004-8343-81DD-3A65D66E2296}"/>
              </a:ext>
            </a:extLst>
          </p:cNvPr>
          <p:cNvSpPr/>
          <p:nvPr/>
        </p:nvSpPr>
        <p:spPr>
          <a:xfrm>
            <a:off x="0" y="333419"/>
            <a:ext cx="12192000" cy="1980055"/>
          </a:xfrm>
          <a:prstGeom prst="rect">
            <a:avLst/>
          </a:prstGeom>
          <a:gradFill>
            <a:gsLst>
              <a:gs pos="87000">
                <a:schemeClr val="bg1">
                  <a:alpha val="9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C047DC-98C1-EC4A-B9DE-A68FE1A4A99F}"/>
              </a:ext>
            </a:extLst>
          </p:cNvPr>
          <p:cNvSpPr txBox="1"/>
          <p:nvPr/>
        </p:nvSpPr>
        <p:spPr>
          <a:xfrm>
            <a:off x="2078447" y="503439"/>
            <a:ext cx="8176668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Intuitive Discovery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7AC9A30-A166-ED44-8517-C1509A0430F3}"/>
              </a:ext>
            </a:extLst>
          </p:cNvPr>
          <p:cNvSpPr/>
          <p:nvPr/>
        </p:nvSpPr>
        <p:spPr>
          <a:xfrm>
            <a:off x="557350" y="534125"/>
            <a:ext cx="1265644" cy="126564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F7BFF9-9354-ED46-A64F-9487486A03D3}"/>
              </a:ext>
            </a:extLst>
          </p:cNvPr>
          <p:cNvSpPr txBox="1"/>
          <p:nvPr/>
        </p:nvSpPr>
        <p:spPr>
          <a:xfrm>
            <a:off x="2078447" y="1332319"/>
            <a:ext cx="7895771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Through any channel.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1326BC7-2908-2F40-8F34-264D97E6DD16}"/>
              </a:ext>
            </a:extLst>
          </p:cNvPr>
          <p:cNvSpPr/>
          <p:nvPr/>
        </p:nvSpPr>
        <p:spPr>
          <a:xfrm>
            <a:off x="4356296" y="-4369"/>
            <a:ext cx="7835705" cy="123372"/>
          </a:xfrm>
          <a:prstGeom prst="rect">
            <a:avLst/>
          </a:prstGeom>
          <a:solidFill>
            <a:srgbClr val="78BF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20126A0-5A2E-724E-B104-09391D42031E}"/>
              </a:ext>
            </a:extLst>
          </p:cNvPr>
          <p:cNvSpPr/>
          <p:nvPr/>
        </p:nvSpPr>
        <p:spPr>
          <a:xfrm>
            <a:off x="2944967" y="-4369"/>
            <a:ext cx="1411328" cy="123372"/>
          </a:xfrm>
          <a:prstGeom prst="rect">
            <a:avLst/>
          </a:prstGeom>
          <a:solidFill>
            <a:srgbClr val="3DB6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DC22AB5-AEF5-FB45-8101-654433F1E0B1}"/>
              </a:ext>
            </a:extLst>
          </p:cNvPr>
          <p:cNvSpPr/>
          <p:nvPr/>
        </p:nvSpPr>
        <p:spPr>
          <a:xfrm>
            <a:off x="1" y="-4369"/>
            <a:ext cx="2944967" cy="123372"/>
          </a:xfrm>
          <a:prstGeom prst="rect">
            <a:avLst/>
          </a:prstGeom>
          <a:solidFill>
            <a:srgbClr val="02AF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B3824CA-D010-0C43-9B62-B11364ACD814}"/>
              </a:ext>
            </a:extLst>
          </p:cNvPr>
          <p:cNvCxnSpPr>
            <a:cxnSpLocks/>
          </p:cNvCxnSpPr>
          <p:nvPr/>
        </p:nvCxnSpPr>
        <p:spPr>
          <a:xfrm>
            <a:off x="0" y="13708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Graphic 11">
            <a:extLst>
              <a:ext uri="{FF2B5EF4-FFF2-40B4-BE49-F238E27FC236}">
                <a16:creationId xmlns:a16="http://schemas.microsoft.com/office/drawing/2014/main" id="{8FABA572-874F-ED48-AD6C-7023F3AACC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2983" y="705229"/>
            <a:ext cx="908243" cy="92363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86127EC-B9C8-1146-A812-E82AC5752F1D}"/>
              </a:ext>
            </a:extLst>
          </p:cNvPr>
          <p:cNvGrpSpPr/>
          <p:nvPr/>
        </p:nvGrpSpPr>
        <p:grpSpPr>
          <a:xfrm>
            <a:off x="1975107" y="1799768"/>
            <a:ext cx="8241787" cy="4945072"/>
            <a:chOff x="1481330" y="1360227"/>
            <a:chExt cx="6181340" cy="3708804"/>
          </a:xfrm>
        </p:grpSpPr>
        <p:pic>
          <p:nvPicPr>
            <p:cNvPr id="13" name="Picture 12" descr="A screenshot of a computer screen&#10;&#10;Description automatically generated">
              <a:extLst>
                <a:ext uri="{FF2B5EF4-FFF2-40B4-BE49-F238E27FC236}">
                  <a16:creationId xmlns:a16="http://schemas.microsoft.com/office/drawing/2014/main" id="{3FEA5E38-9212-C94F-8B77-A52A3D674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81330" y="1360227"/>
              <a:ext cx="6181340" cy="3708804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8A193FD-248F-9D4B-93C3-0C07A9F99B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25045"/>
            <a:stretch/>
          </p:blipFill>
          <p:spPr>
            <a:xfrm>
              <a:off x="2418382" y="1707125"/>
              <a:ext cx="4415038" cy="28009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033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F2BF9F5-0CA4-494B-BCCC-E7B3706CD57D}"/>
              </a:ext>
            </a:extLst>
          </p:cNvPr>
          <p:cNvSpPr txBox="1"/>
          <p:nvPr/>
        </p:nvSpPr>
        <p:spPr>
          <a:xfrm>
            <a:off x="2078445" y="534124"/>
            <a:ext cx="6839131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Smart fulfillment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C4FDA58-6AB4-9D4F-A31C-7726512B3DAD}"/>
              </a:ext>
            </a:extLst>
          </p:cNvPr>
          <p:cNvSpPr/>
          <p:nvPr/>
        </p:nvSpPr>
        <p:spPr>
          <a:xfrm>
            <a:off x="557350" y="534125"/>
            <a:ext cx="1265644" cy="126564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D1AB26-A160-284A-87DB-B69B3227B043}"/>
              </a:ext>
            </a:extLst>
          </p:cNvPr>
          <p:cNvSpPr txBox="1"/>
          <p:nvPr/>
        </p:nvSpPr>
        <p:spPr>
          <a:xfrm>
            <a:off x="2078446" y="1332319"/>
            <a:ext cx="9091748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According to my preference. Predictable.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1FF6CEE-0093-9547-93AA-223A4B849C69}"/>
              </a:ext>
            </a:extLst>
          </p:cNvPr>
          <p:cNvGrpSpPr/>
          <p:nvPr/>
        </p:nvGrpSpPr>
        <p:grpSpPr>
          <a:xfrm>
            <a:off x="1822994" y="1718582"/>
            <a:ext cx="8923540" cy="3996596"/>
            <a:chOff x="991985" y="1736531"/>
            <a:chExt cx="7160029" cy="320677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7A5A3D7-7A75-1A4E-B52D-FF1EFA30FC76}"/>
                </a:ext>
              </a:extLst>
            </p:cNvPr>
            <p:cNvSpPr/>
            <p:nvPr/>
          </p:nvSpPr>
          <p:spPr>
            <a:xfrm>
              <a:off x="991985" y="2238100"/>
              <a:ext cx="7160029" cy="27052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06AB7A23-8046-5C4D-90FB-0177327AD60B}"/>
                </a:ext>
              </a:extLst>
            </p:cNvPr>
            <p:cNvGrpSpPr/>
            <p:nvPr/>
          </p:nvGrpSpPr>
          <p:grpSpPr>
            <a:xfrm>
              <a:off x="1098152" y="1736531"/>
              <a:ext cx="6945549" cy="3093453"/>
              <a:chOff x="887563" y="1736531"/>
              <a:chExt cx="6945549" cy="3093453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17409"/>
              <a:stretch/>
            </p:blipFill>
            <p:spPr>
              <a:xfrm>
                <a:off x="887563" y="2238100"/>
                <a:ext cx="6945549" cy="2519151"/>
              </a:xfrm>
              <a:prstGeom prst="rect">
                <a:avLst/>
              </a:prstGeom>
              <a:solidFill>
                <a:schemeClr val="bg1"/>
              </a:solidFill>
            </p:spPr>
          </p:pic>
          <p:grpSp>
            <p:nvGrpSpPr>
              <p:cNvPr id="23" name="Group 22"/>
              <p:cNvGrpSpPr/>
              <p:nvPr/>
            </p:nvGrpSpPr>
            <p:grpSpPr>
              <a:xfrm>
                <a:off x="1036286" y="1736531"/>
                <a:ext cx="6303958" cy="3093453"/>
                <a:chOff x="1247948" y="1624462"/>
                <a:chExt cx="6303958" cy="3093453"/>
              </a:xfrm>
              <a:solidFill>
                <a:schemeClr val="bg1"/>
              </a:solidFill>
            </p:grpSpPr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23509" y="4305001"/>
                  <a:ext cx="2420324" cy="213405"/>
                </a:xfrm>
                <a:prstGeom prst="rect">
                  <a:avLst/>
                </a:prstGeom>
                <a:grpFill/>
              </p:spPr>
            </p:pic>
            <p:sp>
              <p:nvSpPr>
                <p:cNvPr id="7" name="Rectangle 6"/>
                <p:cNvSpPr/>
                <p:nvPr/>
              </p:nvSpPr>
              <p:spPr>
                <a:xfrm>
                  <a:off x="6394315" y="4156953"/>
                  <a:ext cx="1005191" cy="408562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23509" y="3654191"/>
                  <a:ext cx="1312153" cy="282437"/>
                </a:xfrm>
                <a:prstGeom prst="rect">
                  <a:avLst/>
                </a:prstGeom>
                <a:grpFill/>
              </p:spPr>
            </p:pic>
            <p:sp>
              <p:nvSpPr>
                <p:cNvPr id="15" name="Rectangle 14"/>
                <p:cNvSpPr/>
                <p:nvPr/>
              </p:nvSpPr>
              <p:spPr>
                <a:xfrm>
                  <a:off x="5333671" y="3613428"/>
                  <a:ext cx="1005191" cy="408562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546715" y="4309353"/>
                  <a:ext cx="1005191" cy="408562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2289243" y="1624462"/>
                  <a:ext cx="1005191" cy="408562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328334" y="3295007"/>
                  <a:ext cx="1148377" cy="175099"/>
                </a:xfrm>
                <a:prstGeom prst="rect">
                  <a:avLst/>
                </a:prstGeom>
                <a:grpFill/>
              </p:spPr>
            </p:pic>
            <p:sp>
              <p:nvSpPr>
                <p:cNvPr id="19" name="Rectangle 18"/>
                <p:cNvSpPr/>
                <p:nvPr/>
              </p:nvSpPr>
              <p:spPr>
                <a:xfrm>
                  <a:off x="2405975" y="3120118"/>
                  <a:ext cx="771727" cy="408562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1367245" y="3470106"/>
                  <a:ext cx="1291625" cy="686847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47948" y="3509798"/>
                  <a:ext cx="1228763" cy="524965"/>
                </a:xfrm>
                <a:prstGeom prst="rect">
                  <a:avLst/>
                </a:prstGeom>
                <a:grpFill/>
              </p:spPr>
            </p:pic>
            <p:sp>
              <p:nvSpPr>
                <p:cNvPr id="22" name="Rectangle 21"/>
                <p:cNvSpPr/>
                <p:nvPr/>
              </p:nvSpPr>
              <p:spPr>
                <a:xfrm>
                  <a:off x="1250595" y="4127771"/>
                  <a:ext cx="1330477" cy="590144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62713" y="3665654"/>
            <a:ext cx="765200" cy="26526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59AE1825-65E8-3D41-B280-CC3BE61D4D8D}"/>
              </a:ext>
            </a:extLst>
          </p:cNvPr>
          <p:cNvSpPr/>
          <p:nvPr/>
        </p:nvSpPr>
        <p:spPr>
          <a:xfrm>
            <a:off x="4356296" y="-4369"/>
            <a:ext cx="7835705" cy="123372"/>
          </a:xfrm>
          <a:prstGeom prst="rect">
            <a:avLst/>
          </a:prstGeom>
          <a:solidFill>
            <a:srgbClr val="78BF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41373AB-6D2E-C344-A10F-EE48D10D273D}"/>
              </a:ext>
            </a:extLst>
          </p:cNvPr>
          <p:cNvSpPr/>
          <p:nvPr/>
        </p:nvSpPr>
        <p:spPr>
          <a:xfrm>
            <a:off x="2944967" y="-4369"/>
            <a:ext cx="1411328" cy="123372"/>
          </a:xfrm>
          <a:prstGeom prst="rect">
            <a:avLst/>
          </a:prstGeom>
          <a:solidFill>
            <a:srgbClr val="3DB6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5A5163D-9A79-8B47-984F-B26F72410F15}"/>
              </a:ext>
            </a:extLst>
          </p:cNvPr>
          <p:cNvSpPr/>
          <p:nvPr/>
        </p:nvSpPr>
        <p:spPr>
          <a:xfrm>
            <a:off x="1" y="-4369"/>
            <a:ext cx="2944967" cy="123372"/>
          </a:xfrm>
          <a:prstGeom prst="rect">
            <a:avLst/>
          </a:prstGeom>
          <a:solidFill>
            <a:srgbClr val="02AF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04DE17E-C2DA-FE4F-8039-6C84A8943505}"/>
              </a:ext>
            </a:extLst>
          </p:cNvPr>
          <p:cNvCxnSpPr>
            <a:cxnSpLocks/>
          </p:cNvCxnSpPr>
          <p:nvPr/>
        </p:nvCxnSpPr>
        <p:spPr>
          <a:xfrm>
            <a:off x="0" y="13708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96EF205-D08E-9448-A283-BA63164217E9}"/>
              </a:ext>
            </a:extLst>
          </p:cNvPr>
          <p:cNvGrpSpPr/>
          <p:nvPr/>
        </p:nvGrpSpPr>
        <p:grpSpPr>
          <a:xfrm>
            <a:off x="1822994" y="2130224"/>
            <a:ext cx="8923540" cy="3487405"/>
            <a:chOff x="991985" y="2145094"/>
            <a:chExt cx="7160029" cy="279820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059686E-8E38-E34D-8439-F2DF692CDC10}"/>
                </a:ext>
              </a:extLst>
            </p:cNvPr>
            <p:cNvSpPr/>
            <p:nvPr/>
          </p:nvSpPr>
          <p:spPr>
            <a:xfrm>
              <a:off x="991985" y="2145094"/>
              <a:ext cx="7160029" cy="27982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D4C7B13-3F7F-FB47-B74C-06FE35DFF4CA}"/>
                </a:ext>
              </a:extLst>
            </p:cNvPr>
            <p:cNvGrpSpPr/>
            <p:nvPr/>
          </p:nvGrpSpPr>
          <p:grpSpPr>
            <a:xfrm>
              <a:off x="1098152" y="2193715"/>
              <a:ext cx="6945549" cy="2636269"/>
              <a:chOff x="887563" y="2193715"/>
              <a:chExt cx="6945549" cy="2636269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91E2008D-5CBD-FE4C-93D1-3C3A963D31C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15953"/>
              <a:stretch/>
            </p:blipFill>
            <p:spPr>
              <a:xfrm>
                <a:off x="887563" y="2193715"/>
                <a:ext cx="6945549" cy="2563537"/>
              </a:xfrm>
              <a:prstGeom prst="rect">
                <a:avLst/>
              </a:prstGeom>
              <a:solidFill>
                <a:schemeClr val="bg1"/>
              </a:solidFill>
            </p:spPr>
          </p:pic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428045C8-48E2-ED4D-A684-3A9A2ACA68AE}"/>
                  </a:ext>
                </a:extLst>
              </p:cNvPr>
              <p:cNvGrpSpPr/>
              <p:nvPr/>
            </p:nvGrpSpPr>
            <p:grpSpPr>
              <a:xfrm>
                <a:off x="1036286" y="3232187"/>
                <a:ext cx="6303958" cy="1597797"/>
                <a:chOff x="1247948" y="3120118"/>
                <a:chExt cx="6303958" cy="1597797"/>
              </a:xfrm>
              <a:solidFill>
                <a:schemeClr val="bg1"/>
              </a:solidFill>
            </p:grpSpPr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21564B62-7B87-E24B-960F-35DB077C3C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23509" y="4305001"/>
                  <a:ext cx="2420324" cy="213405"/>
                </a:xfrm>
                <a:prstGeom prst="rect">
                  <a:avLst/>
                </a:prstGeom>
                <a:grpFill/>
              </p:spPr>
            </p:pic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0A7C96AB-8805-2D48-803D-AB91DCE910B2}"/>
                    </a:ext>
                  </a:extLst>
                </p:cNvPr>
                <p:cNvSpPr/>
                <p:nvPr/>
              </p:nvSpPr>
              <p:spPr>
                <a:xfrm>
                  <a:off x="6394315" y="4156953"/>
                  <a:ext cx="1005191" cy="408562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B78EAA0B-5564-1441-B6E6-B439BE0353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23509" y="3654191"/>
                  <a:ext cx="1312153" cy="282437"/>
                </a:xfrm>
                <a:prstGeom prst="rect">
                  <a:avLst/>
                </a:prstGeom>
                <a:grpFill/>
              </p:spPr>
            </p:pic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1CA811DB-29E7-C34B-979A-D80C482176CC}"/>
                    </a:ext>
                  </a:extLst>
                </p:cNvPr>
                <p:cNvSpPr/>
                <p:nvPr/>
              </p:nvSpPr>
              <p:spPr>
                <a:xfrm>
                  <a:off x="5333671" y="3613428"/>
                  <a:ext cx="1005191" cy="408562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1D6AF8CF-46CA-F64A-9163-A94ABB227078}"/>
                    </a:ext>
                  </a:extLst>
                </p:cNvPr>
                <p:cNvSpPr/>
                <p:nvPr/>
              </p:nvSpPr>
              <p:spPr>
                <a:xfrm>
                  <a:off x="6546715" y="4309353"/>
                  <a:ext cx="1005191" cy="408562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AB6690B1-F28F-0D4A-949B-A2D2C5A2C0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328334" y="3295007"/>
                  <a:ext cx="1148377" cy="175099"/>
                </a:xfrm>
                <a:prstGeom prst="rect">
                  <a:avLst/>
                </a:prstGeom>
                <a:grpFill/>
              </p:spPr>
            </p:pic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C8927A82-288F-E64A-AF22-0E5B1BBC9B9D}"/>
                    </a:ext>
                  </a:extLst>
                </p:cNvPr>
                <p:cNvSpPr/>
                <p:nvPr/>
              </p:nvSpPr>
              <p:spPr>
                <a:xfrm>
                  <a:off x="2405975" y="3120118"/>
                  <a:ext cx="771727" cy="408562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5BC6FFDD-E2FC-684F-B5FF-7A3A2FA7750D}"/>
                    </a:ext>
                  </a:extLst>
                </p:cNvPr>
                <p:cNvSpPr/>
                <p:nvPr/>
              </p:nvSpPr>
              <p:spPr>
                <a:xfrm>
                  <a:off x="1367245" y="3470106"/>
                  <a:ext cx="1291625" cy="686847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pic>
              <p:nvPicPr>
                <p:cNvPr id="44" name="Picture 43">
                  <a:extLst>
                    <a:ext uri="{FF2B5EF4-FFF2-40B4-BE49-F238E27FC236}">
                      <a16:creationId xmlns:a16="http://schemas.microsoft.com/office/drawing/2014/main" id="{19AC47BE-B1D2-FB45-BCFF-9BA10F3BBF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47948" y="3509798"/>
                  <a:ext cx="1228763" cy="524965"/>
                </a:xfrm>
                <a:prstGeom prst="rect">
                  <a:avLst/>
                </a:prstGeom>
                <a:grpFill/>
              </p:spPr>
            </p:pic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77DB4C35-35D9-5E40-9B92-13489E3CEA94}"/>
                    </a:ext>
                  </a:extLst>
                </p:cNvPr>
                <p:cNvSpPr/>
                <p:nvPr/>
              </p:nvSpPr>
              <p:spPr>
                <a:xfrm>
                  <a:off x="1250595" y="4127771"/>
                  <a:ext cx="1330477" cy="590144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846A9654-FDFF-0246-AC27-1B2F3C1DF539}"/>
              </a:ext>
            </a:extLst>
          </p:cNvPr>
          <p:cNvGrpSpPr/>
          <p:nvPr/>
        </p:nvGrpSpPr>
        <p:grpSpPr>
          <a:xfrm>
            <a:off x="5591146" y="4528085"/>
            <a:ext cx="1537703" cy="699667"/>
            <a:chOff x="4239430" y="3710389"/>
            <a:chExt cx="1153277" cy="524750"/>
          </a:xfrm>
        </p:grpSpPr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EDC92E01-0434-0243-8813-49CD71EFE8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2082" t="78832" r="40154" b="10427"/>
            <a:stretch/>
          </p:blipFill>
          <p:spPr>
            <a:xfrm>
              <a:off x="4239430" y="3710389"/>
              <a:ext cx="1153277" cy="306225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554020E0-327C-9746-A64B-30BAAA22DE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" r="58469" b="-1"/>
            <a:stretch/>
          </p:blipFill>
          <p:spPr>
            <a:xfrm>
              <a:off x="4339425" y="4035664"/>
              <a:ext cx="939577" cy="199475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37EF7D15-0A6E-684F-9664-9E8C7C4B3610}"/>
              </a:ext>
            </a:extLst>
          </p:cNvPr>
          <p:cNvSpPr/>
          <p:nvPr/>
        </p:nvSpPr>
        <p:spPr>
          <a:xfrm>
            <a:off x="5942551" y="3716881"/>
            <a:ext cx="860647" cy="1715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9ED0B33-359D-6641-8B75-A06CAA8AEA44}"/>
              </a:ext>
            </a:extLst>
          </p:cNvPr>
          <p:cNvSpPr txBox="1"/>
          <p:nvPr/>
        </p:nvSpPr>
        <p:spPr>
          <a:xfrm>
            <a:off x="5942551" y="3654659"/>
            <a:ext cx="949299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srgbClr val="79797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eBook 2002 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3F4635C9-8DD8-0340-9214-7095A7561D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36049" y="705129"/>
            <a:ext cx="908243" cy="92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25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3" y="1773169"/>
            <a:ext cx="2577309" cy="651397"/>
          </a:xfrm>
        </p:spPr>
        <p:txBody>
          <a:bodyPr/>
          <a:lstStyle/>
          <a:p>
            <a:r>
              <a:rPr lang="en-US" dirty="0"/>
              <a:t>August 2, 2019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OCLC Update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971593" y="4275963"/>
            <a:ext cx="1895712" cy="502766"/>
          </a:xfrm>
        </p:spPr>
        <p:txBody>
          <a:bodyPr/>
          <a:lstStyle/>
          <a:p>
            <a:r>
              <a:rPr lang="en-US" dirty="0"/>
              <a:t>Cathy King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71594" y="4818452"/>
            <a:ext cx="4877575" cy="410369"/>
          </a:xfrm>
        </p:spPr>
        <p:txBody>
          <a:bodyPr/>
          <a:lstStyle/>
          <a:p>
            <a:r>
              <a:rPr lang="en-US" dirty="0"/>
              <a:t>Executive Director, Delivery Services</a:t>
            </a:r>
          </a:p>
        </p:txBody>
      </p:sp>
    </p:spTree>
    <p:extLst>
      <p:ext uri="{BB962C8B-B14F-4D97-AF65-F5344CB8AC3E}">
        <p14:creationId xmlns:p14="http://schemas.microsoft.com/office/powerpoint/2010/main" val="107198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22FD26C-0E25-8740-B996-51E8AE14F019}"/>
              </a:ext>
            </a:extLst>
          </p:cNvPr>
          <p:cNvSpPr/>
          <p:nvPr/>
        </p:nvSpPr>
        <p:spPr>
          <a:xfrm>
            <a:off x="0" y="1"/>
            <a:ext cx="12192000" cy="2135892"/>
          </a:xfrm>
          <a:prstGeom prst="rect">
            <a:avLst/>
          </a:prstGeom>
          <a:gradFill>
            <a:gsLst>
              <a:gs pos="87000">
                <a:schemeClr val="bg1">
                  <a:alpha val="9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B7E350-C465-854F-8934-DC3534DC8025}"/>
              </a:ext>
            </a:extLst>
          </p:cNvPr>
          <p:cNvSpPr txBox="1"/>
          <p:nvPr/>
        </p:nvSpPr>
        <p:spPr>
          <a:xfrm>
            <a:off x="2078446" y="503439"/>
            <a:ext cx="5801276" cy="9130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Single account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20B41E7-C426-034C-A3E0-50CE10388FCD}"/>
              </a:ext>
            </a:extLst>
          </p:cNvPr>
          <p:cNvSpPr/>
          <p:nvPr/>
        </p:nvSpPr>
        <p:spPr>
          <a:xfrm>
            <a:off x="557350" y="534125"/>
            <a:ext cx="1265644" cy="126564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AD80A9-E672-9746-AF27-6E72EC09953D}"/>
              </a:ext>
            </a:extLst>
          </p:cNvPr>
          <p:cNvSpPr txBox="1"/>
          <p:nvPr/>
        </p:nvSpPr>
        <p:spPr>
          <a:xfrm>
            <a:off x="2078447" y="1332319"/>
            <a:ext cx="7895771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One-stop shop to track, inventory, and return.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0455A7-2A06-7B49-B3C2-385E56299A84}"/>
              </a:ext>
            </a:extLst>
          </p:cNvPr>
          <p:cNvSpPr/>
          <p:nvPr/>
        </p:nvSpPr>
        <p:spPr>
          <a:xfrm>
            <a:off x="4356296" y="-4369"/>
            <a:ext cx="7835705" cy="123372"/>
          </a:xfrm>
          <a:prstGeom prst="rect">
            <a:avLst/>
          </a:prstGeom>
          <a:solidFill>
            <a:srgbClr val="78BF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CEF90D-48B1-8A41-8575-341767E985DA}"/>
              </a:ext>
            </a:extLst>
          </p:cNvPr>
          <p:cNvSpPr/>
          <p:nvPr/>
        </p:nvSpPr>
        <p:spPr>
          <a:xfrm>
            <a:off x="2944967" y="-4369"/>
            <a:ext cx="1411328" cy="123372"/>
          </a:xfrm>
          <a:prstGeom prst="rect">
            <a:avLst/>
          </a:prstGeom>
          <a:solidFill>
            <a:srgbClr val="3DB6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E49085-3534-3249-9C84-5559678BE7C5}"/>
              </a:ext>
            </a:extLst>
          </p:cNvPr>
          <p:cNvSpPr/>
          <p:nvPr/>
        </p:nvSpPr>
        <p:spPr>
          <a:xfrm>
            <a:off x="1" y="-4369"/>
            <a:ext cx="2944967" cy="123372"/>
          </a:xfrm>
          <a:prstGeom prst="rect">
            <a:avLst/>
          </a:prstGeom>
          <a:solidFill>
            <a:srgbClr val="02AF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0237C43-8535-8F44-9CD6-A5E42219C84E}"/>
              </a:ext>
            </a:extLst>
          </p:cNvPr>
          <p:cNvCxnSpPr>
            <a:cxnSpLocks/>
          </p:cNvCxnSpPr>
          <p:nvPr/>
        </p:nvCxnSpPr>
        <p:spPr>
          <a:xfrm>
            <a:off x="0" y="13708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72A8BB7-72AA-F845-BC5E-F33FD25E81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0637" y="658945"/>
            <a:ext cx="999067" cy="10160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8C39762-43B4-964A-9B16-C204019DE51E}"/>
              </a:ext>
            </a:extLst>
          </p:cNvPr>
          <p:cNvGrpSpPr/>
          <p:nvPr/>
        </p:nvGrpSpPr>
        <p:grpSpPr>
          <a:xfrm>
            <a:off x="1975107" y="1799768"/>
            <a:ext cx="8241787" cy="4945072"/>
            <a:chOff x="1481330" y="1360227"/>
            <a:chExt cx="6181340" cy="3708804"/>
          </a:xfrm>
        </p:grpSpPr>
        <p:pic>
          <p:nvPicPr>
            <p:cNvPr id="20" name="Picture 19" descr="A screenshot of a computer screen&#10;&#10;Description automatically generated">
              <a:extLst>
                <a:ext uri="{FF2B5EF4-FFF2-40B4-BE49-F238E27FC236}">
                  <a16:creationId xmlns:a16="http://schemas.microsoft.com/office/drawing/2014/main" id="{265BD1ED-F6F1-7A49-A9BD-A6A117E7F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81330" y="1360227"/>
              <a:ext cx="6181340" cy="370880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ECA4290-BD63-AB47-B98C-DFA600CF50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25045"/>
            <a:stretch/>
          </p:blipFill>
          <p:spPr>
            <a:xfrm>
              <a:off x="2418382" y="1707125"/>
              <a:ext cx="4415038" cy="2800965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EC6D5A3-9DD1-3E46-BA51-144BE14373EA}"/>
              </a:ext>
            </a:extLst>
          </p:cNvPr>
          <p:cNvGrpSpPr/>
          <p:nvPr/>
        </p:nvGrpSpPr>
        <p:grpSpPr>
          <a:xfrm>
            <a:off x="3217955" y="2262299"/>
            <a:ext cx="5891328" cy="3794373"/>
            <a:chOff x="2444559" y="1865911"/>
            <a:chExt cx="3884234" cy="250168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97CDA55-1334-498F-B15B-3326EEA169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7936" r="1359" b="24944"/>
            <a:stretch/>
          </p:blipFill>
          <p:spPr>
            <a:xfrm>
              <a:off x="2444559" y="1865911"/>
              <a:ext cx="3884233" cy="2501683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B1A4948-DB85-8B49-A3FE-35011FAB145F}"/>
                </a:ext>
              </a:extLst>
            </p:cNvPr>
            <p:cNvSpPr/>
            <p:nvPr/>
          </p:nvSpPr>
          <p:spPr>
            <a:xfrm>
              <a:off x="2603573" y="2139024"/>
              <a:ext cx="3725220" cy="1469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A1B6A4-0499-DB45-B9E5-988217353D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alphaModFix/>
            </a:blip>
            <a:srcRect l="51918" t="37603" r="42943" b="60682"/>
            <a:stretch/>
          </p:blipFill>
          <p:spPr>
            <a:xfrm>
              <a:off x="4488933" y="2925346"/>
              <a:ext cx="202383" cy="639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323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5A48429-8862-6E47-B099-29D304563D14}"/>
              </a:ext>
            </a:extLst>
          </p:cNvPr>
          <p:cNvGrpSpPr/>
          <p:nvPr/>
        </p:nvGrpSpPr>
        <p:grpSpPr>
          <a:xfrm>
            <a:off x="0" y="-3"/>
            <a:ext cx="12192000" cy="6858004"/>
            <a:chOff x="0" y="-3"/>
            <a:chExt cx="9144000" cy="514350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7BF2594-EDED-1A4E-9B0A-62656C439E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0" y="0"/>
              <a:ext cx="9143996" cy="51435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A47E339-BA73-BF4A-902E-69ED09B7DAD3}"/>
                </a:ext>
              </a:extLst>
            </p:cNvPr>
            <p:cNvSpPr/>
            <p:nvPr/>
          </p:nvSpPr>
          <p:spPr>
            <a:xfrm>
              <a:off x="0" y="-3"/>
              <a:ext cx="9144000" cy="2127390"/>
            </a:xfrm>
            <a:prstGeom prst="rect">
              <a:avLst/>
            </a:prstGeom>
            <a:gradFill>
              <a:gsLst>
                <a:gs pos="0">
                  <a:schemeClr val="tx1">
                    <a:alpha val="55000"/>
                  </a:schemeClr>
                </a:gs>
                <a:gs pos="94000">
                  <a:schemeClr val="tx1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2" name="Oval 61">
            <a:extLst>
              <a:ext uri="{FF2B5EF4-FFF2-40B4-BE49-F238E27FC236}">
                <a16:creationId xmlns:a16="http://schemas.microsoft.com/office/drawing/2014/main" id="{3BCF6D17-9226-8647-A6B5-6273CBC7976A}"/>
              </a:ext>
            </a:extLst>
          </p:cNvPr>
          <p:cNvSpPr/>
          <p:nvPr/>
        </p:nvSpPr>
        <p:spPr>
          <a:xfrm>
            <a:off x="5523472" y="520335"/>
            <a:ext cx="5817325" cy="581732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innerShdw blurRad="114300">
              <a:prstClr val="black">
                <a:alpha val="43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19BF80EB-2E26-9A43-A6E2-5344FC9E21C7}"/>
              </a:ext>
            </a:extLst>
          </p:cNvPr>
          <p:cNvSpPr/>
          <p:nvPr/>
        </p:nvSpPr>
        <p:spPr>
          <a:xfrm>
            <a:off x="6245405" y="1251855"/>
            <a:ext cx="4354287" cy="435428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14300" dist="508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7F7D3927-AAB9-A640-8CD2-3CC59A2EB585}"/>
              </a:ext>
            </a:extLst>
          </p:cNvPr>
          <p:cNvSpPr/>
          <p:nvPr/>
        </p:nvSpPr>
        <p:spPr>
          <a:xfrm>
            <a:off x="6252762" y="1251855"/>
            <a:ext cx="4354287" cy="4354287"/>
          </a:xfrm>
          <a:prstGeom prst="ellipse">
            <a:avLst/>
          </a:prstGeom>
          <a:gradFill>
            <a:gsLst>
              <a:gs pos="0">
                <a:schemeClr val="tx1">
                  <a:alpha val="18000"/>
                </a:schemeClr>
              </a:gs>
              <a:gs pos="52000">
                <a:schemeClr val="tx1">
                  <a:alpha val="0"/>
                </a:schemeClr>
              </a:gs>
            </a:gsLst>
            <a:lin ang="17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5" name="Graphic 64">
            <a:extLst>
              <a:ext uri="{FF2B5EF4-FFF2-40B4-BE49-F238E27FC236}">
                <a16:creationId xmlns:a16="http://schemas.microsoft.com/office/drawing/2014/main" id="{F0553AF3-6871-DC49-AB46-0B58FAF463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89705" y="1967212"/>
            <a:ext cx="1841840" cy="1964629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5A6D9561-CCFE-9145-9B1B-2B59B5304067}"/>
              </a:ext>
            </a:extLst>
          </p:cNvPr>
          <p:cNvSpPr txBox="1"/>
          <p:nvPr/>
        </p:nvSpPr>
        <p:spPr>
          <a:xfrm>
            <a:off x="6221274" y="3965410"/>
            <a:ext cx="43542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Library 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AFD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on-demand</a:t>
            </a:r>
          </a:p>
        </p:txBody>
      </p:sp>
      <p:sp>
        <p:nvSpPr>
          <p:cNvPr id="70" name="Arc 69">
            <a:extLst>
              <a:ext uri="{FF2B5EF4-FFF2-40B4-BE49-F238E27FC236}">
                <a16:creationId xmlns:a16="http://schemas.microsoft.com/office/drawing/2014/main" id="{7A67103C-8AA5-A14A-BEA2-D0CDC24BAB14}"/>
              </a:ext>
            </a:extLst>
          </p:cNvPr>
          <p:cNvSpPr/>
          <p:nvPr/>
        </p:nvSpPr>
        <p:spPr>
          <a:xfrm rot="1265366">
            <a:off x="6194209" y="996976"/>
            <a:ext cx="4733201" cy="4733201"/>
          </a:xfrm>
          <a:prstGeom prst="arc">
            <a:avLst/>
          </a:prstGeom>
          <a:ln w="50800" cap="rnd">
            <a:solidFill>
              <a:schemeClr val="bg1"/>
            </a:solidFill>
            <a:prstDash val="sysDot"/>
            <a:round/>
            <a:headEnd type="none" w="med" len="sm"/>
            <a:tailEnd type="arrow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Arc 70">
            <a:extLst>
              <a:ext uri="{FF2B5EF4-FFF2-40B4-BE49-F238E27FC236}">
                <a16:creationId xmlns:a16="http://schemas.microsoft.com/office/drawing/2014/main" id="{842895CB-F04C-2445-9A40-C28D438C3940}"/>
              </a:ext>
            </a:extLst>
          </p:cNvPr>
          <p:cNvSpPr/>
          <p:nvPr/>
        </p:nvSpPr>
        <p:spPr>
          <a:xfrm rot="8196656">
            <a:off x="6055945" y="1249372"/>
            <a:ext cx="4733201" cy="4733201"/>
          </a:xfrm>
          <a:prstGeom prst="arc">
            <a:avLst/>
          </a:prstGeom>
          <a:ln w="50800" cap="rnd">
            <a:solidFill>
              <a:schemeClr val="bg1"/>
            </a:solidFill>
            <a:prstDash val="sysDot"/>
            <a:headEnd type="none" w="med" len="sm"/>
            <a:tailEnd type="arrow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Arc 71">
            <a:extLst>
              <a:ext uri="{FF2B5EF4-FFF2-40B4-BE49-F238E27FC236}">
                <a16:creationId xmlns:a16="http://schemas.microsoft.com/office/drawing/2014/main" id="{D41063DA-D58C-A144-B301-B7C999585E49}"/>
              </a:ext>
            </a:extLst>
          </p:cNvPr>
          <p:cNvSpPr/>
          <p:nvPr/>
        </p:nvSpPr>
        <p:spPr>
          <a:xfrm rot="15154890">
            <a:off x="5899908" y="1004545"/>
            <a:ext cx="4733201" cy="4733201"/>
          </a:xfrm>
          <a:prstGeom prst="arc">
            <a:avLst/>
          </a:prstGeom>
          <a:ln w="50800" cap="rnd">
            <a:solidFill>
              <a:schemeClr val="bg1"/>
            </a:solidFill>
            <a:prstDash val="sysDot"/>
            <a:headEnd type="none" w="med" len="sm"/>
            <a:tailEnd type="arrow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5759BC-8676-4747-ADEB-DBABA0E5DFCB}"/>
              </a:ext>
            </a:extLst>
          </p:cNvPr>
          <p:cNvSpPr txBox="1"/>
          <p:nvPr/>
        </p:nvSpPr>
        <p:spPr>
          <a:xfrm>
            <a:off x="1326124" y="520335"/>
            <a:ext cx="48395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Universal access 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 a massive inventory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8359CC7-B90C-0644-BEB6-BF5835FB40C8}"/>
              </a:ext>
            </a:extLst>
          </p:cNvPr>
          <p:cNvSpPr/>
          <p:nvPr/>
        </p:nvSpPr>
        <p:spPr>
          <a:xfrm>
            <a:off x="4356296" y="-4369"/>
            <a:ext cx="7835705" cy="123372"/>
          </a:xfrm>
          <a:prstGeom prst="rect">
            <a:avLst/>
          </a:prstGeom>
          <a:solidFill>
            <a:srgbClr val="78BF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4DDAD4C-2130-8A4F-B94F-BEFA3EF968ED}"/>
              </a:ext>
            </a:extLst>
          </p:cNvPr>
          <p:cNvSpPr/>
          <p:nvPr/>
        </p:nvSpPr>
        <p:spPr>
          <a:xfrm>
            <a:off x="2944967" y="-4369"/>
            <a:ext cx="1411328" cy="123372"/>
          </a:xfrm>
          <a:prstGeom prst="rect">
            <a:avLst/>
          </a:prstGeom>
          <a:solidFill>
            <a:srgbClr val="3DB6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F457BED-89BE-6B47-B9CC-C29E9DB51D08}"/>
              </a:ext>
            </a:extLst>
          </p:cNvPr>
          <p:cNvSpPr/>
          <p:nvPr/>
        </p:nvSpPr>
        <p:spPr>
          <a:xfrm>
            <a:off x="1" y="-4369"/>
            <a:ext cx="2944967" cy="123372"/>
          </a:xfrm>
          <a:prstGeom prst="rect">
            <a:avLst/>
          </a:prstGeom>
          <a:solidFill>
            <a:srgbClr val="02AF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CC65A0B-68A2-8A4E-A4E5-B7A1E8115EB9}"/>
              </a:ext>
            </a:extLst>
          </p:cNvPr>
          <p:cNvCxnSpPr>
            <a:cxnSpLocks/>
          </p:cNvCxnSpPr>
          <p:nvPr/>
        </p:nvCxnSpPr>
        <p:spPr>
          <a:xfrm>
            <a:off x="0" y="13708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AC02FF9A-DEF3-9942-A5EF-14467D6BD9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4538" y="6262211"/>
            <a:ext cx="1135380" cy="37084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660B6677-B80B-FE41-AB36-5A2081CA1E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96417" y="4463604"/>
            <a:ext cx="512679" cy="521368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5EE2F0CA-F5B6-B848-897A-35BBF2E7A8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345575" y="4541731"/>
            <a:ext cx="423701" cy="430883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95285359-D803-4A40-9CEA-0B7DAFD5B9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66205" y="616020"/>
            <a:ext cx="512679" cy="521368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01D24F81-A553-BE4E-B499-F98C99897B8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16992" y="469383"/>
            <a:ext cx="1089520" cy="110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79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5A48429-8862-6E47-B099-29D304563D14}"/>
              </a:ext>
            </a:extLst>
          </p:cNvPr>
          <p:cNvGrpSpPr/>
          <p:nvPr/>
        </p:nvGrpSpPr>
        <p:grpSpPr>
          <a:xfrm>
            <a:off x="0" y="-3"/>
            <a:ext cx="12192000" cy="6858004"/>
            <a:chOff x="0" y="-3"/>
            <a:chExt cx="9144000" cy="514350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7BF2594-EDED-1A4E-9B0A-62656C439E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0" y="0"/>
              <a:ext cx="9143996" cy="51435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A47E339-BA73-BF4A-902E-69ED09B7DAD3}"/>
                </a:ext>
              </a:extLst>
            </p:cNvPr>
            <p:cNvSpPr/>
            <p:nvPr/>
          </p:nvSpPr>
          <p:spPr>
            <a:xfrm>
              <a:off x="0" y="-3"/>
              <a:ext cx="9144000" cy="2127390"/>
            </a:xfrm>
            <a:prstGeom prst="rect">
              <a:avLst/>
            </a:prstGeom>
            <a:gradFill>
              <a:gsLst>
                <a:gs pos="0">
                  <a:schemeClr val="tx1">
                    <a:alpha val="55000"/>
                  </a:schemeClr>
                </a:gs>
                <a:gs pos="94000">
                  <a:schemeClr val="tx1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2" name="Oval 61">
            <a:extLst>
              <a:ext uri="{FF2B5EF4-FFF2-40B4-BE49-F238E27FC236}">
                <a16:creationId xmlns:a16="http://schemas.microsoft.com/office/drawing/2014/main" id="{3BCF6D17-9226-8647-A6B5-6273CBC7976A}"/>
              </a:ext>
            </a:extLst>
          </p:cNvPr>
          <p:cNvSpPr/>
          <p:nvPr/>
        </p:nvSpPr>
        <p:spPr>
          <a:xfrm>
            <a:off x="13229736" y="520335"/>
            <a:ext cx="5817325" cy="581732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innerShdw blurRad="114300">
              <a:prstClr val="black">
                <a:alpha val="43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19BF80EB-2E26-9A43-A6E2-5344FC9E21C7}"/>
              </a:ext>
            </a:extLst>
          </p:cNvPr>
          <p:cNvSpPr/>
          <p:nvPr/>
        </p:nvSpPr>
        <p:spPr>
          <a:xfrm>
            <a:off x="13951668" y="1251855"/>
            <a:ext cx="4354287" cy="435428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14300" dist="508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7F7D3927-AAB9-A640-8CD2-3CC59A2EB585}"/>
              </a:ext>
            </a:extLst>
          </p:cNvPr>
          <p:cNvSpPr/>
          <p:nvPr/>
        </p:nvSpPr>
        <p:spPr>
          <a:xfrm>
            <a:off x="13959025" y="1251855"/>
            <a:ext cx="4354287" cy="4354287"/>
          </a:xfrm>
          <a:prstGeom prst="ellipse">
            <a:avLst/>
          </a:prstGeom>
          <a:gradFill>
            <a:gsLst>
              <a:gs pos="0">
                <a:schemeClr val="tx1">
                  <a:alpha val="18000"/>
                </a:schemeClr>
              </a:gs>
              <a:gs pos="52000">
                <a:schemeClr val="tx1">
                  <a:alpha val="0"/>
                </a:schemeClr>
              </a:gs>
            </a:gsLst>
            <a:lin ang="17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5" name="Graphic 64">
            <a:extLst>
              <a:ext uri="{FF2B5EF4-FFF2-40B4-BE49-F238E27FC236}">
                <a16:creationId xmlns:a16="http://schemas.microsoft.com/office/drawing/2014/main" id="{F0553AF3-6871-DC49-AB46-0B58FAF463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95969" y="1967212"/>
            <a:ext cx="1841840" cy="1964629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5A6D9561-CCFE-9145-9B1B-2B59B5304067}"/>
              </a:ext>
            </a:extLst>
          </p:cNvPr>
          <p:cNvSpPr txBox="1"/>
          <p:nvPr/>
        </p:nvSpPr>
        <p:spPr>
          <a:xfrm>
            <a:off x="13927537" y="3965410"/>
            <a:ext cx="43542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Library 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AFD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on-demand</a:t>
            </a:r>
          </a:p>
        </p:txBody>
      </p:sp>
      <p:sp>
        <p:nvSpPr>
          <p:cNvPr id="70" name="Arc 69">
            <a:extLst>
              <a:ext uri="{FF2B5EF4-FFF2-40B4-BE49-F238E27FC236}">
                <a16:creationId xmlns:a16="http://schemas.microsoft.com/office/drawing/2014/main" id="{7A67103C-8AA5-A14A-BEA2-D0CDC24BAB14}"/>
              </a:ext>
            </a:extLst>
          </p:cNvPr>
          <p:cNvSpPr/>
          <p:nvPr/>
        </p:nvSpPr>
        <p:spPr>
          <a:xfrm rot="1265366">
            <a:off x="13900472" y="996976"/>
            <a:ext cx="4733201" cy="4733201"/>
          </a:xfrm>
          <a:prstGeom prst="arc">
            <a:avLst/>
          </a:prstGeom>
          <a:ln w="50800" cap="rnd">
            <a:solidFill>
              <a:schemeClr val="bg1"/>
            </a:solidFill>
            <a:prstDash val="sysDot"/>
            <a:round/>
            <a:headEnd type="none" w="med" len="sm"/>
            <a:tailEnd type="arrow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Arc 70">
            <a:extLst>
              <a:ext uri="{FF2B5EF4-FFF2-40B4-BE49-F238E27FC236}">
                <a16:creationId xmlns:a16="http://schemas.microsoft.com/office/drawing/2014/main" id="{842895CB-F04C-2445-9A40-C28D438C3940}"/>
              </a:ext>
            </a:extLst>
          </p:cNvPr>
          <p:cNvSpPr/>
          <p:nvPr/>
        </p:nvSpPr>
        <p:spPr>
          <a:xfrm rot="8196656">
            <a:off x="13762208" y="1249372"/>
            <a:ext cx="4733201" cy="4733201"/>
          </a:xfrm>
          <a:prstGeom prst="arc">
            <a:avLst/>
          </a:prstGeom>
          <a:ln w="50800" cap="rnd">
            <a:solidFill>
              <a:schemeClr val="bg1"/>
            </a:solidFill>
            <a:prstDash val="sysDot"/>
            <a:headEnd type="none" w="med" len="sm"/>
            <a:tailEnd type="arrow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Arc 71">
            <a:extLst>
              <a:ext uri="{FF2B5EF4-FFF2-40B4-BE49-F238E27FC236}">
                <a16:creationId xmlns:a16="http://schemas.microsoft.com/office/drawing/2014/main" id="{D41063DA-D58C-A144-B301-B7C999585E49}"/>
              </a:ext>
            </a:extLst>
          </p:cNvPr>
          <p:cNvSpPr/>
          <p:nvPr/>
        </p:nvSpPr>
        <p:spPr>
          <a:xfrm rot="15154890">
            <a:off x="13606172" y="1004545"/>
            <a:ext cx="4733201" cy="4733201"/>
          </a:xfrm>
          <a:prstGeom prst="arc">
            <a:avLst/>
          </a:prstGeom>
          <a:ln w="50800" cap="rnd">
            <a:solidFill>
              <a:schemeClr val="bg1"/>
            </a:solidFill>
            <a:prstDash val="sysDot"/>
            <a:headEnd type="none" w="med" len="sm"/>
            <a:tailEnd type="arrow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5759BC-8676-4747-ADEB-DBABA0E5DFCB}"/>
              </a:ext>
            </a:extLst>
          </p:cNvPr>
          <p:cNvSpPr txBox="1"/>
          <p:nvPr/>
        </p:nvSpPr>
        <p:spPr>
          <a:xfrm>
            <a:off x="-4654857" y="520335"/>
            <a:ext cx="48395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Universal access 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 a massive inventory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363FD6CC-4081-9F40-9C7F-D35C089BF44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5566286" y="688700"/>
            <a:ext cx="810843" cy="75678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8359CC7-B90C-0644-BEB6-BF5835FB40C8}"/>
              </a:ext>
            </a:extLst>
          </p:cNvPr>
          <p:cNvSpPr/>
          <p:nvPr/>
        </p:nvSpPr>
        <p:spPr>
          <a:xfrm>
            <a:off x="4356296" y="-4369"/>
            <a:ext cx="7835705" cy="123372"/>
          </a:xfrm>
          <a:prstGeom prst="rect">
            <a:avLst/>
          </a:prstGeom>
          <a:solidFill>
            <a:srgbClr val="78BF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4DDAD4C-2130-8A4F-B94F-BEFA3EF968ED}"/>
              </a:ext>
            </a:extLst>
          </p:cNvPr>
          <p:cNvSpPr/>
          <p:nvPr/>
        </p:nvSpPr>
        <p:spPr>
          <a:xfrm>
            <a:off x="2944967" y="-4369"/>
            <a:ext cx="1411328" cy="123372"/>
          </a:xfrm>
          <a:prstGeom prst="rect">
            <a:avLst/>
          </a:prstGeom>
          <a:solidFill>
            <a:srgbClr val="3DB6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F457BED-89BE-6B47-B9CC-C29E9DB51D08}"/>
              </a:ext>
            </a:extLst>
          </p:cNvPr>
          <p:cNvSpPr/>
          <p:nvPr/>
        </p:nvSpPr>
        <p:spPr>
          <a:xfrm>
            <a:off x="1" y="-4369"/>
            <a:ext cx="2944967" cy="123372"/>
          </a:xfrm>
          <a:prstGeom prst="rect">
            <a:avLst/>
          </a:prstGeom>
          <a:solidFill>
            <a:srgbClr val="02AF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CC65A0B-68A2-8A4E-A4E5-B7A1E8115EB9}"/>
              </a:ext>
            </a:extLst>
          </p:cNvPr>
          <p:cNvCxnSpPr>
            <a:cxnSpLocks/>
          </p:cNvCxnSpPr>
          <p:nvPr/>
        </p:nvCxnSpPr>
        <p:spPr>
          <a:xfrm>
            <a:off x="0" y="13708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Graphic 22">
            <a:extLst>
              <a:ext uri="{FF2B5EF4-FFF2-40B4-BE49-F238E27FC236}">
                <a16:creationId xmlns:a16="http://schemas.microsoft.com/office/drawing/2014/main" id="{660B6677-B80B-FE41-AB36-5A2081CA1E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702680" y="4463604"/>
            <a:ext cx="512679" cy="521368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5EE2F0CA-F5B6-B848-897A-35BBF2E7A8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8051839" y="4541731"/>
            <a:ext cx="423701" cy="430883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95285359-D803-4A40-9CEA-0B7DAFD5B91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5872468" y="616020"/>
            <a:ext cx="512679" cy="52136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921746C-9F12-9B42-AE20-43D1FB0DBB2A}"/>
              </a:ext>
            </a:extLst>
          </p:cNvPr>
          <p:cNvSpPr/>
          <p:nvPr/>
        </p:nvSpPr>
        <p:spPr>
          <a:xfrm>
            <a:off x="0" y="166885"/>
            <a:ext cx="12191995" cy="6691115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A3750E-7DE8-B54E-9A12-6C9E8B500F2D}"/>
              </a:ext>
            </a:extLst>
          </p:cNvPr>
          <p:cNvSpPr txBox="1"/>
          <p:nvPr/>
        </p:nvSpPr>
        <p:spPr>
          <a:xfrm>
            <a:off x="2011869" y="2712223"/>
            <a:ext cx="779809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What’s next?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9EB8712-8046-BF42-B971-9830F56F08B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4538" y="6262211"/>
            <a:ext cx="1135380" cy="37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9553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DB92C4-4BA9-0040-B36C-1B5591DC501A}"/>
              </a:ext>
            </a:extLst>
          </p:cNvPr>
          <p:cNvSpPr txBox="1"/>
          <p:nvPr/>
        </p:nvSpPr>
        <p:spPr>
          <a:xfrm>
            <a:off x="2078447" y="503439"/>
            <a:ext cx="6839131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Intuitive Discovery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58D613F-A3B1-874E-8B4B-629ECE9C9638}"/>
              </a:ext>
            </a:extLst>
          </p:cNvPr>
          <p:cNvSpPr/>
          <p:nvPr/>
        </p:nvSpPr>
        <p:spPr>
          <a:xfrm>
            <a:off x="557350" y="534125"/>
            <a:ext cx="1265644" cy="1265644"/>
          </a:xfrm>
          <a:prstGeom prst="ellipse">
            <a:avLst/>
          </a:prstGeom>
          <a:solidFill>
            <a:srgbClr val="FF94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755A90-1D79-1549-8F0D-FF6CA08B581C}"/>
              </a:ext>
            </a:extLst>
          </p:cNvPr>
          <p:cNvSpPr/>
          <p:nvPr/>
        </p:nvSpPr>
        <p:spPr>
          <a:xfrm>
            <a:off x="4356296" y="-4369"/>
            <a:ext cx="7835705" cy="123372"/>
          </a:xfrm>
          <a:prstGeom prst="rect">
            <a:avLst/>
          </a:prstGeom>
          <a:solidFill>
            <a:srgbClr val="78BF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305EF5-F6F0-4541-AA41-0ADA1AE55481}"/>
              </a:ext>
            </a:extLst>
          </p:cNvPr>
          <p:cNvSpPr/>
          <p:nvPr/>
        </p:nvSpPr>
        <p:spPr>
          <a:xfrm>
            <a:off x="2944967" y="-4369"/>
            <a:ext cx="1411328" cy="123372"/>
          </a:xfrm>
          <a:prstGeom prst="rect">
            <a:avLst/>
          </a:prstGeom>
          <a:solidFill>
            <a:srgbClr val="3DB6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235B97-65FA-1145-8F21-9BB4BC6F29FE}"/>
              </a:ext>
            </a:extLst>
          </p:cNvPr>
          <p:cNvSpPr/>
          <p:nvPr/>
        </p:nvSpPr>
        <p:spPr>
          <a:xfrm>
            <a:off x="1" y="-4369"/>
            <a:ext cx="2944967" cy="123372"/>
          </a:xfrm>
          <a:prstGeom prst="rect">
            <a:avLst/>
          </a:prstGeom>
          <a:solidFill>
            <a:srgbClr val="02AF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99BA51A-1045-E844-BEDB-4DBC83882E89}"/>
              </a:ext>
            </a:extLst>
          </p:cNvPr>
          <p:cNvCxnSpPr>
            <a:cxnSpLocks/>
          </p:cNvCxnSpPr>
          <p:nvPr/>
        </p:nvCxnSpPr>
        <p:spPr>
          <a:xfrm>
            <a:off x="0" y="13708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C50E5981-9280-C449-A889-7934DA1316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6049" y="705127"/>
            <a:ext cx="908243" cy="923636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D46D6556-8899-EE49-A560-E0BE4CCF4E60}"/>
              </a:ext>
            </a:extLst>
          </p:cNvPr>
          <p:cNvSpPr txBox="1">
            <a:spLocks/>
          </p:cNvSpPr>
          <p:nvPr/>
        </p:nvSpPr>
        <p:spPr>
          <a:xfrm>
            <a:off x="284303" y="2244163"/>
            <a:ext cx="11252197" cy="91525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7108C2E2-98A4-1046-A9BF-BC3E7BF3CFA1}"/>
              </a:ext>
            </a:extLst>
          </p:cNvPr>
          <p:cNvSpPr txBox="1">
            <a:spLocks/>
          </p:cNvSpPr>
          <p:nvPr/>
        </p:nvSpPr>
        <p:spPr>
          <a:xfrm>
            <a:off x="983667" y="2265887"/>
            <a:ext cx="6347816" cy="490536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Inspired by community-driven solutions</a:t>
            </a:r>
          </a:p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189" marR="0" lvl="0" indent="-457189" algn="l" defTabSz="60958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Bring OA to users On Demand</a:t>
            </a:r>
          </a:p>
          <a:p>
            <a:pPr marL="457189" marR="0" lvl="0" indent="-457189" algn="l" defTabSz="60958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Top community request</a:t>
            </a:r>
          </a:p>
          <a:p>
            <a:pPr marL="457189" marR="0" lvl="0" indent="-457189" algn="l" defTabSz="60958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Inspired by OA Button’s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InstantILL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prototype (pictured)</a:t>
            </a:r>
          </a:p>
          <a:p>
            <a:pPr marL="457189" marR="0" lvl="0" indent="-457189" algn="l" defTabSz="60958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Licensed and open links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68F3A8-F9C3-7E4D-832E-0913F97C0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5612" y="1638648"/>
            <a:ext cx="3438691" cy="43472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46EAA55-8F03-4047-A749-DC9B8E5CF387}"/>
              </a:ext>
            </a:extLst>
          </p:cNvPr>
          <p:cNvSpPr txBox="1"/>
          <p:nvPr/>
        </p:nvSpPr>
        <p:spPr>
          <a:xfrm>
            <a:off x="7301581" y="6046786"/>
            <a:ext cx="39067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Preview of OA Button’s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InstantILL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F28143-49E1-B642-AF13-4A807313C707}"/>
              </a:ext>
            </a:extLst>
          </p:cNvPr>
          <p:cNvSpPr txBox="1"/>
          <p:nvPr/>
        </p:nvSpPr>
        <p:spPr>
          <a:xfrm>
            <a:off x="2078447" y="1332319"/>
            <a:ext cx="7895771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Through any channel.</a:t>
            </a:r>
          </a:p>
        </p:txBody>
      </p:sp>
    </p:spTree>
    <p:extLst>
      <p:ext uri="{BB962C8B-B14F-4D97-AF65-F5344CB8AC3E}">
        <p14:creationId xmlns:p14="http://schemas.microsoft.com/office/powerpoint/2010/main" val="48094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FB5DC9-2488-D149-BA74-285824AE43D6}"/>
              </a:ext>
            </a:extLst>
          </p:cNvPr>
          <p:cNvSpPr txBox="1"/>
          <p:nvPr/>
        </p:nvSpPr>
        <p:spPr>
          <a:xfrm>
            <a:off x="591217" y="2362491"/>
            <a:ext cx="8446603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Transparency for the user: </a:t>
            </a:r>
            <a:b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Probability to fill + Prediction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Enabled by: 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Greater automation for staff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DB92C4-4BA9-0040-B36C-1B5591DC501A}"/>
              </a:ext>
            </a:extLst>
          </p:cNvPr>
          <p:cNvSpPr txBox="1"/>
          <p:nvPr/>
        </p:nvSpPr>
        <p:spPr>
          <a:xfrm>
            <a:off x="2078447" y="503439"/>
            <a:ext cx="6839131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Smart fulfillment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58D613F-A3B1-874E-8B4B-629ECE9C9638}"/>
              </a:ext>
            </a:extLst>
          </p:cNvPr>
          <p:cNvSpPr/>
          <p:nvPr/>
        </p:nvSpPr>
        <p:spPr>
          <a:xfrm>
            <a:off x="557350" y="534125"/>
            <a:ext cx="1265644" cy="1265644"/>
          </a:xfrm>
          <a:prstGeom prst="ellipse">
            <a:avLst/>
          </a:prstGeom>
          <a:solidFill>
            <a:srgbClr val="FF94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7B3C3C-C1F2-154B-91EC-BE4182D5054C}"/>
              </a:ext>
            </a:extLst>
          </p:cNvPr>
          <p:cNvSpPr txBox="1"/>
          <p:nvPr/>
        </p:nvSpPr>
        <p:spPr>
          <a:xfrm>
            <a:off x="2078446" y="1332319"/>
            <a:ext cx="9091748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According to my preference. Predictable.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755A90-1D79-1549-8F0D-FF6CA08B581C}"/>
              </a:ext>
            </a:extLst>
          </p:cNvPr>
          <p:cNvSpPr/>
          <p:nvPr/>
        </p:nvSpPr>
        <p:spPr>
          <a:xfrm>
            <a:off x="4356296" y="-4369"/>
            <a:ext cx="7835705" cy="123372"/>
          </a:xfrm>
          <a:prstGeom prst="rect">
            <a:avLst/>
          </a:prstGeom>
          <a:solidFill>
            <a:srgbClr val="78BF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305EF5-F6F0-4541-AA41-0ADA1AE55481}"/>
              </a:ext>
            </a:extLst>
          </p:cNvPr>
          <p:cNvSpPr/>
          <p:nvPr/>
        </p:nvSpPr>
        <p:spPr>
          <a:xfrm>
            <a:off x="2944967" y="-4369"/>
            <a:ext cx="1411328" cy="123372"/>
          </a:xfrm>
          <a:prstGeom prst="rect">
            <a:avLst/>
          </a:prstGeom>
          <a:solidFill>
            <a:srgbClr val="3DB6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235B97-65FA-1145-8F21-9BB4BC6F29FE}"/>
              </a:ext>
            </a:extLst>
          </p:cNvPr>
          <p:cNvSpPr/>
          <p:nvPr/>
        </p:nvSpPr>
        <p:spPr>
          <a:xfrm>
            <a:off x="1" y="-4369"/>
            <a:ext cx="2944967" cy="123372"/>
          </a:xfrm>
          <a:prstGeom prst="rect">
            <a:avLst/>
          </a:prstGeom>
          <a:solidFill>
            <a:srgbClr val="02AF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99BA51A-1045-E844-BEDB-4DBC83882E89}"/>
              </a:ext>
            </a:extLst>
          </p:cNvPr>
          <p:cNvCxnSpPr>
            <a:cxnSpLocks/>
          </p:cNvCxnSpPr>
          <p:nvPr/>
        </p:nvCxnSpPr>
        <p:spPr>
          <a:xfrm>
            <a:off x="0" y="13708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C50E5981-9280-C449-A889-7934DA1316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6049" y="705127"/>
            <a:ext cx="908243" cy="92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3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1564E5D-B014-3C4D-89C4-C9B06E3FC270}"/>
              </a:ext>
            </a:extLst>
          </p:cNvPr>
          <p:cNvSpPr/>
          <p:nvPr/>
        </p:nvSpPr>
        <p:spPr>
          <a:xfrm>
            <a:off x="0" y="-4"/>
            <a:ext cx="12192000" cy="2396840"/>
          </a:xfrm>
          <a:prstGeom prst="rect">
            <a:avLst/>
          </a:prstGeom>
          <a:gradFill>
            <a:gsLst>
              <a:gs pos="76000">
                <a:schemeClr val="bg1">
                  <a:alpha val="9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B841F0-E11D-1046-8C55-A300CDE993B0}"/>
              </a:ext>
            </a:extLst>
          </p:cNvPr>
          <p:cNvSpPr txBox="1"/>
          <p:nvPr/>
        </p:nvSpPr>
        <p:spPr>
          <a:xfrm>
            <a:off x="2078447" y="503439"/>
            <a:ext cx="6839131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Smart fulfillment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1203431-B3E2-E448-A83A-31CBB53AA2B9}"/>
              </a:ext>
            </a:extLst>
          </p:cNvPr>
          <p:cNvSpPr/>
          <p:nvPr/>
        </p:nvSpPr>
        <p:spPr>
          <a:xfrm>
            <a:off x="557350" y="534125"/>
            <a:ext cx="1265644" cy="1265644"/>
          </a:xfrm>
          <a:prstGeom prst="ellipse">
            <a:avLst/>
          </a:prstGeom>
          <a:solidFill>
            <a:srgbClr val="FF94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F5D342-4B2D-C343-9AA7-0B8307B41C78}"/>
              </a:ext>
            </a:extLst>
          </p:cNvPr>
          <p:cNvSpPr txBox="1"/>
          <p:nvPr/>
        </p:nvSpPr>
        <p:spPr>
          <a:xfrm>
            <a:off x="2078446" y="1332319"/>
            <a:ext cx="9091748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According to my preference. Predictable.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23C078-4969-D64A-8CC6-6B7E39313CFC}"/>
              </a:ext>
            </a:extLst>
          </p:cNvPr>
          <p:cNvSpPr/>
          <p:nvPr/>
        </p:nvSpPr>
        <p:spPr>
          <a:xfrm>
            <a:off x="4356296" y="-4369"/>
            <a:ext cx="7835705" cy="123372"/>
          </a:xfrm>
          <a:prstGeom prst="rect">
            <a:avLst/>
          </a:prstGeom>
          <a:solidFill>
            <a:srgbClr val="78BF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1C0580-F881-524A-8C77-BDA278588EBD}"/>
              </a:ext>
            </a:extLst>
          </p:cNvPr>
          <p:cNvSpPr/>
          <p:nvPr/>
        </p:nvSpPr>
        <p:spPr>
          <a:xfrm>
            <a:off x="2944967" y="-4369"/>
            <a:ext cx="1411328" cy="123372"/>
          </a:xfrm>
          <a:prstGeom prst="rect">
            <a:avLst/>
          </a:prstGeom>
          <a:solidFill>
            <a:srgbClr val="3DB6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F5419C-4307-8147-994C-3578C291061A}"/>
              </a:ext>
            </a:extLst>
          </p:cNvPr>
          <p:cNvSpPr/>
          <p:nvPr/>
        </p:nvSpPr>
        <p:spPr>
          <a:xfrm>
            <a:off x="1" y="-4369"/>
            <a:ext cx="2944967" cy="123372"/>
          </a:xfrm>
          <a:prstGeom prst="rect">
            <a:avLst/>
          </a:prstGeom>
          <a:solidFill>
            <a:srgbClr val="02AF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3533F58-D4B7-6D42-835D-F878B10DDB24}"/>
              </a:ext>
            </a:extLst>
          </p:cNvPr>
          <p:cNvCxnSpPr>
            <a:cxnSpLocks/>
          </p:cNvCxnSpPr>
          <p:nvPr/>
        </p:nvCxnSpPr>
        <p:spPr>
          <a:xfrm>
            <a:off x="0" y="13708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88B1C8D-6D9A-4393-BC69-5A9692E16185}"/>
              </a:ext>
            </a:extLst>
          </p:cNvPr>
          <p:cNvSpPr txBox="1"/>
          <p:nvPr/>
        </p:nvSpPr>
        <p:spPr>
          <a:xfrm>
            <a:off x="557350" y="2187921"/>
            <a:ext cx="8360228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Probability that your ILL request ends in fulfillment.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142FD65-B966-4D4A-86D9-91AC04D4ABF6}"/>
              </a:ext>
            </a:extLst>
          </p:cNvPr>
          <p:cNvSpPr/>
          <p:nvPr/>
        </p:nvSpPr>
        <p:spPr>
          <a:xfrm>
            <a:off x="557349" y="3647447"/>
            <a:ext cx="10527819" cy="1549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Are you sure that you’d like to request an item that </a:t>
            </a:r>
            <a:b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has a 50% probability of being filled? 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If yes, great! If not, let’s see what options we can find for you.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41538569-8193-E84E-AD88-1552076C69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6049" y="705127"/>
            <a:ext cx="908243" cy="92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36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79D4F99-AD55-40F8-BAD9-13850A842EC2}"/>
              </a:ext>
            </a:extLst>
          </p:cNvPr>
          <p:cNvSpPr/>
          <p:nvPr/>
        </p:nvSpPr>
        <p:spPr>
          <a:xfrm>
            <a:off x="654174" y="3122740"/>
            <a:ext cx="8352175" cy="301413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1564E5D-B014-3C4D-89C4-C9B06E3FC270}"/>
              </a:ext>
            </a:extLst>
          </p:cNvPr>
          <p:cNvSpPr/>
          <p:nvPr/>
        </p:nvSpPr>
        <p:spPr>
          <a:xfrm>
            <a:off x="0" y="-4"/>
            <a:ext cx="12192000" cy="2396840"/>
          </a:xfrm>
          <a:prstGeom prst="rect">
            <a:avLst/>
          </a:prstGeom>
          <a:gradFill>
            <a:gsLst>
              <a:gs pos="76000">
                <a:schemeClr val="bg1">
                  <a:alpha val="9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B841F0-E11D-1046-8C55-A300CDE993B0}"/>
              </a:ext>
            </a:extLst>
          </p:cNvPr>
          <p:cNvSpPr txBox="1"/>
          <p:nvPr/>
        </p:nvSpPr>
        <p:spPr>
          <a:xfrm>
            <a:off x="2078447" y="503439"/>
            <a:ext cx="6839131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Smart fulfillment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1203431-B3E2-E448-A83A-31CBB53AA2B9}"/>
              </a:ext>
            </a:extLst>
          </p:cNvPr>
          <p:cNvSpPr/>
          <p:nvPr/>
        </p:nvSpPr>
        <p:spPr>
          <a:xfrm>
            <a:off x="557350" y="534125"/>
            <a:ext cx="1265644" cy="1265644"/>
          </a:xfrm>
          <a:prstGeom prst="ellipse">
            <a:avLst/>
          </a:prstGeom>
          <a:solidFill>
            <a:srgbClr val="FF94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F5D342-4B2D-C343-9AA7-0B8307B41C78}"/>
              </a:ext>
            </a:extLst>
          </p:cNvPr>
          <p:cNvSpPr txBox="1"/>
          <p:nvPr/>
        </p:nvSpPr>
        <p:spPr>
          <a:xfrm>
            <a:off x="2078446" y="1332319"/>
            <a:ext cx="9091748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According to my preference. Predictable.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23C078-4969-D64A-8CC6-6B7E39313CFC}"/>
              </a:ext>
            </a:extLst>
          </p:cNvPr>
          <p:cNvSpPr/>
          <p:nvPr/>
        </p:nvSpPr>
        <p:spPr>
          <a:xfrm>
            <a:off x="4356296" y="-4369"/>
            <a:ext cx="7835705" cy="123372"/>
          </a:xfrm>
          <a:prstGeom prst="rect">
            <a:avLst/>
          </a:prstGeom>
          <a:solidFill>
            <a:srgbClr val="78BF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1C0580-F881-524A-8C77-BDA278588EBD}"/>
              </a:ext>
            </a:extLst>
          </p:cNvPr>
          <p:cNvSpPr/>
          <p:nvPr/>
        </p:nvSpPr>
        <p:spPr>
          <a:xfrm>
            <a:off x="2944967" y="-4369"/>
            <a:ext cx="1411328" cy="123372"/>
          </a:xfrm>
          <a:prstGeom prst="rect">
            <a:avLst/>
          </a:prstGeom>
          <a:solidFill>
            <a:srgbClr val="3DB6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F5419C-4307-8147-994C-3578C291061A}"/>
              </a:ext>
            </a:extLst>
          </p:cNvPr>
          <p:cNvSpPr/>
          <p:nvPr/>
        </p:nvSpPr>
        <p:spPr>
          <a:xfrm>
            <a:off x="1" y="-4369"/>
            <a:ext cx="2944967" cy="123372"/>
          </a:xfrm>
          <a:prstGeom prst="rect">
            <a:avLst/>
          </a:prstGeom>
          <a:solidFill>
            <a:srgbClr val="02AF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3533F58-D4B7-6D42-835D-F878B10DDB24}"/>
              </a:ext>
            </a:extLst>
          </p:cNvPr>
          <p:cNvCxnSpPr>
            <a:cxnSpLocks/>
          </p:cNvCxnSpPr>
          <p:nvPr/>
        </p:nvCxnSpPr>
        <p:spPr>
          <a:xfrm>
            <a:off x="0" y="13708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B501604D-C13C-4B32-BB78-9F55174CE0E9}"/>
              </a:ext>
            </a:extLst>
          </p:cNvPr>
          <p:cNvSpPr/>
          <p:nvPr/>
        </p:nvSpPr>
        <p:spPr>
          <a:xfrm>
            <a:off x="1031390" y="3469874"/>
            <a:ext cx="7636397" cy="226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>
                <a:tab pos="609585" algn="l"/>
              </a:tabLst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/>
                <a:ea typeface="Times New Roman" panose="02020603050405020304" pitchFamily="18" charset="0"/>
                <a:cs typeface="Calibri" panose="020F0502020204030204" pitchFamily="34" charset="0"/>
              </a:rPr>
              <a:t>	library configured processing time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/>
                <a:ea typeface="Times New Roman" panose="02020603050405020304" pitchFamily="18" charset="0"/>
                <a:cs typeface="Calibri" panose="020F0502020204030204" pitchFamily="34" charset="0"/>
              </a:rPr>
              <a:t>+ 	predicted lender processing time 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/>
                <a:ea typeface="Times New Roman" panose="02020603050405020304" pitchFamily="18" charset="0"/>
                <a:cs typeface="Calibri" panose="020F0502020204030204" pitchFamily="34" charset="0"/>
              </a:rPr>
              <a:t>+	predicted shipping time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095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/>
                <a:ea typeface="Calibri" panose="020F0502020204030204" pitchFamily="34" charset="0"/>
                <a:cs typeface="Calibri" panose="020F0502020204030204" pitchFamily="34" charset="0"/>
              </a:rPr>
              <a:t>=	Predicted Time to Fill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88B1C8D-6D9A-4393-BC69-5A9692E16185}"/>
              </a:ext>
            </a:extLst>
          </p:cNvPr>
          <p:cNvSpPr txBox="1"/>
          <p:nvPr/>
        </p:nvSpPr>
        <p:spPr>
          <a:xfrm>
            <a:off x="557350" y="2173191"/>
            <a:ext cx="8360228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Predict Time to Fill Algorithm: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733D392-CFC9-4588-8A1B-5DE32B23256C}"/>
              </a:ext>
            </a:extLst>
          </p:cNvPr>
          <p:cNvCxnSpPr>
            <a:cxnSpLocks/>
          </p:cNvCxnSpPr>
          <p:nvPr/>
        </p:nvCxnSpPr>
        <p:spPr>
          <a:xfrm>
            <a:off x="957477" y="5120875"/>
            <a:ext cx="7710311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1D53DF03-F7C1-E141-B2C1-B5CDFC66C5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6049" y="705127"/>
            <a:ext cx="908243" cy="92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94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1564E5D-B014-3C4D-89C4-C9B06E3FC270}"/>
              </a:ext>
            </a:extLst>
          </p:cNvPr>
          <p:cNvSpPr/>
          <p:nvPr/>
        </p:nvSpPr>
        <p:spPr>
          <a:xfrm>
            <a:off x="0" y="-4"/>
            <a:ext cx="12192000" cy="2396840"/>
          </a:xfrm>
          <a:prstGeom prst="rect">
            <a:avLst/>
          </a:prstGeom>
          <a:gradFill>
            <a:gsLst>
              <a:gs pos="76000">
                <a:schemeClr val="bg1">
                  <a:alpha val="9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B841F0-E11D-1046-8C55-A300CDE993B0}"/>
              </a:ext>
            </a:extLst>
          </p:cNvPr>
          <p:cNvSpPr txBox="1"/>
          <p:nvPr/>
        </p:nvSpPr>
        <p:spPr>
          <a:xfrm>
            <a:off x="2078447" y="503439"/>
            <a:ext cx="6839131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Smart fulfillment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1203431-B3E2-E448-A83A-31CBB53AA2B9}"/>
              </a:ext>
            </a:extLst>
          </p:cNvPr>
          <p:cNvSpPr/>
          <p:nvPr/>
        </p:nvSpPr>
        <p:spPr>
          <a:xfrm>
            <a:off x="557350" y="534125"/>
            <a:ext cx="1265644" cy="1265644"/>
          </a:xfrm>
          <a:prstGeom prst="ellipse">
            <a:avLst/>
          </a:prstGeom>
          <a:solidFill>
            <a:srgbClr val="FF94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F5D342-4B2D-C343-9AA7-0B8307B41C78}"/>
              </a:ext>
            </a:extLst>
          </p:cNvPr>
          <p:cNvSpPr txBox="1"/>
          <p:nvPr/>
        </p:nvSpPr>
        <p:spPr>
          <a:xfrm>
            <a:off x="2078446" y="1332319"/>
            <a:ext cx="9091748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According to my preference. Predictable.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23C078-4969-D64A-8CC6-6B7E39313CFC}"/>
              </a:ext>
            </a:extLst>
          </p:cNvPr>
          <p:cNvSpPr/>
          <p:nvPr/>
        </p:nvSpPr>
        <p:spPr>
          <a:xfrm>
            <a:off x="4356296" y="-4369"/>
            <a:ext cx="7835705" cy="123372"/>
          </a:xfrm>
          <a:prstGeom prst="rect">
            <a:avLst/>
          </a:prstGeom>
          <a:solidFill>
            <a:srgbClr val="78BF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1C0580-F881-524A-8C77-BDA278588EBD}"/>
              </a:ext>
            </a:extLst>
          </p:cNvPr>
          <p:cNvSpPr/>
          <p:nvPr/>
        </p:nvSpPr>
        <p:spPr>
          <a:xfrm>
            <a:off x="2944967" y="-4369"/>
            <a:ext cx="1411328" cy="123372"/>
          </a:xfrm>
          <a:prstGeom prst="rect">
            <a:avLst/>
          </a:prstGeom>
          <a:solidFill>
            <a:srgbClr val="3DB6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F5419C-4307-8147-994C-3578C291061A}"/>
              </a:ext>
            </a:extLst>
          </p:cNvPr>
          <p:cNvSpPr/>
          <p:nvPr/>
        </p:nvSpPr>
        <p:spPr>
          <a:xfrm>
            <a:off x="1" y="-4369"/>
            <a:ext cx="2944967" cy="123372"/>
          </a:xfrm>
          <a:prstGeom prst="rect">
            <a:avLst/>
          </a:prstGeom>
          <a:solidFill>
            <a:srgbClr val="02AF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3533F58-D4B7-6D42-835D-F878B10DDB24}"/>
              </a:ext>
            </a:extLst>
          </p:cNvPr>
          <p:cNvCxnSpPr>
            <a:cxnSpLocks/>
          </p:cNvCxnSpPr>
          <p:nvPr/>
        </p:nvCxnSpPr>
        <p:spPr>
          <a:xfrm>
            <a:off x="0" y="13708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88B1C8D-6D9A-4393-BC69-5A9692E16185}"/>
              </a:ext>
            </a:extLst>
          </p:cNvPr>
          <p:cNvSpPr txBox="1"/>
          <p:nvPr/>
        </p:nvSpPr>
        <p:spPr>
          <a:xfrm>
            <a:off x="557349" y="2173191"/>
            <a:ext cx="945025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Direct Request: Automated Workflows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733D392-CFC9-4588-8A1B-5DE32B23256C}"/>
              </a:ext>
            </a:extLst>
          </p:cNvPr>
          <p:cNvCxnSpPr>
            <a:cxnSpLocks/>
          </p:cNvCxnSpPr>
          <p:nvPr/>
        </p:nvCxnSpPr>
        <p:spPr>
          <a:xfrm>
            <a:off x="957477" y="5120875"/>
            <a:ext cx="7710311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1D53DF03-F7C1-E141-B2C1-B5CDFC66C5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6049" y="705127"/>
            <a:ext cx="908243" cy="9236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049AFF-ADF0-A848-A21A-2A02EAA6E147}"/>
              </a:ext>
            </a:extLst>
          </p:cNvPr>
          <p:cNvSpPr txBox="1"/>
          <p:nvPr/>
        </p:nvSpPr>
        <p:spPr>
          <a:xfrm>
            <a:off x="1198228" y="3085684"/>
            <a:ext cx="3158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Today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25A2B3-2746-0A47-BFCC-11168A268D67}"/>
              </a:ext>
            </a:extLst>
          </p:cNvPr>
          <p:cNvSpPr txBox="1"/>
          <p:nvPr/>
        </p:nvSpPr>
        <p:spPr>
          <a:xfrm>
            <a:off x="7579425" y="3122741"/>
            <a:ext cx="3158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Tomorrow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910E0C-778A-D04B-880E-E045BBBDD554}"/>
              </a:ext>
            </a:extLst>
          </p:cNvPr>
          <p:cNvSpPr txBox="1"/>
          <p:nvPr/>
        </p:nvSpPr>
        <p:spPr>
          <a:xfrm>
            <a:off x="1190171" y="3711602"/>
            <a:ext cx="45942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marR="0" lvl="0" indent="-38099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Auto send requests to preferred lenders</a:t>
            </a:r>
          </a:p>
          <a:p>
            <a:pPr marL="380990" marR="0" lvl="0" indent="-38099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Identify acquisitions requests</a:t>
            </a:r>
          </a:p>
          <a:p>
            <a:pPr marL="380990" marR="0" lvl="0" indent="-38099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Leverage your holdings for doc del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184811-2034-7248-AB43-D0736ECAC168}"/>
              </a:ext>
            </a:extLst>
          </p:cNvPr>
          <p:cNvSpPr txBox="1"/>
          <p:nvPr/>
        </p:nvSpPr>
        <p:spPr>
          <a:xfrm>
            <a:off x="7590893" y="3711601"/>
            <a:ext cx="36121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marR="0" lvl="0" indent="-38099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Auto tagging requests (e.g. ‘rush’)</a:t>
            </a:r>
          </a:p>
          <a:p>
            <a:pPr marL="380990" marR="0" lvl="0" indent="-38099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Notifications</a:t>
            </a:r>
          </a:p>
          <a:p>
            <a:pPr marL="380990" marR="0" lvl="0" indent="-38099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Auto send to Reprints Desk or Get it Now</a:t>
            </a:r>
          </a:p>
        </p:txBody>
      </p:sp>
    </p:spTree>
    <p:extLst>
      <p:ext uri="{BB962C8B-B14F-4D97-AF65-F5344CB8AC3E}">
        <p14:creationId xmlns:p14="http://schemas.microsoft.com/office/powerpoint/2010/main" val="85048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7AF1C06-C427-784A-B55B-284B4ED0758D}"/>
              </a:ext>
            </a:extLst>
          </p:cNvPr>
          <p:cNvGrpSpPr/>
          <p:nvPr/>
        </p:nvGrpSpPr>
        <p:grpSpPr>
          <a:xfrm>
            <a:off x="1897576" y="1813636"/>
            <a:ext cx="8257512" cy="4954507"/>
            <a:chOff x="1704688" y="1498605"/>
            <a:chExt cx="5630122" cy="3378073"/>
          </a:xfrm>
        </p:grpSpPr>
        <p:pic>
          <p:nvPicPr>
            <p:cNvPr id="17" name="Picture 16" descr="A screenshot of a computer screen&#10;&#10;Description automatically generated">
              <a:extLst>
                <a:ext uri="{FF2B5EF4-FFF2-40B4-BE49-F238E27FC236}">
                  <a16:creationId xmlns:a16="http://schemas.microsoft.com/office/drawing/2014/main" id="{2F917643-87DE-8A46-B1A9-AD205FEE4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04688" y="1498605"/>
              <a:ext cx="5630122" cy="3378073"/>
            </a:xfrm>
            <a:prstGeom prst="rect">
              <a:avLst/>
            </a:prstGeom>
          </p:spPr>
        </p:pic>
        <p:pic>
          <p:nvPicPr>
            <p:cNvPr id="3" name="Picture 2" descr="A screenshot of a computer screen&#10;&#10;Description automatically generated">
              <a:extLst>
                <a:ext uri="{FF2B5EF4-FFF2-40B4-BE49-F238E27FC236}">
                  <a16:creationId xmlns:a16="http://schemas.microsoft.com/office/drawing/2014/main" id="{037406B6-682E-EF4E-97DB-BC087FFB72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1483" b="78442" l="11051" r="88889">
                          <a14:foregroundMark x1="14614" y1="76172" x2="22645" y2="75340"/>
                          <a14:foregroundMark x1="22645" y1="75340" x2="38631" y2="77829"/>
                          <a14:foregroundMark x1="33937" y1="75643" x2="42572" y2="75492"/>
                          <a14:foregroundMark x1="42572" y1="75492" x2="58333" y2="76475"/>
                          <a14:foregroundMark x1="58333" y1="76475" x2="59179" y2="76475"/>
                          <a14:foregroundMark x1="75664" y1="75794" x2="52234" y2="76853"/>
                          <a14:foregroundMark x1="65217" y1="74281" x2="26872" y2="72012"/>
                          <a14:foregroundMark x1="24275" y1="74660" x2="20954" y2="71180"/>
                          <a14:foregroundMark x1="20169" y1="73752" x2="20169" y2="73752"/>
                          <a14:foregroundMark x1="19988" y1="72920" x2="18901" y2="72693"/>
                          <a14:foregroundMark x1="18901" y1="74433" x2="18116" y2="70121"/>
                          <a14:foregroundMark x1="19082" y1="70953" x2="18659" y2="50832"/>
                          <a14:foregroundMark x1="14795" y1="76475" x2="11171" y2="75492"/>
                          <a14:foregroundMark x1="28986" y1="75113" x2="35870" y2="75113"/>
                          <a14:foregroundMark x1="35870" y1="75113" x2="43297" y2="72995"/>
                          <a14:foregroundMark x1="43297" y1="72995" x2="50664" y2="73298"/>
                          <a14:foregroundMark x1="50664" y1="73298" x2="57186" y2="76248"/>
                          <a14:foregroundMark x1="57186" y1="76248" x2="64553" y2="73676"/>
                          <a14:foregroundMark x1="64553" y1="73676" x2="71920" y2="73601"/>
                          <a14:foregroundMark x1="71920" y1="73601" x2="85749" y2="76475"/>
                          <a14:foregroundMark x1="85749" y1="76475" x2="86836" y2="76475"/>
                          <a14:foregroundMark x1="57065" y1="75870" x2="41787" y2="74054"/>
                          <a14:foregroundMark x1="41787" y1="74054" x2="41546" y2="74130"/>
                          <a14:foregroundMark x1="42995" y1="77005" x2="38225" y2="77534"/>
                          <a14:foregroundMark x1="55133" y1="74584" x2="61896" y2="74887"/>
                          <a14:foregroundMark x1="61896" y1="74887" x2="62560" y2="74811"/>
                          <a14:foregroundMark x1="78684" y1="75113" x2="81582" y2="66717"/>
                          <a14:foregroundMark x1="81582" y1="66717" x2="81159" y2="23828"/>
                          <a14:foregroundMark x1="81159" y1="23828" x2="22645" y2="21634"/>
                          <a14:foregroundMark x1="22645" y1="21634" x2="18841" y2="29274"/>
                          <a14:foregroundMark x1="18841" y1="29274" x2="19746" y2="46520"/>
                          <a14:foregroundMark x1="19746" y1="46520" x2="18720" y2="55144"/>
                          <a14:foregroundMark x1="18720" y1="55144" x2="20169" y2="70272"/>
                          <a14:foregroundMark x1="88889" y1="76021" x2="86957" y2="76324"/>
                          <a14:backgroundMark x1="15022" y1="75327" x2="14262" y2="75283"/>
                          <a14:backgroundMark x1="43176" y1="78744" x2="37621" y2="78971"/>
                        </a14:backgroundRemoval>
                      </a14:imgEffect>
                    </a14:imgLayer>
                  </a14:imgProps>
                </a:ext>
              </a:extLst>
            </a:blip>
            <a:srcRect l="19175" t="23738" r="18895" b="28855"/>
            <a:stretch/>
          </p:blipFill>
          <p:spPr>
            <a:xfrm>
              <a:off x="2525625" y="1842275"/>
              <a:ext cx="4092750" cy="2501125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7A1BE299-ADC3-5246-ADCC-FB0534E16529}"/>
              </a:ext>
            </a:extLst>
          </p:cNvPr>
          <p:cNvSpPr/>
          <p:nvPr/>
        </p:nvSpPr>
        <p:spPr>
          <a:xfrm>
            <a:off x="0" y="1"/>
            <a:ext cx="12192000" cy="1980055"/>
          </a:xfrm>
          <a:prstGeom prst="rect">
            <a:avLst/>
          </a:prstGeom>
          <a:gradFill>
            <a:gsLst>
              <a:gs pos="87000">
                <a:schemeClr val="bg1">
                  <a:alpha val="9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7AA090-A177-2D4A-8D93-9B47FE258468}"/>
              </a:ext>
            </a:extLst>
          </p:cNvPr>
          <p:cNvSpPr txBox="1"/>
          <p:nvPr/>
        </p:nvSpPr>
        <p:spPr>
          <a:xfrm>
            <a:off x="2078445" y="503439"/>
            <a:ext cx="6254059" cy="9130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Single account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3A374A2-8062-6A48-864A-57982F560F07}"/>
              </a:ext>
            </a:extLst>
          </p:cNvPr>
          <p:cNvSpPr/>
          <p:nvPr/>
        </p:nvSpPr>
        <p:spPr>
          <a:xfrm>
            <a:off x="557350" y="534125"/>
            <a:ext cx="1265644" cy="1265644"/>
          </a:xfrm>
          <a:prstGeom prst="ellipse">
            <a:avLst/>
          </a:prstGeom>
          <a:solidFill>
            <a:srgbClr val="FF94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DC2296-C895-754D-A665-02945E4710FF}"/>
              </a:ext>
            </a:extLst>
          </p:cNvPr>
          <p:cNvSpPr txBox="1"/>
          <p:nvPr/>
        </p:nvSpPr>
        <p:spPr>
          <a:xfrm>
            <a:off x="2078447" y="1332320"/>
            <a:ext cx="7895771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One-stop shop to track, inventory, recommend and return.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3E8032-8FC3-6D4A-B97E-900219C2A620}"/>
              </a:ext>
            </a:extLst>
          </p:cNvPr>
          <p:cNvSpPr/>
          <p:nvPr/>
        </p:nvSpPr>
        <p:spPr>
          <a:xfrm>
            <a:off x="4356296" y="-4369"/>
            <a:ext cx="7835705" cy="123372"/>
          </a:xfrm>
          <a:prstGeom prst="rect">
            <a:avLst/>
          </a:prstGeom>
          <a:solidFill>
            <a:srgbClr val="78BF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3C9B46-1DD3-304A-8033-3DB495645A60}"/>
              </a:ext>
            </a:extLst>
          </p:cNvPr>
          <p:cNvSpPr/>
          <p:nvPr/>
        </p:nvSpPr>
        <p:spPr>
          <a:xfrm>
            <a:off x="2944967" y="-4369"/>
            <a:ext cx="1411328" cy="123372"/>
          </a:xfrm>
          <a:prstGeom prst="rect">
            <a:avLst/>
          </a:prstGeom>
          <a:solidFill>
            <a:srgbClr val="3DB6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7233B97-7935-2243-ABB0-0935C8816BFE}"/>
              </a:ext>
            </a:extLst>
          </p:cNvPr>
          <p:cNvSpPr/>
          <p:nvPr/>
        </p:nvSpPr>
        <p:spPr>
          <a:xfrm>
            <a:off x="1" y="-4369"/>
            <a:ext cx="2944967" cy="123372"/>
          </a:xfrm>
          <a:prstGeom prst="rect">
            <a:avLst/>
          </a:prstGeom>
          <a:solidFill>
            <a:srgbClr val="02AF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DA0B457-7B3A-5D4B-A157-059BACDCC5C8}"/>
              </a:ext>
            </a:extLst>
          </p:cNvPr>
          <p:cNvCxnSpPr>
            <a:cxnSpLocks/>
          </p:cNvCxnSpPr>
          <p:nvPr/>
        </p:nvCxnSpPr>
        <p:spPr>
          <a:xfrm>
            <a:off x="0" y="13708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Graphic 14">
            <a:extLst>
              <a:ext uri="{FF2B5EF4-FFF2-40B4-BE49-F238E27FC236}">
                <a16:creationId xmlns:a16="http://schemas.microsoft.com/office/drawing/2014/main" id="{B1E5696D-3B4C-AF42-B0A5-D0857EA66F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0637" y="627919"/>
            <a:ext cx="999067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99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A1BE299-ADC3-5246-ADCC-FB0534E16529}"/>
              </a:ext>
            </a:extLst>
          </p:cNvPr>
          <p:cNvSpPr/>
          <p:nvPr/>
        </p:nvSpPr>
        <p:spPr>
          <a:xfrm>
            <a:off x="0" y="1"/>
            <a:ext cx="12192000" cy="1980055"/>
          </a:xfrm>
          <a:prstGeom prst="rect">
            <a:avLst/>
          </a:prstGeom>
          <a:gradFill>
            <a:gsLst>
              <a:gs pos="87000">
                <a:schemeClr val="bg1">
                  <a:alpha val="9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7AA090-A177-2D4A-8D93-9B47FE258468}"/>
              </a:ext>
            </a:extLst>
          </p:cNvPr>
          <p:cNvSpPr txBox="1"/>
          <p:nvPr/>
        </p:nvSpPr>
        <p:spPr>
          <a:xfrm>
            <a:off x="2078445" y="503439"/>
            <a:ext cx="6254059" cy="9130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Single account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3A374A2-8062-6A48-864A-57982F560F07}"/>
              </a:ext>
            </a:extLst>
          </p:cNvPr>
          <p:cNvSpPr/>
          <p:nvPr/>
        </p:nvSpPr>
        <p:spPr>
          <a:xfrm>
            <a:off x="557350" y="534125"/>
            <a:ext cx="1265644" cy="1265644"/>
          </a:xfrm>
          <a:prstGeom prst="ellipse">
            <a:avLst/>
          </a:prstGeom>
          <a:solidFill>
            <a:srgbClr val="FF94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DC2296-C895-754D-A665-02945E4710FF}"/>
              </a:ext>
            </a:extLst>
          </p:cNvPr>
          <p:cNvSpPr txBox="1"/>
          <p:nvPr/>
        </p:nvSpPr>
        <p:spPr>
          <a:xfrm>
            <a:off x="2078447" y="1332320"/>
            <a:ext cx="7895771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One-stop shop to track, inventory, recommend and return.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3E8032-8FC3-6D4A-B97E-900219C2A620}"/>
              </a:ext>
            </a:extLst>
          </p:cNvPr>
          <p:cNvSpPr/>
          <p:nvPr/>
        </p:nvSpPr>
        <p:spPr>
          <a:xfrm>
            <a:off x="4356296" y="-4369"/>
            <a:ext cx="7835705" cy="123372"/>
          </a:xfrm>
          <a:prstGeom prst="rect">
            <a:avLst/>
          </a:prstGeom>
          <a:solidFill>
            <a:srgbClr val="78BF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3C9B46-1DD3-304A-8033-3DB495645A60}"/>
              </a:ext>
            </a:extLst>
          </p:cNvPr>
          <p:cNvSpPr/>
          <p:nvPr/>
        </p:nvSpPr>
        <p:spPr>
          <a:xfrm>
            <a:off x="2944967" y="-4369"/>
            <a:ext cx="1411328" cy="123372"/>
          </a:xfrm>
          <a:prstGeom prst="rect">
            <a:avLst/>
          </a:prstGeom>
          <a:solidFill>
            <a:srgbClr val="3DB6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7233B97-7935-2243-ABB0-0935C8816BFE}"/>
              </a:ext>
            </a:extLst>
          </p:cNvPr>
          <p:cNvSpPr/>
          <p:nvPr/>
        </p:nvSpPr>
        <p:spPr>
          <a:xfrm>
            <a:off x="1" y="-4369"/>
            <a:ext cx="2944967" cy="123372"/>
          </a:xfrm>
          <a:prstGeom prst="rect">
            <a:avLst/>
          </a:prstGeom>
          <a:solidFill>
            <a:srgbClr val="02AF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DA0B457-7B3A-5D4B-A157-059BACDCC5C8}"/>
              </a:ext>
            </a:extLst>
          </p:cNvPr>
          <p:cNvCxnSpPr>
            <a:cxnSpLocks/>
          </p:cNvCxnSpPr>
          <p:nvPr/>
        </p:nvCxnSpPr>
        <p:spPr>
          <a:xfrm>
            <a:off x="0" y="13708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20E9ABE2-CC4E-8842-89BA-F1C140C0E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6332" y="2269401"/>
            <a:ext cx="6060715" cy="3689628"/>
          </a:xfrm>
          <a:prstGeom prst="rect">
            <a:avLst/>
          </a:prstGeom>
        </p:spPr>
      </p:pic>
      <p:pic>
        <p:nvPicPr>
          <p:cNvPr id="17" name="Picture 16" descr="A screenshot of a computer&#10;&#10;Description automatically generated">
            <a:extLst>
              <a:ext uri="{FF2B5EF4-FFF2-40B4-BE49-F238E27FC236}">
                <a16:creationId xmlns:a16="http://schemas.microsoft.com/office/drawing/2014/main" id="{4DE9C836-28FE-0C4C-81B7-85067144C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65" y="2269401"/>
            <a:ext cx="6060715" cy="3689628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EFE1BFBD-E8A5-3F42-8631-4121FDFBEE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0637" y="627919"/>
            <a:ext cx="999067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83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CF305D-787A-AE47-9B40-40FD367D75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605F97-1824-3242-A2ED-9F7FE29B37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0072" y="6422993"/>
            <a:ext cx="916227" cy="29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391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A1BE299-ADC3-5246-ADCC-FB0534E16529}"/>
              </a:ext>
            </a:extLst>
          </p:cNvPr>
          <p:cNvSpPr/>
          <p:nvPr/>
        </p:nvSpPr>
        <p:spPr>
          <a:xfrm>
            <a:off x="0" y="1"/>
            <a:ext cx="12192000" cy="1980055"/>
          </a:xfrm>
          <a:prstGeom prst="rect">
            <a:avLst/>
          </a:prstGeom>
          <a:gradFill>
            <a:gsLst>
              <a:gs pos="87000">
                <a:schemeClr val="bg1">
                  <a:alpha val="9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7AA090-A177-2D4A-8D93-9B47FE258468}"/>
              </a:ext>
            </a:extLst>
          </p:cNvPr>
          <p:cNvSpPr txBox="1"/>
          <p:nvPr/>
        </p:nvSpPr>
        <p:spPr>
          <a:xfrm>
            <a:off x="2078445" y="503439"/>
            <a:ext cx="6254059" cy="9130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Single account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3A374A2-8062-6A48-864A-57982F560F07}"/>
              </a:ext>
            </a:extLst>
          </p:cNvPr>
          <p:cNvSpPr/>
          <p:nvPr/>
        </p:nvSpPr>
        <p:spPr>
          <a:xfrm>
            <a:off x="557350" y="534125"/>
            <a:ext cx="1265644" cy="1265644"/>
          </a:xfrm>
          <a:prstGeom prst="ellipse">
            <a:avLst/>
          </a:prstGeom>
          <a:solidFill>
            <a:srgbClr val="FF94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DC2296-C895-754D-A665-02945E4710FF}"/>
              </a:ext>
            </a:extLst>
          </p:cNvPr>
          <p:cNvSpPr txBox="1"/>
          <p:nvPr/>
        </p:nvSpPr>
        <p:spPr>
          <a:xfrm>
            <a:off x="2078447" y="1332320"/>
            <a:ext cx="7895771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One-stop shop to track, inventory, recommend and return.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3E8032-8FC3-6D4A-B97E-900219C2A620}"/>
              </a:ext>
            </a:extLst>
          </p:cNvPr>
          <p:cNvSpPr/>
          <p:nvPr/>
        </p:nvSpPr>
        <p:spPr>
          <a:xfrm>
            <a:off x="4356296" y="-4369"/>
            <a:ext cx="7835705" cy="123372"/>
          </a:xfrm>
          <a:prstGeom prst="rect">
            <a:avLst/>
          </a:prstGeom>
          <a:solidFill>
            <a:srgbClr val="78BF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3C9B46-1DD3-304A-8033-3DB495645A60}"/>
              </a:ext>
            </a:extLst>
          </p:cNvPr>
          <p:cNvSpPr/>
          <p:nvPr/>
        </p:nvSpPr>
        <p:spPr>
          <a:xfrm>
            <a:off x="2944967" y="-4369"/>
            <a:ext cx="1411328" cy="123372"/>
          </a:xfrm>
          <a:prstGeom prst="rect">
            <a:avLst/>
          </a:prstGeom>
          <a:solidFill>
            <a:srgbClr val="3DB6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7233B97-7935-2243-ABB0-0935C8816BFE}"/>
              </a:ext>
            </a:extLst>
          </p:cNvPr>
          <p:cNvSpPr/>
          <p:nvPr/>
        </p:nvSpPr>
        <p:spPr>
          <a:xfrm>
            <a:off x="1" y="-4369"/>
            <a:ext cx="2944967" cy="123372"/>
          </a:xfrm>
          <a:prstGeom prst="rect">
            <a:avLst/>
          </a:prstGeom>
          <a:solidFill>
            <a:srgbClr val="02AF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DA0B457-7B3A-5D4B-A157-059BACDCC5C8}"/>
              </a:ext>
            </a:extLst>
          </p:cNvPr>
          <p:cNvCxnSpPr>
            <a:cxnSpLocks/>
          </p:cNvCxnSpPr>
          <p:nvPr/>
        </p:nvCxnSpPr>
        <p:spPr>
          <a:xfrm>
            <a:off x="0" y="13708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6FD7CF52-3125-BF48-85D1-728AEC1AD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5107" y="1813636"/>
            <a:ext cx="8241787" cy="4945072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6966F6ED-BFE7-8448-8282-3A8D657176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0637" y="627919"/>
            <a:ext cx="999067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82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A1BE299-ADC3-5246-ADCC-FB0534E16529}"/>
              </a:ext>
            </a:extLst>
          </p:cNvPr>
          <p:cNvSpPr/>
          <p:nvPr/>
        </p:nvSpPr>
        <p:spPr>
          <a:xfrm>
            <a:off x="0" y="1"/>
            <a:ext cx="12192000" cy="1980055"/>
          </a:xfrm>
          <a:prstGeom prst="rect">
            <a:avLst/>
          </a:prstGeom>
          <a:gradFill>
            <a:gsLst>
              <a:gs pos="87000">
                <a:schemeClr val="bg1">
                  <a:alpha val="9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7AA090-A177-2D4A-8D93-9B47FE258468}"/>
              </a:ext>
            </a:extLst>
          </p:cNvPr>
          <p:cNvSpPr txBox="1"/>
          <p:nvPr/>
        </p:nvSpPr>
        <p:spPr>
          <a:xfrm>
            <a:off x="2078445" y="503439"/>
            <a:ext cx="6254059" cy="9130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Single account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3A374A2-8062-6A48-864A-57982F560F07}"/>
              </a:ext>
            </a:extLst>
          </p:cNvPr>
          <p:cNvSpPr/>
          <p:nvPr/>
        </p:nvSpPr>
        <p:spPr>
          <a:xfrm>
            <a:off x="557350" y="534125"/>
            <a:ext cx="1265644" cy="1265644"/>
          </a:xfrm>
          <a:prstGeom prst="ellipse">
            <a:avLst/>
          </a:prstGeom>
          <a:solidFill>
            <a:srgbClr val="FF94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DC2296-C895-754D-A665-02945E4710FF}"/>
              </a:ext>
            </a:extLst>
          </p:cNvPr>
          <p:cNvSpPr txBox="1"/>
          <p:nvPr/>
        </p:nvSpPr>
        <p:spPr>
          <a:xfrm>
            <a:off x="2078447" y="1332320"/>
            <a:ext cx="7895771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One-stop shop to track, inventory, recommend and return.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3E8032-8FC3-6D4A-B97E-900219C2A620}"/>
              </a:ext>
            </a:extLst>
          </p:cNvPr>
          <p:cNvSpPr/>
          <p:nvPr/>
        </p:nvSpPr>
        <p:spPr>
          <a:xfrm>
            <a:off x="4356296" y="-4369"/>
            <a:ext cx="7835705" cy="123372"/>
          </a:xfrm>
          <a:prstGeom prst="rect">
            <a:avLst/>
          </a:prstGeom>
          <a:solidFill>
            <a:srgbClr val="78BF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3C9B46-1DD3-304A-8033-3DB495645A60}"/>
              </a:ext>
            </a:extLst>
          </p:cNvPr>
          <p:cNvSpPr/>
          <p:nvPr/>
        </p:nvSpPr>
        <p:spPr>
          <a:xfrm>
            <a:off x="2944967" y="-4369"/>
            <a:ext cx="1411328" cy="123372"/>
          </a:xfrm>
          <a:prstGeom prst="rect">
            <a:avLst/>
          </a:prstGeom>
          <a:solidFill>
            <a:srgbClr val="3DB6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7233B97-7935-2243-ABB0-0935C8816BFE}"/>
              </a:ext>
            </a:extLst>
          </p:cNvPr>
          <p:cNvSpPr/>
          <p:nvPr/>
        </p:nvSpPr>
        <p:spPr>
          <a:xfrm>
            <a:off x="1" y="-4369"/>
            <a:ext cx="2944967" cy="123372"/>
          </a:xfrm>
          <a:prstGeom prst="rect">
            <a:avLst/>
          </a:prstGeom>
          <a:solidFill>
            <a:srgbClr val="02AF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DA0B457-7B3A-5D4B-A157-059BACDCC5C8}"/>
              </a:ext>
            </a:extLst>
          </p:cNvPr>
          <p:cNvCxnSpPr>
            <a:cxnSpLocks/>
          </p:cNvCxnSpPr>
          <p:nvPr/>
        </p:nvCxnSpPr>
        <p:spPr>
          <a:xfrm>
            <a:off x="0" y="13708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Graphic 14">
            <a:extLst>
              <a:ext uri="{FF2B5EF4-FFF2-40B4-BE49-F238E27FC236}">
                <a16:creationId xmlns:a16="http://schemas.microsoft.com/office/drawing/2014/main" id="{6966F6ED-BFE7-8448-8282-3A8D65717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0637" y="627919"/>
            <a:ext cx="999067" cy="101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27B97E-76BF-1E4B-85F8-EB29DFA2D98C}"/>
              </a:ext>
            </a:extLst>
          </p:cNvPr>
          <p:cNvSpPr txBox="1"/>
          <p:nvPr/>
        </p:nvSpPr>
        <p:spPr>
          <a:xfrm>
            <a:off x="4356295" y="5320571"/>
            <a:ext cx="49688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Tipasa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APIs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BC6A57A-40E3-CC40-828D-D74F42A7B0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75200" y="2133977"/>
            <a:ext cx="3041600" cy="30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2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7080808-2428-9046-A505-0E07A5650915}"/>
              </a:ext>
            </a:extLst>
          </p:cNvPr>
          <p:cNvSpPr/>
          <p:nvPr/>
        </p:nvSpPr>
        <p:spPr>
          <a:xfrm>
            <a:off x="0" y="-20848"/>
            <a:ext cx="12192000" cy="687884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07FE55-E67D-EB4F-B436-9AE42AD7FA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4538" y="6262211"/>
            <a:ext cx="1135380" cy="3708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89591C-3FEB-9045-BE35-8A0E2F8444C6}"/>
              </a:ext>
            </a:extLst>
          </p:cNvPr>
          <p:cNvSpPr txBox="1"/>
          <p:nvPr/>
        </p:nvSpPr>
        <p:spPr>
          <a:xfrm>
            <a:off x="616937" y="600632"/>
            <a:ext cx="10988040" cy="6001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OCLC as your partner going forward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189" marR="0" lvl="0" indent="-457189" algn="l" defTabSz="60958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Research</a:t>
            </a:r>
          </a:p>
          <a:p>
            <a:pPr marL="457189" marR="0" lvl="0" indent="-457189" algn="l" defTabSz="60958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10,000 libraries connected</a:t>
            </a:r>
          </a:p>
          <a:p>
            <a:pPr marL="457189" marR="0" lvl="0" indent="-457189" algn="l" defTabSz="60958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Analytics</a:t>
            </a:r>
          </a:p>
          <a:p>
            <a:pPr marL="457189" marR="0" lvl="0" indent="-457189" algn="l" defTabSz="60958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API-First, Standards</a:t>
            </a:r>
          </a:p>
          <a:p>
            <a:pPr marL="457189" marR="0" lvl="0" indent="-457189" algn="l" defTabSz="60958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Content neutral position</a:t>
            </a:r>
          </a:p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3B3C10-A01B-814F-BDF5-3BD31808BE7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487892" y="6858000"/>
            <a:ext cx="10785040" cy="408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47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3D90A6-41DF-6646-82C0-92E9ADB7609A}"/>
              </a:ext>
            </a:extLst>
          </p:cNvPr>
          <p:cNvSpPr/>
          <p:nvPr/>
        </p:nvSpPr>
        <p:spPr>
          <a:xfrm>
            <a:off x="0" y="-20848"/>
            <a:ext cx="12192000" cy="687884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979CBD03-4E15-A24D-9036-FA46A2AD5692}"/>
              </a:ext>
            </a:extLst>
          </p:cNvPr>
          <p:cNvSpPr txBox="1">
            <a:spLocks/>
          </p:cNvSpPr>
          <p:nvPr/>
        </p:nvSpPr>
        <p:spPr>
          <a:xfrm>
            <a:off x="595842" y="2365085"/>
            <a:ext cx="4701116" cy="617884"/>
          </a:xfrm>
          <a:prstGeom prst="rect">
            <a:avLst/>
          </a:prstGeom>
        </p:spPr>
        <p:txBody>
          <a:bodyPr lIns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1" kern="1200">
                <a:solidFill>
                  <a:srgbClr val="02AFD8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2AF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EC14E6-960D-514E-819A-BFA9AC0C930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487892" y="1448008"/>
            <a:ext cx="10785040" cy="40886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2525C2-4000-0A43-AED1-E6523A588F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4538" y="6262211"/>
            <a:ext cx="1135380" cy="37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0837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9CCA3C9-DE33-9947-8977-2A73FE7D3A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77" t="7567" b="28152"/>
          <a:stretch/>
        </p:blipFill>
        <p:spPr>
          <a:xfrm>
            <a:off x="907817" y="1767447"/>
            <a:ext cx="2574320" cy="2574320"/>
          </a:xfrm>
          <a:prstGeom prst="ellipse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D752B86-BE65-EC48-A2AF-239951CBD56D}"/>
              </a:ext>
            </a:extLst>
          </p:cNvPr>
          <p:cNvSpPr/>
          <p:nvPr/>
        </p:nvSpPr>
        <p:spPr>
          <a:xfrm>
            <a:off x="-121251" y="4451714"/>
            <a:ext cx="4632457" cy="1898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Lynn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Silipigni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Connaway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PhD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en-US" sz="1067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Director, Library Trends </a:t>
            </a:r>
            <a:b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User Research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C227E0-214E-1447-809B-69163643E9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-100000" contrast="-70000"/>
          </a:blip>
          <a:srcRect l="-16615" t="-8437" r="-16615" b="-8437"/>
          <a:stretch/>
        </p:blipFill>
        <p:spPr>
          <a:xfrm>
            <a:off x="5274637" y="2007933"/>
            <a:ext cx="2266604" cy="19088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4A36F9-27D7-6249-8160-5EBD74B601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bright="-100000" contrast="-70000"/>
          </a:blip>
          <a:srcRect l="-25136" t="-16028" r="-25136" b="-16028"/>
          <a:stretch/>
        </p:blipFill>
        <p:spPr>
          <a:xfrm>
            <a:off x="8876809" y="1741047"/>
            <a:ext cx="2551331" cy="224208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9C404FF-F980-7747-A877-6379E333EE6D}"/>
              </a:ext>
            </a:extLst>
          </p:cNvPr>
          <p:cNvSpPr/>
          <p:nvPr/>
        </p:nvSpPr>
        <p:spPr>
          <a:xfrm>
            <a:off x="4165657" y="2356946"/>
            <a:ext cx="100003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D34244-011C-B24A-9228-2A34F6D82C32}"/>
              </a:ext>
            </a:extLst>
          </p:cNvPr>
          <p:cNvSpPr/>
          <p:nvPr/>
        </p:nvSpPr>
        <p:spPr>
          <a:xfrm>
            <a:off x="7836245" y="2321658"/>
            <a:ext cx="100003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783D2D-F5BF-9D4B-9E54-6AEEF8EFAC6E}"/>
              </a:ext>
            </a:extLst>
          </p:cNvPr>
          <p:cNvSpPr/>
          <p:nvPr/>
        </p:nvSpPr>
        <p:spPr>
          <a:xfrm>
            <a:off x="4203819" y="4449050"/>
            <a:ext cx="46324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Discovery-to-Delivery 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BTAA Reports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798616-2984-BE46-ADF2-3B5A30E7625F}"/>
              </a:ext>
            </a:extLst>
          </p:cNvPr>
          <p:cNvSpPr/>
          <p:nvPr/>
        </p:nvSpPr>
        <p:spPr>
          <a:xfrm>
            <a:off x="7836245" y="818105"/>
            <a:ext cx="4632459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User Trends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87B73F9-4AD5-CC49-8D86-5A9D89753BDD}"/>
              </a:ext>
            </a:extLst>
          </p:cNvPr>
          <p:cNvSpPr/>
          <p:nvPr/>
        </p:nvSpPr>
        <p:spPr>
          <a:xfrm>
            <a:off x="0" y="818106"/>
            <a:ext cx="4632459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OCLC Research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1645CFC-637C-8B41-B250-8D1F751F9A77}"/>
              </a:ext>
            </a:extLst>
          </p:cNvPr>
          <p:cNvSpPr/>
          <p:nvPr/>
        </p:nvSpPr>
        <p:spPr>
          <a:xfrm>
            <a:off x="4091708" y="818105"/>
            <a:ext cx="4632459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Community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B90926B-B7A8-904F-B397-13139666CFAA}"/>
              </a:ext>
            </a:extLst>
          </p:cNvPr>
          <p:cNvSpPr/>
          <p:nvPr/>
        </p:nvSpPr>
        <p:spPr>
          <a:xfrm>
            <a:off x="4356296" y="-4369"/>
            <a:ext cx="7835705" cy="123372"/>
          </a:xfrm>
          <a:prstGeom prst="rect">
            <a:avLst/>
          </a:prstGeom>
          <a:solidFill>
            <a:srgbClr val="78BF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DE5998B-2373-BA40-8EF4-6D544AE5E0A8}"/>
              </a:ext>
            </a:extLst>
          </p:cNvPr>
          <p:cNvSpPr/>
          <p:nvPr/>
        </p:nvSpPr>
        <p:spPr>
          <a:xfrm>
            <a:off x="2944967" y="-4369"/>
            <a:ext cx="1411328" cy="123372"/>
          </a:xfrm>
          <a:prstGeom prst="rect">
            <a:avLst/>
          </a:prstGeom>
          <a:solidFill>
            <a:srgbClr val="3DB6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1BB87F9-90B5-BE42-9D05-FBE03E9914B9}"/>
              </a:ext>
            </a:extLst>
          </p:cNvPr>
          <p:cNvSpPr/>
          <p:nvPr/>
        </p:nvSpPr>
        <p:spPr>
          <a:xfrm>
            <a:off x="1" y="-4369"/>
            <a:ext cx="2944967" cy="123372"/>
          </a:xfrm>
          <a:prstGeom prst="rect">
            <a:avLst/>
          </a:prstGeom>
          <a:solidFill>
            <a:srgbClr val="02AF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156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3542206-8086-5A40-95C3-AA2F01E7371E}"/>
              </a:ext>
            </a:extLst>
          </p:cNvPr>
          <p:cNvSpPr/>
          <p:nvPr/>
        </p:nvSpPr>
        <p:spPr>
          <a:xfrm>
            <a:off x="4356296" y="-4369"/>
            <a:ext cx="7835705" cy="123372"/>
          </a:xfrm>
          <a:prstGeom prst="rect">
            <a:avLst/>
          </a:prstGeom>
          <a:solidFill>
            <a:srgbClr val="78BF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ECE5B5-3345-2D48-8F05-DA8C91F1F771}"/>
              </a:ext>
            </a:extLst>
          </p:cNvPr>
          <p:cNvSpPr/>
          <p:nvPr/>
        </p:nvSpPr>
        <p:spPr>
          <a:xfrm>
            <a:off x="2944967" y="-4369"/>
            <a:ext cx="1411328" cy="123372"/>
          </a:xfrm>
          <a:prstGeom prst="rect">
            <a:avLst/>
          </a:prstGeom>
          <a:solidFill>
            <a:srgbClr val="3DB6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86A5B1-6CA6-8845-969C-1343C466B6DC}"/>
              </a:ext>
            </a:extLst>
          </p:cNvPr>
          <p:cNvSpPr/>
          <p:nvPr/>
        </p:nvSpPr>
        <p:spPr>
          <a:xfrm>
            <a:off x="1" y="-4369"/>
            <a:ext cx="2944967" cy="123372"/>
          </a:xfrm>
          <a:prstGeom prst="rect">
            <a:avLst/>
          </a:prstGeom>
          <a:solidFill>
            <a:srgbClr val="02AF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0F5D09D-5B17-0249-BF81-4D3046BDCEBD}"/>
              </a:ext>
            </a:extLst>
          </p:cNvPr>
          <p:cNvCxnSpPr>
            <a:cxnSpLocks/>
          </p:cNvCxnSpPr>
          <p:nvPr/>
        </p:nvCxnSpPr>
        <p:spPr>
          <a:xfrm>
            <a:off x="0" y="13708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1694CA43-8999-1147-B3D5-682145CEF1A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559" y="3728461"/>
            <a:ext cx="3187039" cy="8711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CD21D8C-ABDA-0346-B9F3-010E645687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4802" y="3161292"/>
            <a:ext cx="2441237" cy="1551989"/>
          </a:xfrm>
          <a:prstGeom prst="rect">
            <a:avLst/>
          </a:prstGeom>
        </p:spPr>
      </p:pic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77235A5D-33C4-1B44-BDDC-0D6FB9BD6A5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464" y="1607037"/>
            <a:ext cx="2419160" cy="9315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C70F864-9D60-DD43-8CEE-5A97D16268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9562" y="4993609"/>
            <a:ext cx="3272057" cy="1184256"/>
          </a:xfrm>
          <a:prstGeom prst="rect">
            <a:avLst/>
          </a:prstGeom>
        </p:spPr>
      </p:pic>
      <p:pic>
        <p:nvPicPr>
          <p:cNvPr id="27" name="Picture 26" descr="A picture containing clipart&#10;&#10;Description automatically generated">
            <a:extLst>
              <a:ext uri="{FF2B5EF4-FFF2-40B4-BE49-F238E27FC236}">
                <a16:creationId xmlns:a16="http://schemas.microsoft.com/office/drawing/2014/main" id="{0AFE9817-49A2-D942-B814-2224798AC46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3668" y="4812621"/>
            <a:ext cx="2447181" cy="1046171"/>
          </a:xfrm>
          <a:prstGeom prst="rect">
            <a:avLst/>
          </a:prstGeom>
        </p:spPr>
      </p:pic>
      <p:pic>
        <p:nvPicPr>
          <p:cNvPr id="28" name="Picture 27" descr="A close up of a logo&#10;&#10;Description automatically generated">
            <a:extLst>
              <a:ext uri="{FF2B5EF4-FFF2-40B4-BE49-F238E27FC236}">
                <a16:creationId xmlns:a16="http://schemas.microsoft.com/office/drawing/2014/main" id="{565C3223-B922-7540-BCF3-2ACE2C81AFD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29" r="10547"/>
          <a:stretch/>
        </p:blipFill>
        <p:spPr>
          <a:xfrm>
            <a:off x="9777651" y="4558649"/>
            <a:ext cx="2139388" cy="1370992"/>
          </a:xfrm>
          <a:prstGeom prst="rect">
            <a:avLst/>
          </a:prstGeom>
        </p:spPr>
      </p:pic>
      <p:pic>
        <p:nvPicPr>
          <p:cNvPr id="29" name="Picture 28" descr="A close up of a sign&#10;&#10;Description automatically generated">
            <a:extLst>
              <a:ext uri="{FF2B5EF4-FFF2-40B4-BE49-F238E27FC236}">
                <a16:creationId xmlns:a16="http://schemas.microsoft.com/office/drawing/2014/main" id="{418114C7-A409-0F4F-835F-E2D4CAFBF3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1111"/>
          <a:stretch/>
        </p:blipFill>
        <p:spPr>
          <a:xfrm>
            <a:off x="32574" y="4865806"/>
            <a:ext cx="2763388" cy="1253553"/>
          </a:xfrm>
          <a:prstGeom prst="rect">
            <a:avLst/>
          </a:prstGeom>
        </p:spPr>
      </p:pic>
      <p:pic>
        <p:nvPicPr>
          <p:cNvPr id="30" name="Picture 29" descr="A close up of a logo&#10;&#10;Description automatically generated">
            <a:extLst>
              <a:ext uri="{FF2B5EF4-FFF2-40B4-BE49-F238E27FC236}">
                <a16:creationId xmlns:a16="http://schemas.microsoft.com/office/drawing/2014/main" id="{59A44868-748B-8C4A-B80C-29CAFD68059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6635" y="2885655"/>
            <a:ext cx="2192839" cy="143876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FFFB132-A559-1047-9E4E-F5BFC07E04E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0445" y="2637722"/>
            <a:ext cx="2613511" cy="199007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EFC5F7D-E9CC-C341-AD57-8B0FDBD597C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3178" y="1503373"/>
            <a:ext cx="1824487" cy="1707200"/>
          </a:xfrm>
          <a:prstGeom prst="rect">
            <a:avLst/>
          </a:prstGeom>
        </p:spPr>
      </p:pic>
      <p:pic>
        <p:nvPicPr>
          <p:cNvPr id="33" name="Picture 32" descr="A close up of a clock&#10;&#10;Description automatically generated">
            <a:extLst>
              <a:ext uri="{FF2B5EF4-FFF2-40B4-BE49-F238E27FC236}">
                <a16:creationId xmlns:a16="http://schemas.microsoft.com/office/drawing/2014/main" id="{A15DAE65-4DD0-1B48-BCD2-DA114B4388AE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931" y="1911072"/>
            <a:ext cx="2420543" cy="568301"/>
          </a:xfrm>
          <a:prstGeom prst="rect">
            <a:avLst/>
          </a:prstGeom>
        </p:spPr>
      </p:pic>
      <p:pic>
        <p:nvPicPr>
          <p:cNvPr id="34" name="Picture 33" descr="A close up of a sign&#10;&#10;Description automatically generated">
            <a:extLst>
              <a:ext uri="{FF2B5EF4-FFF2-40B4-BE49-F238E27FC236}">
                <a16:creationId xmlns:a16="http://schemas.microsoft.com/office/drawing/2014/main" id="{BC8472F9-8612-3243-94E3-16F0A4F80E8D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5489" y="1788672"/>
            <a:ext cx="2901680" cy="617995"/>
          </a:xfrm>
          <a:prstGeom prst="rect">
            <a:avLst/>
          </a:prstGeom>
        </p:spPr>
      </p:pic>
      <p:pic>
        <p:nvPicPr>
          <p:cNvPr id="35" name="Picture 34" descr="A picture containing sky, monitor, building&#10;&#10;Description automatically generated">
            <a:extLst>
              <a:ext uri="{FF2B5EF4-FFF2-40B4-BE49-F238E27FC236}">
                <a16:creationId xmlns:a16="http://schemas.microsoft.com/office/drawing/2014/main" id="{F9051C6B-670C-BD45-960A-73043CBD381B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013" y="2919599"/>
            <a:ext cx="2688065" cy="453984"/>
          </a:xfrm>
          <a:prstGeom prst="rect">
            <a:avLst/>
          </a:prstGeom>
        </p:spPr>
      </p:pic>
      <p:pic>
        <p:nvPicPr>
          <p:cNvPr id="36" name="Picture 35" descr="A picture containing clipart&#10;&#10;Description automatically generated">
            <a:extLst>
              <a:ext uri="{FF2B5EF4-FFF2-40B4-BE49-F238E27FC236}">
                <a16:creationId xmlns:a16="http://schemas.microsoft.com/office/drawing/2014/main" id="{E00D07EC-1F48-A946-A391-DE83FB05ED48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8246" y="552497"/>
            <a:ext cx="1812263" cy="839009"/>
          </a:xfrm>
          <a:prstGeom prst="rect">
            <a:avLst/>
          </a:prstGeom>
        </p:spPr>
      </p:pic>
      <p:pic>
        <p:nvPicPr>
          <p:cNvPr id="37" name="Picture 36" descr="A close up of a logo&#10;&#10;Description automatically generated">
            <a:extLst>
              <a:ext uri="{FF2B5EF4-FFF2-40B4-BE49-F238E27FC236}">
                <a16:creationId xmlns:a16="http://schemas.microsoft.com/office/drawing/2014/main" id="{C6958714-D779-FA40-8C87-32B361401956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3086" y="560129"/>
            <a:ext cx="2918668" cy="843231"/>
          </a:xfrm>
          <a:prstGeom prst="rect">
            <a:avLst/>
          </a:prstGeom>
        </p:spPr>
      </p:pic>
      <p:pic>
        <p:nvPicPr>
          <p:cNvPr id="38" name="Picture 37" descr="A close up of a sign&#10;&#10;Description automatically generated">
            <a:extLst>
              <a:ext uri="{FF2B5EF4-FFF2-40B4-BE49-F238E27FC236}">
                <a16:creationId xmlns:a16="http://schemas.microsoft.com/office/drawing/2014/main" id="{080A3E0C-B968-C84F-A7EE-9AD46E172BD4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7926" y="545341"/>
            <a:ext cx="2918668" cy="748844"/>
          </a:xfrm>
          <a:prstGeom prst="rect">
            <a:avLst/>
          </a:prstGeom>
        </p:spPr>
      </p:pic>
      <p:pic>
        <p:nvPicPr>
          <p:cNvPr id="39" name="Picture 38" descr="A picture containing clipart&#10;&#10;Description automatically generated">
            <a:extLst>
              <a:ext uri="{FF2B5EF4-FFF2-40B4-BE49-F238E27FC236}">
                <a16:creationId xmlns:a16="http://schemas.microsoft.com/office/drawing/2014/main" id="{8ABE9F37-469A-644A-8198-818C0A8F3A6B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169" y="462598"/>
            <a:ext cx="2204687" cy="940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4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1564E5D-B014-3C4D-89C4-C9B06E3FC270}"/>
              </a:ext>
            </a:extLst>
          </p:cNvPr>
          <p:cNvSpPr/>
          <p:nvPr/>
        </p:nvSpPr>
        <p:spPr>
          <a:xfrm>
            <a:off x="0" y="-4"/>
            <a:ext cx="12192000" cy="2396840"/>
          </a:xfrm>
          <a:prstGeom prst="rect">
            <a:avLst/>
          </a:prstGeom>
          <a:gradFill>
            <a:gsLst>
              <a:gs pos="76000">
                <a:schemeClr val="bg1">
                  <a:alpha val="9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23C078-4969-D64A-8CC6-6B7E39313CFC}"/>
              </a:ext>
            </a:extLst>
          </p:cNvPr>
          <p:cNvSpPr/>
          <p:nvPr/>
        </p:nvSpPr>
        <p:spPr>
          <a:xfrm>
            <a:off x="4356296" y="-4369"/>
            <a:ext cx="7835705" cy="123372"/>
          </a:xfrm>
          <a:prstGeom prst="rect">
            <a:avLst/>
          </a:prstGeom>
          <a:solidFill>
            <a:srgbClr val="78BF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1C0580-F881-524A-8C77-BDA278588EBD}"/>
              </a:ext>
            </a:extLst>
          </p:cNvPr>
          <p:cNvSpPr/>
          <p:nvPr/>
        </p:nvSpPr>
        <p:spPr>
          <a:xfrm>
            <a:off x="2944967" y="-4369"/>
            <a:ext cx="1411328" cy="123372"/>
          </a:xfrm>
          <a:prstGeom prst="rect">
            <a:avLst/>
          </a:prstGeom>
          <a:solidFill>
            <a:srgbClr val="3DB6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F5419C-4307-8147-994C-3578C291061A}"/>
              </a:ext>
            </a:extLst>
          </p:cNvPr>
          <p:cNvSpPr/>
          <p:nvPr/>
        </p:nvSpPr>
        <p:spPr>
          <a:xfrm>
            <a:off x="1" y="-4369"/>
            <a:ext cx="2944967" cy="123372"/>
          </a:xfrm>
          <a:prstGeom prst="rect">
            <a:avLst/>
          </a:prstGeom>
          <a:solidFill>
            <a:srgbClr val="02AF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3533F58-D4B7-6D42-835D-F878B10DDB24}"/>
              </a:ext>
            </a:extLst>
          </p:cNvPr>
          <p:cNvCxnSpPr>
            <a:cxnSpLocks/>
          </p:cNvCxnSpPr>
          <p:nvPr/>
        </p:nvCxnSpPr>
        <p:spPr>
          <a:xfrm>
            <a:off x="0" y="13708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733D392-CFC9-4588-8A1B-5DE32B23256C}"/>
              </a:ext>
            </a:extLst>
          </p:cNvPr>
          <p:cNvCxnSpPr>
            <a:cxnSpLocks/>
          </p:cNvCxnSpPr>
          <p:nvPr/>
        </p:nvCxnSpPr>
        <p:spPr>
          <a:xfrm>
            <a:off x="957477" y="5120875"/>
            <a:ext cx="7710311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1D53DF03-F7C1-E141-B2C1-B5CDFC66C5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6049" y="705127"/>
            <a:ext cx="908243" cy="9236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910E0C-778A-D04B-880E-E045BBBDD554}"/>
              </a:ext>
            </a:extLst>
          </p:cNvPr>
          <p:cNvSpPr txBox="1"/>
          <p:nvPr/>
        </p:nvSpPr>
        <p:spPr>
          <a:xfrm>
            <a:off x="736050" y="1198417"/>
            <a:ext cx="918606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61981" marR="0" lvl="0" indent="-761981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Char char="-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Seamless User Experience</a:t>
            </a:r>
          </a:p>
          <a:p>
            <a:pPr marL="761981" marR="0" lvl="0" indent="-761981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Char char="-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Flexibility &amp; Customization </a:t>
            </a:r>
          </a:p>
          <a:p>
            <a:pPr marL="761981" marR="0" lvl="0" indent="-761981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Char char="-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Automation</a:t>
            </a:r>
          </a:p>
          <a:p>
            <a:pPr marL="761981" marR="0" lvl="0" indent="-761981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Char char="-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Integration &amp; Standards</a:t>
            </a:r>
          </a:p>
          <a:p>
            <a:pPr marL="761981" marR="0" lvl="0" indent="-761981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Char char="-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Transparency &amp; Collaboration </a:t>
            </a:r>
          </a:p>
        </p:txBody>
      </p:sp>
    </p:spTree>
    <p:extLst>
      <p:ext uri="{BB962C8B-B14F-4D97-AF65-F5344CB8AC3E}">
        <p14:creationId xmlns:p14="http://schemas.microsoft.com/office/powerpoint/2010/main" val="245767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2D345C-F32C-9648-85BE-BE37088D4E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628608-48AC-024D-BE5E-6045AE4E3FD7}"/>
              </a:ext>
            </a:extLst>
          </p:cNvPr>
          <p:cNvSpPr txBox="1"/>
          <p:nvPr/>
        </p:nvSpPr>
        <p:spPr>
          <a:xfrm>
            <a:off x="609600" y="429747"/>
            <a:ext cx="3219451" cy="2062103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lIns="36576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Jill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E408F2-40CC-8148-BA95-5C39DB70DB24}"/>
              </a:ext>
            </a:extLst>
          </p:cNvPr>
          <p:cNvSpPr txBox="1"/>
          <p:nvPr/>
        </p:nvSpPr>
        <p:spPr>
          <a:xfrm>
            <a:off x="360355" y="2559289"/>
            <a:ext cx="5306055" cy="1682512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lIns="243840" tIns="121920" rIns="243840" bIns="243840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Student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English Literature &amp; Marketing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Looking for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 Mice and Men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C94166E-6FAD-BD4F-9007-0EBE21D85FBF}"/>
              </a:ext>
            </a:extLst>
          </p:cNvPr>
          <p:cNvSpPr/>
          <p:nvPr/>
        </p:nvSpPr>
        <p:spPr>
          <a:xfrm>
            <a:off x="6026764" y="2485621"/>
            <a:ext cx="567088" cy="567088"/>
          </a:xfrm>
          <a:prstGeom prst="ellipse">
            <a:avLst/>
          </a:prstGeom>
          <a:noFill/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57FEBF7-9BE2-A740-B4C3-75D6CCEA3498}"/>
              </a:ext>
            </a:extLst>
          </p:cNvPr>
          <p:cNvCxnSpPr>
            <a:cxnSpLocks/>
            <a:stCxn id="14" idx="1"/>
            <a:endCxn id="11" idx="3"/>
          </p:cNvCxnSpPr>
          <p:nvPr/>
        </p:nvCxnSpPr>
        <p:spPr>
          <a:xfrm flipH="1" flipV="1">
            <a:off x="3829052" y="1494943"/>
            <a:ext cx="2280761" cy="1073727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A9E54F9A-2370-164C-83FC-5D7E538B2C68}"/>
              </a:ext>
            </a:extLst>
          </p:cNvPr>
          <p:cNvSpPr/>
          <p:nvPr/>
        </p:nvSpPr>
        <p:spPr>
          <a:xfrm>
            <a:off x="4356296" y="-4369"/>
            <a:ext cx="7835705" cy="123372"/>
          </a:xfrm>
          <a:prstGeom prst="rect">
            <a:avLst/>
          </a:prstGeom>
          <a:solidFill>
            <a:srgbClr val="78BF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3C12D6F-EE72-4242-8C53-A1C04AA2341A}"/>
              </a:ext>
            </a:extLst>
          </p:cNvPr>
          <p:cNvSpPr/>
          <p:nvPr/>
        </p:nvSpPr>
        <p:spPr>
          <a:xfrm>
            <a:off x="2944967" y="-4369"/>
            <a:ext cx="1411328" cy="123372"/>
          </a:xfrm>
          <a:prstGeom prst="rect">
            <a:avLst/>
          </a:prstGeom>
          <a:solidFill>
            <a:srgbClr val="3DB6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FBD00D-C2A9-384B-9EC0-E19737A076E7}"/>
              </a:ext>
            </a:extLst>
          </p:cNvPr>
          <p:cNvSpPr/>
          <p:nvPr/>
        </p:nvSpPr>
        <p:spPr>
          <a:xfrm>
            <a:off x="1" y="-4369"/>
            <a:ext cx="2944967" cy="123372"/>
          </a:xfrm>
          <a:prstGeom prst="rect">
            <a:avLst/>
          </a:prstGeom>
          <a:solidFill>
            <a:srgbClr val="02AF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BFD19D2-3047-0C4E-BFAB-FD73979DD6CB}"/>
              </a:ext>
            </a:extLst>
          </p:cNvPr>
          <p:cNvCxnSpPr>
            <a:cxnSpLocks/>
          </p:cNvCxnSpPr>
          <p:nvPr/>
        </p:nvCxnSpPr>
        <p:spPr>
          <a:xfrm>
            <a:off x="0" y="13708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6" descr="OCLC_H_PMS.eps">
            <a:extLst>
              <a:ext uri="{FF2B5EF4-FFF2-40B4-BE49-F238E27FC236}">
                <a16:creationId xmlns:a16="http://schemas.microsoft.com/office/drawing/2014/main" id="{B2F7F7FB-D9E9-F649-9890-8C7CE80A458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4537" y="6255761"/>
            <a:ext cx="1144832" cy="38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70567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47E099CD-72A7-884E-A270-A61685CFD6E8}"/>
              </a:ext>
            </a:extLst>
          </p:cNvPr>
          <p:cNvGrpSpPr/>
          <p:nvPr/>
        </p:nvGrpSpPr>
        <p:grpSpPr>
          <a:xfrm>
            <a:off x="0" y="0"/>
            <a:ext cx="3048395" cy="4952687"/>
            <a:chOff x="0" y="0"/>
            <a:chExt cx="2286296" cy="3714515"/>
          </a:xfrm>
        </p:grpSpPr>
        <p:sp>
          <p:nvSpPr>
            <p:cNvPr id="7" name="Rectangle 6"/>
            <p:cNvSpPr/>
            <p:nvPr/>
          </p:nvSpPr>
          <p:spPr>
            <a:xfrm>
              <a:off x="0" y="2571750"/>
              <a:ext cx="2276413" cy="1142765"/>
            </a:xfrm>
            <a:prstGeom prst="rect">
              <a:avLst/>
            </a:prstGeom>
          </p:spPr>
          <p:txBody>
            <a:bodyPr wrap="square" lIns="243840" tIns="243840" rIns="24384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Waited until the 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AE257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last minute</a:t>
              </a:r>
              <a:r>
                <a:rPr kumimoji="0" lang="mr-IN" sz="26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Mangal" panose="02040503050203030202" pitchFamily="18" charset="0"/>
                </a:rPr>
                <a:t>…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Again.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54DCFC5-1BF0-A543-8C37-4314FC874A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69277"/>
              <a:ext cx="2286296" cy="2402471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2C45650-FD1B-D844-AEF2-65214F79EA96}"/>
                </a:ext>
              </a:extLst>
            </p:cNvPr>
            <p:cNvSpPr/>
            <p:nvPr/>
          </p:nvSpPr>
          <p:spPr>
            <a:xfrm>
              <a:off x="0" y="0"/>
              <a:ext cx="2285114" cy="25204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5AB70EC-8108-C548-8530-EB47AA462683}"/>
              </a:ext>
            </a:extLst>
          </p:cNvPr>
          <p:cNvGrpSpPr/>
          <p:nvPr/>
        </p:nvGrpSpPr>
        <p:grpSpPr>
          <a:xfrm>
            <a:off x="3046819" y="0"/>
            <a:ext cx="3054720" cy="4952686"/>
            <a:chOff x="2285114" y="0"/>
            <a:chExt cx="2291040" cy="3714515"/>
          </a:xfrm>
        </p:grpSpPr>
        <p:sp>
          <p:nvSpPr>
            <p:cNvPr id="8" name="Rectangle 7"/>
            <p:cNvSpPr/>
            <p:nvPr/>
          </p:nvSpPr>
          <p:spPr>
            <a:xfrm>
              <a:off x="2293614" y="2571750"/>
              <a:ext cx="2278386" cy="1142765"/>
            </a:xfrm>
            <a:prstGeom prst="rect">
              <a:avLst/>
            </a:prstGeom>
          </p:spPr>
          <p:txBody>
            <a:bodyPr wrap="square" lIns="243840" tIns="243840" rIns="24384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One click, and it’s on her 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00AFD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Kindle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9705264-D728-CC43-9902-FA9196C4ED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85114" y="169276"/>
              <a:ext cx="2288672" cy="2402470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0A1C961-009E-4947-B553-1F225878D3E5}"/>
                </a:ext>
              </a:extLst>
            </p:cNvPr>
            <p:cNvSpPr/>
            <p:nvPr/>
          </p:nvSpPr>
          <p:spPr>
            <a:xfrm>
              <a:off x="2287483" y="0"/>
              <a:ext cx="2288671" cy="25204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AFD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2717E93-D1B4-4340-AD2E-56BF3A7E113E}"/>
              </a:ext>
            </a:extLst>
          </p:cNvPr>
          <p:cNvGrpSpPr/>
          <p:nvPr/>
        </p:nvGrpSpPr>
        <p:grpSpPr>
          <a:xfrm>
            <a:off x="6095213" y="0"/>
            <a:ext cx="3064184" cy="5363119"/>
            <a:chOff x="4571410" y="0"/>
            <a:chExt cx="2298138" cy="4022339"/>
          </a:xfrm>
        </p:grpSpPr>
        <p:sp>
          <p:nvSpPr>
            <p:cNvPr id="9" name="Rectangle 8"/>
            <p:cNvSpPr/>
            <p:nvPr/>
          </p:nvSpPr>
          <p:spPr>
            <a:xfrm>
              <a:off x="4579317" y="2571750"/>
              <a:ext cx="2290231" cy="1450589"/>
            </a:xfrm>
            <a:prstGeom prst="rect">
              <a:avLst/>
            </a:prstGeom>
          </p:spPr>
          <p:txBody>
            <a:bodyPr wrap="square" lIns="243840" tIns="243840" rIns="24384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Plan ahead: Sees another book in 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78BE2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print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 Her preference.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AB4B8E6-1E51-6649-B733-7DB7A5D2D3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71410" y="240549"/>
              <a:ext cx="2285108" cy="2331190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415E703-D6F1-1240-89DF-27D25EDAE8BF}"/>
                </a:ext>
              </a:extLst>
            </p:cNvPr>
            <p:cNvSpPr/>
            <p:nvPr/>
          </p:nvSpPr>
          <p:spPr>
            <a:xfrm>
              <a:off x="4572591" y="0"/>
              <a:ext cx="2288672" cy="252045"/>
            </a:xfrm>
            <a:prstGeom prst="rect">
              <a:avLst/>
            </a:prstGeom>
            <a:solidFill>
              <a:srgbClr val="78BE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74C83AD-3A3A-C743-BBB6-29FAFBD2FADA}"/>
              </a:ext>
            </a:extLst>
          </p:cNvPr>
          <p:cNvGrpSpPr/>
          <p:nvPr/>
        </p:nvGrpSpPr>
        <p:grpSpPr>
          <a:xfrm>
            <a:off x="9133063" y="0"/>
            <a:ext cx="3071352" cy="4542253"/>
            <a:chOff x="6849797" y="0"/>
            <a:chExt cx="2303514" cy="3406690"/>
          </a:xfrm>
        </p:grpSpPr>
        <p:sp>
          <p:nvSpPr>
            <p:cNvPr id="10" name="Rectangle 9"/>
            <p:cNvSpPr/>
            <p:nvPr/>
          </p:nvSpPr>
          <p:spPr>
            <a:xfrm>
              <a:off x="6849797" y="2571750"/>
              <a:ext cx="2303514" cy="834940"/>
            </a:xfrm>
            <a:prstGeom prst="rect">
              <a:avLst/>
            </a:prstGeom>
          </p:spPr>
          <p:txBody>
            <a:bodyPr wrap="square" lIns="243840" tIns="243840" rIns="24384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Needs 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E8772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coffee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 And 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E8772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food</a:t>
              </a: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 Now.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58A4760-9414-D744-AD26-A4C0E42192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57707" y="240554"/>
              <a:ext cx="2286293" cy="2331191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748535F-C47D-D247-BAB6-68D1A68F8796}"/>
                </a:ext>
              </a:extLst>
            </p:cNvPr>
            <p:cNvSpPr/>
            <p:nvPr/>
          </p:nvSpPr>
          <p:spPr>
            <a:xfrm>
              <a:off x="6857090" y="0"/>
              <a:ext cx="2286910" cy="25204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192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6374062-57FE-064D-9D68-35E3EB44FD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  <a14:imgEffect>
                      <a14:brightnessContrast brigh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AD1B58-F620-5341-B167-FA9C5F43280B}"/>
              </a:ext>
            </a:extLst>
          </p:cNvPr>
          <p:cNvSpPr txBox="1"/>
          <p:nvPr/>
        </p:nvSpPr>
        <p:spPr>
          <a:xfrm>
            <a:off x="0" y="0"/>
            <a:ext cx="12192000" cy="1600438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Anything you want 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E8772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 demand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F9D957D-DFE6-1D42-B8ED-D5DC82ED213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9507" y="4219252"/>
            <a:ext cx="2352693" cy="707891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A3542597-C444-CA44-B4F6-169D26D7FBC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34756" y="3211000"/>
            <a:ext cx="1404139" cy="56165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AB45A97-E857-724C-BBBE-7CBE65C56A9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22945" y="2204786"/>
            <a:ext cx="2050137" cy="7342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5387" y="2696143"/>
            <a:ext cx="2980751" cy="29807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4925" y="1912101"/>
            <a:ext cx="1021999" cy="10219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5582" y="2614087"/>
            <a:ext cx="3063809" cy="10662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3082" y="4072015"/>
            <a:ext cx="2727487" cy="15342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252" y="4966720"/>
            <a:ext cx="3666261" cy="77670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6EABC7D-912C-FC4B-8007-4FCF9E6EE3DE}"/>
              </a:ext>
            </a:extLst>
          </p:cNvPr>
          <p:cNvSpPr/>
          <p:nvPr/>
        </p:nvSpPr>
        <p:spPr>
          <a:xfrm>
            <a:off x="4356296" y="-4369"/>
            <a:ext cx="7835705" cy="123372"/>
          </a:xfrm>
          <a:prstGeom prst="rect">
            <a:avLst/>
          </a:prstGeom>
          <a:solidFill>
            <a:srgbClr val="78BF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60A4BB7-FAF5-EE4F-A078-7D5663D6FE6F}"/>
              </a:ext>
            </a:extLst>
          </p:cNvPr>
          <p:cNvSpPr/>
          <p:nvPr/>
        </p:nvSpPr>
        <p:spPr>
          <a:xfrm>
            <a:off x="2944967" y="-4369"/>
            <a:ext cx="1411328" cy="123372"/>
          </a:xfrm>
          <a:prstGeom prst="rect">
            <a:avLst/>
          </a:prstGeom>
          <a:solidFill>
            <a:srgbClr val="3DB6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D2D083D-EE6A-8743-9057-11C059DD6EAF}"/>
              </a:ext>
            </a:extLst>
          </p:cNvPr>
          <p:cNvSpPr/>
          <p:nvPr/>
        </p:nvSpPr>
        <p:spPr>
          <a:xfrm>
            <a:off x="1" y="-4369"/>
            <a:ext cx="2944967" cy="123372"/>
          </a:xfrm>
          <a:prstGeom prst="rect">
            <a:avLst/>
          </a:prstGeom>
          <a:solidFill>
            <a:srgbClr val="02AF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9E36116-0143-D643-B3FC-581B9372C9F2}"/>
              </a:ext>
            </a:extLst>
          </p:cNvPr>
          <p:cNvCxnSpPr>
            <a:cxnSpLocks/>
          </p:cNvCxnSpPr>
          <p:nvPr/>
        </p:nvCxnSpPr>
        <p:spPr>
          <a:xfrm>
            <a:off x="0" y="13708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363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onconfidential">
  <a:themeElements>
    <a:clrScheme name="Custom 4">
      <a:dk1>
        <a:srgbClr val="000000"/>
      </a:dk1>
      <a:lt1>
        <a:sysClr val="window" lastClr="FFFFFF"/>
      </a:lt1>
      <a:dk2>
        <a:srgbClr val="1F497D"/>
      </a:dk2>
      <a:lt2>
        <a:srgbClr val="EEECE1"/>
      </a:lt2>
      <a:accent1>
        <a:srgbClr val="00AFD7"/>
      </a:accent1>
      <a:accent2>
        <a:srgbClr val="236192"/>
      </a:accent2>
      <a:accent3>
        <a:srgbClr val="8A1B61"/>
      </a:accent3>
      <a:accent4>
        <a:srgbClr val="007749"/>
      </a:accent4>
      <a:accent5>
        <a:srgbClr val="E87722"/>
      </a:accent5>
      <a:accent6>
        <a:srgbClr val="AE2573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_OCLC PowerPoint Template 16x9 V2" id="{93D9BE9E-A79F-9145-AAFD-D5EE10A9ADCD}" vid="{44BC3768-418E-6E49-834D-5F1F8599BCE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552</Words>
  <Application>Microsoft Office PowerPoint</Application>
  <PresentationFormat>Widescreen</PresentationFormat>
  <Paragraphs>148</Paragraphs>
  <Slides>33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Helvetica Neue</vt:lpstr>
      <vt:lpstr>Mangal</vt:lpstr>
      <vt:lpstr>System Font Regular</vt:lpstr>
      <vt:lpstr>Arial</vt:lpstr>
      <vt:lpstr>Calibri</vt:lpstr>
      <vt:lpstr>Calibri Light</vt:lpstr>
      <vt:lpstr>Times New Roman</vt:lpstr>
      <vt:lpstr>Office Theme</vt:lpstr>
      <vt:lpstr>Nonconfidential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SUNY Geneseo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Sullivan</dc:creator>
  <cp:lastModifiedBy>Mark Sullivan</cp:lastModifiedBy>
  <cp:revision>1</cp:revision>
  <dcterms:created xsi:type="dcterms:W3CDTF">2019-08-05T14:45:32Z</dcterms:created>
  <dcterms:modified xsi:type="dcterms:W3CDTF">2019-08-05T14:45:48Z</dcterms:modified>
</cp:coreProperties>
</file>