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Lato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5a7f892a90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5a7f892a90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5a7f892a90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5a7f892a90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5a7f892a90_1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5a7f892a90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5a7f892a90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5a7f892a90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a7f892a90_1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5a7f892a90_1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a6d0fbf8a_0_3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a6d0fbf8a_0_3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5a6d0fbf8a_0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5a6d0fbf8a_0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a7f892a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a7f892a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a7f892a9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a7f892a9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5a7f892a90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5a7f892a90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5a7f892a90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5a7f892a90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2,A, go to Receiving Damaged Materials in the borrowing doc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5a7f892a90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5a7f892a90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5a7f892a90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5a7f892a90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mailto:bblake@binghamton.edu" TargetMode="External"/><Relationship Id="rId4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cZbcj98xm3LykZEMevzFp6ObXzueudQLo5nzSXWNkgI/edit?usp=sharing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6774000" cy="15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/>
              <a:t>One Doc to Rule Them all:</a:t>
            </a:r>
            <a:endParaRPr sz="318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/>
              <a:t>Creating and Maintaining ILL Documentation from Scratch</a:t>
            </a:r>
            <a:endParaRPr sz="318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0" y="3225850"/>
            <a:ext cx="8414400" cy="9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developed a sustainable living documentation practice for ILL: Borrowing at SUNY Binghamton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 Resource Sharing Assistant, Barbara Blake 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399" y="2088663"/>
            <a:ext cx="2068050" cy="96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75450" y="707000"/>
            <a:ext cx="1947950" cy="19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Q: I made my first draft– now what?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A: Keep writing.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729450" y="5806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Living documentation: a continual process</a:t>
            </a:r>
            <a:endParaRPr/>
          </a:p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>
            <a:off x="729450" y="1267675"/>
            <a:ext cx="7688700" cy="307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 have started your documentation process and completed your initial draft(s), now the key is sustaining the practice. 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Continue open dialog with your team; ask what can be improved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When new updates are decided upon, work on incorporating them into your document as soon as possible, especially if there are significant changes to a workflow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Do not just rely on auto-updates. If your team is working on a complete update of your document, note it clearly to avoid confusion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We keep track of when we are in the process of updating our documentation in full so viewers using the document can easily tell which section(s) are under construction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using figures to help describe workflows, make sure they are consistent with how your  ILL programs currently look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4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documentation practices take time to build.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type="title"/>
          </p:nvPr>
        </p:nvSpPr>
        <p:spPr>
          <a:xfrm>
            <a:off x="729450" y="6030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sum, to create good documentation…</a:t>
            </a:r>
            <a:endParaRPr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729450" y="1364575"/>
            <a:ext cx="5165100" cy="297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i="1" lang="en"/>
              <a:t>Teach </a:t>
            </a:r>
            <a:r>
              <a:rPr lang="en"/>
              <a:t>the workflows, don’t </a:t>
            </a:r>
            <a:r>
              <a:rPr i="1" lang="en"/>
              <a:t>tell </a:t>
            </a:r>
            <a:r>
              <a:rPr lang="en"/>
              <a:t>them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Include images/screenshots for visual learners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Developing good documentation is a highly collaborative process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Make sure all perspectives are seen!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It’s better to have too much information than too little!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What is redundant to you might not be to someone else!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Too wordy? You can always delete!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Repetition isn’t a bad thing with a technical document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This is technical writing used to understand a process, not prose! Overuse your hyperlinks!</a:t>
            </a:r>
            <a:endParaRPr/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8100" y="1138225"/>
            <a:ext cx="3182275" cy="211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1750" y="1657350"/>
            <a:ext cx="535200" cy="53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766675" y="2604625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40"/>
              <a:t>Thank you!</a:t>
            </a:r>
            <a:endParaRPr sz="23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40"/>
              <a:t>If you would like a copy of our Borrowing Documentation template, please email </a:t>
            </a:r>
            <a:r>
              <a:rPr lang="en" sz="2340" u="sng">
                <a:solidFill>
                  <a:schemeClr val="hlink"/>
                </a:solidFill>
                <a:hlinkClick r:id="rId3"/>
              </a:rPr>
              <a:t>bblake@binghamton.edu</a:t>
            </a:r>
            <a:endParaRPr sz="23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34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40"/>
              <a:t>Now I rest like Frank after giving two presentations. </a:t>
            </a:r>
            <a:endParaRPr sz="2340"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38788" y="122575"/>
            <a:ext cx="3066432" cy="229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767275" y="57737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Today’s takeaways… 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729450" y="1331250"/>
            <a:ext cx="7688700" cy="300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200"/>
              <a:t>Setting up a sustainable documentation process is not easy, but worth it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Allows for easier training/succession planning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Can keep track of consistent troubleshooting errors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Teach the workflows, don’t just record steps!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Documentation is a highly collaborative process!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Different staff roles = different perspectives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Too much is better than too little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Sometimes over explaining is a good thing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You can always cut things out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sz="1200"/>
              <a:t>Reinventing the wheel for your organizational needs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Don’t always rely on documentation provided by services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AutoNum type="alphaLcPeriod"/>
            </a:pPr>
            <a:r>
              <a:rPr lang="en" sz="1200"/>
              <a:t>Think: how does my team perceive this info?</a:t>
            </a:r>
            <a:endParaRPr sz="1200"/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AutoNum type="romanLcPeriod"/>
            </a:pPr>
            <a:r>
              <a:rPr lang="en" sz="1200"/>
              <a:t>Colloquialisms/getting on the same page</a:t>
            </a:r>
            <a:endParaRPr sz="1200"/>
          </a:p>
        </p:txBody>
      </p:sp>
      <p:sp>
        <p:nvSpPr>
          <p:cNvPr id="96" name="Google Shape;96;p14"/>
          <p:cNvSpPr/>
          <p:nvPr/>
        </p:nvSpPr>
        <p:spPr>
          <a:xfrm>
            <a:off x="6113313" y="284925"/>
            <a:ext cx="2743200" cy="2325780"/>
          </a:xfrm>
          <a:prstGeom prst="cloud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4800" y="237700"/>
            <a:ext cx="2420225" cy="24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Barbara Blake</a:t>
            </a:r>
            <a:r>
              <a:rPr lang="en"/>
              <a:t> is the Resource Sharing Assistant at Binghamton University Libraries, overseeing management of Borrowing and Document Delivery processes. She is a Binghamton University alumnus, holding a BA in English Literature &amp; General Rhetoric.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Barbara began working in academic libraries in 2017 as a student assistant in Course Reserves at the Binghamton University Libraries while finishing her bachelor’s degree. Upon graduation in 2018, she returned to the Libraries as a full time staff member to oversee the Course Reserves department. She moved into her </a:t>
            </a:r>
            <a:r>
              <a:rPr lang="en"/>
              <a:t>current</a:t>
            </a:r>
            <a:r>
              <a:rPr lang="en"/>
              <a:t> position in 2020.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Barbara’s professional interests include increasing accessibility within access services, and advocating for students from non-traditional backgrounds. </a:t>
            </a:r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25" y="850179"/>
            <a:ext cx="2077124" cy="3116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4">
            <a:alphaModFix/>
          </a:blip>
          <a:srcRect b="24363" l="0" r="0" t="26406"/>
          <a:stretch/>
        </p:blipFill>
        <p:spPr>
          <a:xfrm>
            <a:off x="2186650" y="1701674"/>
            <a:ext cx="2295900" cy="151902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>
            <p:ph idx="1" type="subTitle"/>
          </p:nvPr>
        </p:nvSpPr>
        <p:spPr>
          <a:xfrm>
            <a:off x="486400" y="3966600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Barb Blake and her cat, Frank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729450" y="5508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started</a:t>
            </a:r>
            <a:endParaRPr/>
          </a:p>
        </p:txBody>
      </p:sp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729450" y="1349675"/>
            <a:ext cx="7688700" cy="29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Choosing a program to write in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Easy collaborative features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Google Docs or Word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AutoNum type="romanLcPeriod"/>
            </a:pPr>
            <a:r>
              <a:rPr lang="en" sz="1300"/>
              <a:t>We’re partial to Docs!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Consider security concerns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AutoNum type="romanLcPeriod"/>
            </a:pPr>
            <a:r>
              <a:rPr lang="en" sz="1300"/>
              <a:t>Word is more secure than Docs; consider password sharing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Setting up a format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See how your program utilizes chapter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AutoNum type="romanLcPeriod"/>
            </a:pPr>
            <a:r>
              <a:rPr lang="en" sz="1300"/>
              <a:t>Setting up a basic </a:t>
            </a:r>
            <a:r>
              <a:rPr lang="en" sz="1300"/>
              <a:t>format</a:t>
            </a:r>
            <a:r>
              <a:rPr lang="en" sz="1300"/>
              <a:t> from the beginning makes it easier to navigate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Google Docs and Chapter Layout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AutoNum type="romanLcPeriod"/>
            </a:pPr>
            <a:r>
              <a:rPr lang="en" sz="1300"/>
              <a:t>Utilizes</a:t>
            </a:r>
            <a:r>
              <a:rPr lang="en" sz="1300"/>
              <a:t> Headings and Normal text formats; auto-populates a Table of Contents</a:t>
            </a:r>
            <a:endParaRPr sz="13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729450" y="5434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to begin? Setting the foundation…</a:t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244900" y="1245325"/>
            <a:ext cx="6820200" cy="37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Look at documentation provided by companies/services already, such as Atlas or Exlibris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Service provider documentation often clinical/very straight forward, might not take the time to explain </a:t>
            </a:r>
            <a:r>
              <a:rPr i="1" lang="en" sz="1300"/>
              <a:t>why </a:t>
            </a:r>
            <a:r>
              <a:rPr lang="en" sz="1300"/>
              <a:t>things work in favor of simply providing steps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Think: how would you describe ILL to someone with no experience?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What is ILL? What can it do? What can’t it do?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Connect to concepts beyond ILL</a:t>
            </a:r>
            <a:endParaRPr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What systems does ILL use at your facility? Why? What terminology is used in these systems? </a:t>
            </a:r>
            <a:endParaRPr sz="15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Take the time to explain the systems and how they work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Give a tour of the systems. </a:t>
            </a:r>
            <a:endParaRPr sz="1300"/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SzPts val="1300"/>
              <a:buAutoNum type="alphaLcPeriod"/>
            </a:pPr>
            <a:r>
              <a:rPr lang="en" sz="1300"/>
              <a:t>Explain terminology and give clear definitions</a:t>
            </a:r>
            <a:endParaRPr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AutoNum type="romanLcPeriod"/>
            </a:pPr>
            <a:r>
              <a:rPr b="1" lang="en" sz="1300"/>
              <a:t>Misunderstanding key terminology can lead to problems down the line!</a:t>
            </a:r>
            <a:endParaRPr b="1" sz="1300"/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SzPts val="1300"/>
              <a:buAutoNum type="romanLcPeriod"/>
            </a:pPr>
            <a:r>
              <a:rPr b="1" lang="en" sz="1300"/>
              <a:t>A lesson from BU: ILLiad Pull Slips, Alma Pick From Shelf</a:t>
            </a:r>
            <a:endParaRPr b="1" sz="1300"/>
          </a:p>
        </p:txBody>
      </p:sp>
      <p:sp>
        <p:nvSpPr>
          <p:cNvPr id="118" name="Google Shape;118;p17"/>
          <p:cNvSpPr/>
          <p:nvPr/>
        </p:nvSpPr>
        <p:spPr>
          <a:xfrm>
            <a:off x="6796550" y="759576"/>
            <a:ext cx="2302668" cy="2399868"/>
          </a:xfrm>
          <a:prstGeom prst="irregularSeal1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Always ask: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WHY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is this important?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title"/>
          </p:nvPr>
        </p:nvSpPr>
        <p:spPr>
          <a:xfrm>
            <a:off x="729450" y="5657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40"/>
              <a:t>Walk through examples; process requests from start to finish</a:t>
            </a:r>
            <a:endParaRPr sz="1940"/>
          </a:p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625100" y="1319850"/>
            <a:ext cx="5284500" cy="36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Walk through a basic request, introducing the process from start to finish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Establish the rules first, then identify the exceptions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With Google Docs/Word, you can embed links to directly take the viewer to a specific section. For example, to show staff how to process damaged materials, you can link the text to jump to the necessary section.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Do not be afraid of repetition with hyperlinks.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Screenshots are key!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Don’t forget visual learners; take frequent screenshots and connect them to the text, using terminology like (Figure 1) to match images to the appropriate directions.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Write down everything.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AutoNum type="alphaLcPeriod"/>
            </a:pPr>
            <a:r>
              <a:rPr lang="en"/>
              <a:t>When you are working in a program day-to-day, </a:t>
            </a:r>
            <a:r>
              <a:rPr lang="en"/>
              <a:t>you</a:t>
            </a:r>
            <a:r>
              <a:rPr lang="en"/>
              <a:t> might consider some information to be too simple/basic to record. What might be basic to you might be new information to someone else. </a:t>
            </a:r>
            <a:endParaRPr/>
          </a:p>
        </p:txBody>
      </p:sp>
      <p:pic>
        <p:nvPicPr>
          <p:cNvPr id="125" name="Google Shape;125;p1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7150" y="1319850"/>
            <a:ext cx="2732275" cy="16654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6" name="Google Shape;126;p18"/>
          <p:cNvSpPr/>
          <p:nvPr/>
        </p:nvSpPr>
        <p:spPr>
          <a:xfrm>
            <a:off x="5844463" y="3129600"/>
            <a:ext cx="2385300" cy="11481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/>
          <p:nvPr>
            <p:ph type="title"/>
          </p:nvPr>
        </p:nvSpPr>
        <p:spPr>
          <a:xfrm>
            <a:off x="727650" y="5359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Falling into place… </a:t>
            </a:r>
            <a:endParaRPr/>
          </a:p>
        </p:txBody>
      </p:sp>
      <p:sp>
        <p:nvSpPr>
          <p:cNvPr id="132" name="Google Shape;132;p19"/>
          <p:cNvSpPr txBox="1"/>
          <p:nvPr>
            <p:ph idx="1" type="body"/>
          </p:nvPr>
        </p:nvSpPr>
        <p:spPr>
          <a:xfrm>
            <a:off x="729450" y="1342225"/>
            <a:ext cx="7688700" cy="299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Once you establish your basic workflow, the rest of the document begins to fall into place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Focus on setting up everyday, basic workflows first; then move onto the exceptions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Sometimes, an exception might be a workflow you’ll describe later down the line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Link, link, link! Use bookmarks, link to pages/sections, etc.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Again; do not be afraid of </a:t>
            </a:r>
            <a:r>
              <a:rPr lang="en" sz="1400"/>
              <a:t>repetition</a:t>
            </a:r>
            <a:r>
              <a:rPr lang="en" sz="1400"/>
              <a:t> with hyperlinks! 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AutoNum type="romanLcPeriod"/>
            </a:pPr>
            <a:r>
              <a:rPr lang="en" sz="1400"/>
              <a:t>Linking to information directly is easier for the viewer; imagine someone using this to walk themselves through a workflow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Don’t just write down what the processes are; explain why they work the way they do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" sz="1400"/>
              <a:t>You don’t know what information might sound “redundant” or “</a:t>
            </a:r>
            <a:r>
              <a:rPr lang="en" sz="1400"/>
              <a:t>unnecessary”</a:t>
            </a:r>
            <a:r>
              <a:rPr lang="en" sz="1400"/>
              <a:t> to a new hire with no experience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/>
          <p:nvPr>
            <p:ph type="title"/>
          </p:nvPr>
        </p:nvSpPr>
        <p:spPr>
          <a:xfrm>
            <a:off x="669825" y="595600"/>
            <a:ext cx="81915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40"/>
              <a:t>Keeping track of the weird stuff: miscellaneous/appendix section</a:t>
            </a:r>
            <a:endParaRPr sz="1840"/>
          </a:p>
        </p:txBody>
      </p:sp>
      <p:sp>
        <p:nvSpPr>
          <p:cNvPr id="138" name="Google Shape;138;p20"/>
          <p:cNvSpPr txBox="1"/>
          <p:nvPr>
            <p:ph idx="1" type="body"/>
          </p:nvPr>
        </p:nvSpPr>
        <p:spPr>
          <a:xfrm>
            <a:off x="669825" y="1327300"/>
            <a:ext cx="7748400" cy="30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Odd, one-off issues that happen from time-to-time? Document, document, document!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Keep track of odd issues in a troubleshooting section; worry less about names/</a:t>
            </a:r>
            <a:r>
              <a:rPr lang="en" sz="1700"/>
              <a:t>categorizing</a:t>
            </a:r>
            <a:r>
              <a:rPr lang="en" sz="1700"/>
              <a:t>, more about referencing/describing the issue in the moment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Once troubleshooting is documented, it can be later moved to a different section of the document if needed</a:t>
            </a:r>
            <a:endParaRPr sz="1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727800" y="6179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Share it with your team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27800" y="1267650"/>
            <a:ext cx="3774300" cy="29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Writing the first draft is only half of the process; sharing it with all members of your ILL team is imperative to ensure the document is:</a:t>
            </a:r>
            <a:endParaRPr sz="12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Clear/concise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Accurately describing workflows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Is understood by all team members and different types of learners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Can be followed easily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Is not missing any steps</a:t>
            </a:r>
            <a:endParaRPr sz="1200"/>
          </a:p>
        </p:txBody>
      </p:sp>
      <p:sp>
        <p:nvSpPr>
          <p:cNvPr id="145" name="Google Shape;145;p21"/>
          <p:cNvSpPr txBox="1"/>
          <p:nvPr>
            <p:ph idx="2" type="body"/>
          </p:nvPr>
        </p:nvSpPr>
        <p:spPr>
          <a:xfrm>
            <a:off x="4877700" y="1153150"/>
            <a:ext cx="3774300" cy="29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Think of the different perspectives held by your team; no two people are alike. Consider:</a:t>
            </a:r>
            <a:endParaRPr sz="1200"/>
          </a:p>
          <a:p>
            <a:pPr indent="-304800" lvl="0" marL="457200" rtl="0" algn="l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Someone with no/little experience; what do they think?  Can someone with no experience learn the work using this document?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Someone with daily experience; what do they think? Are any workflows missing? Is something written confusingly/too technical? 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Higher admin; is the document all inclusive? </a:t>
            </a:r>
            <a:endParaRPr sz="1200"/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5200" y="2930000"/>
            <a:ext cx="2485325" cy="221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