
<file path=[Content_Types].xml><?xml version="1.0" encoding="utf-8"?>
<Types xmlns="http://schemas.openxmlformats.org/package/2006/content-types">
  <Default Extension="jpeg" ContentType="image/jpeg"/>
  <Default Extension="jpg" ContentType="image/tif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ppt/media/image5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7" r:id="rId5"/>
    <p:sldId id="258" r:id="rId6"/>
    <p:sldId id="264" r:id="rId7"/>
    <p:sldId id="259" r:id="rId8"/>
    <p:sldId id="260" r:id="rId9"/>
    <p:sldId id="272" r:id="rId10"/>
    <p:sldId id="287" r:id="rId11"/>
    <p:sldId id="288" r:id="rId12"/>
    <p:sldId id="278" r:id="rId13"/>
    <p:sldId id="282" r:id="rId14"/>
    <p:sldId id="280" r:id="rId15"/>
    <p:sldId id="283" r:id="rId16"/>
    <p:sldId id="273" r:id="rId17"/>
    <p:sldId id="274" r:id="rId18"/>
    <p:sldId id="286" r:id="rId19"/>
    <p:sldId id="281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1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63787" autoAdjust="0"/>
  </p:normalViewPr>
  <p:slideViewPr>
    <p:cSldViewPr snapToGrid="0" snapToObjects="1" showGuides="1">
      <p:cViewPr varScale="1">
        <p:scale>
          <a:sx n="51" d="100"/>
          <a:sy n="51" d="100"/>
        </p:scale>
        <p:origin x="16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CD996-931B-1041-8CED-4F36655CE84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BE491-9445-D640-A8B7-1CE7702A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5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78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67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66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31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86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22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73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66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50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8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0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27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6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9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23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87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0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948" y="0"/>
            <a:ext cx="1220189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079712"/>
            <a:ext cx="9144000" cy="9825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buNone/>
              <a:defRPr sz="2000" b="1" i="0">
                <a:solidFill>
                  <a:schemeClr val="bg1"/>
                </a:solidFill>
                <a:latin typeface="Museo Slab 7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 • DATE</a:t>
            </a:r>
            <a:br>
              <a:rPr lang="en-US" dirty="0"/>
            </a:br>
            <a:r>
              <a:rPr lang="en-US" dirty="0"/>
              <a:t>Presenter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799" y="650905"/>
            <a:ext cx="3874959" cy="65492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4793201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799" y="1883088"/>
            <a:ext cx="6489977" cy="23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8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25715"/>
            <a:ext cx="4161183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B6BCCE-F513-9C40-8FD6-36D2B624AFC0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854148" y="1320800"/>
            <a:ext cx="2603008" cy="434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D28B0AA-D819-554A-B331-0F72C78849D5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537713" y="1320800"/>
            <a:ext cx="2587487" cy="21127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28A1CAF-A569-4347-A007-3D6D57007AB9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8537713" y="3529726"/>
            <a:ext cx="2587487" cy="2134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3B1A83-7D9A-E342-9B99-D348B96AC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1"/>
            <a:ext cx="4161183" cy="8293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Effra" panose="020B0603020203020204" pitchFamily="34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6871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 &amp; Headshot Photo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B6BCCE-F513-9C40-8FD6-36D2B624AFC0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4778901" y="2266124"/>
            <a:ext cx="2603008" cy="2652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3946972-D9BC-6947-83DC-1E81FA9AE611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919222" y="2266124"/>
            <a:ext cx="2603008" cy="2652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E7E2C5-6E3C-204A-9FB6-8DE59945F4BF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7595164" y="2266124"/>
            <a:ext cx="2603008" cy="2652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9627001-6303-744A-99BD-45BDA9C0FE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19222" y="5076074"/>
            <a:ext cx="2603008" cy="564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rgbClr val="AB1500"/>
                </a:solidFill>
                <a:latin typeface="Museo Slab 700" panose="02000000000000000000" pitchFamily="2" charset="77"/>
              </a:defRPr>
            </a:lvl1pPr>
            <a:lvl2pPr marL="11113" indent="0" algn="ctr"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236537" indent="0" algn="ctr">
              <a:buFontTx/>
              <a:buNone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0375D4-0094-7A46-99AA-81B1D929311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77925" y="5076074"/>
            <a:ext cx="2603008" cy="564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rgbClr val="AB1500"/>
                </a:solidFill>
                <a:latin typeface="Museo Slab 700" panose="02000000000000000000" pitchFamily="2" charset="77"/>
              </a:defRPr>
            </a:lvl1pPr>
            <a:lvl2pPr marL="11113" indent="0" algn="ctr"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236537" indent="0" algn="ctr">
              <a:buFontTx/>
              <a:buNone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F8FAB14-FAEB-5547-A79E-FCEEB169777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598127" y="5076074"/>
            <a:ext cx="2603008" cy="564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rgbClr val="AB1500"/>
                </a:solidFill>
                <a:latin typeface="Museo Slab 700" panose="02000000000000000000" pitchFamily="2" charset="77"/>
              </a:defRPr>
            </a:lvl1pPr>
            <a:lvl2pPr marL="11113" indent="0" algn="ctr"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236537" indent="0" algn="ctr">
              <a:buFontTx/>
              <a:buNone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A90A10-C49B-A54A-9F09-E8AC9256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1"/>
            <a:ext cx="10058400" cy="5715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Effra" panose="020B0603020203020204" pitchFamily="34" charset="0"/>
              </a:defRPr>
            </a:lvl1pPr>
          </a:lstStyle>
          <a:p>
            <a:r>
              <a:rPr lang="en-US" dirty="0"/>
              <a:t>1-Line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712131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C01D404-17C7-6C4D-88CA-3C7C83F5CEB0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212245" y="0"/>
            <a:ext cx="117580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47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189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493335"/>
            <a:ext cx="10058400" cy="61664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Museo Slab 7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Photo Caption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39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1150"/>
            <a:ext cx="1023257" cy="376616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95E6CB4-D81F-844A-BCF0-74A01999686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087120" y="1320800"/>
            <a:ext cx="10038080" cy="4010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2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189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493336"/>
            <a:ext cx="4926496" cy="3729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Museo Slab 7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Short Caption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39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1150"/>
            <a:ext cx="1023257" cy="376616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95E6CB4-D81F-844A-BCF0-74A01999686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087120" y="1315720"/>
            <a:ext cx="4926496" cy="4010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C417649-2551-0F49-BB28-B6B91E621810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6195833" y="1315720"/>
            <a:ext cx="4926496" cy="4010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F3B1665-3B35-5443-BC76-04114799C49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95832" y="5493336"/>
            <a:ext cx="4949687" cy="3501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Museo Slab 700" panose="02000000000000000000" pitchFamily="2" charset="77"/>
              </a:defRPr>
            </a:lvl1pPr>
            <a:lvl2pPr marL="11113" indent="0" algn="ctr"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236537" indent="0" algn="ctr">
              <a:buFontTx/>
              <a:buNone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Short Caption Here</a:t>
            </a:r>
          </a:p>
        </p:txBody>
      </p:sp>
    </p:spTree>
    <p:extLst>
      <p:ext uri="{BB962C8B-B14F-4D97-AF65-F5344CB8AC3E}">
        <p14:creationId xmlns:p14="http://schemas.microsoft.com/office/powerpoint/2010/main" val="245061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948" y="0"/>
            <a:ext cx="122018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54579-7F16-DC40-991D-71D97A52E1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9222" y="1473013"/>
            <a:ext cx="6962384" cy="296468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5500"/>
              </a:lnSpc>
              <a:defRPr sz="7000" b="1" i="0">
                <a:solidFill>
                  <a:schemeClr val="bg1"/>
                </a:solidFill>
                <a:latin typeface="Effra Heavy" panose="020B0603020203020204" pitchFamily="34" charset="0"/>
              </a:defRPr>
            </a:lvl1pPr>
          </a:lstStyle>
          <a:p>
            <a:r>
              <a:rPr lang="en-US" dirty="0"/>
              <a:t>PLACE</a:t>
            </a:r>
            <a:br>
              <a:rPr lang="en-US" dirty="0"/>
            </a:br>
            <a:r>
              <a:rPr lang="en-US" dirty="0"/>
              <a:t>YOUR PRESENTATION NAME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4655811"/>
            <a:ext cx="9144000" cy="9825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buNone/>
              <a:defRPr sz="2000" b="1" i="0">
                <a:solidFill>
                  <a:schemeClr val="bg1"/>
                </a:solidFill>
                <a:latin typeface="Museo Slab 7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 • DATE</a:t>
            </a:r>
            <a:br>
              <a:rPr lang="en-US" dirty="0"/>
            </a:br>
            <a:r>
              <a:rPr lang="en-US" dirty="0"/>
              <a:t>Presenter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39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1150"/>
            <a:ext cx="1023257" cy="37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6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9BAF-7D99-A249-AFC7-E47DCB504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Effra" panose="020B0603020203020204" pitchFamily="34" charset="0"/>
              </a:defRPr>
            </a:lvl1pPr>
          </a:lstStyle>
          <a:p>
            <a:r>
              <a:rPr lang="en-US" dirty="0"/>
              <a:t>1-Line Headline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190127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Type copy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  <a:p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Integer ante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libero id,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dolor.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AAA66-D45D-F344-B196-AC141CC3F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2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He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22C38A-E007-7044-A3C4-89DAFBD2AF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20607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7660A8-5A24-9242-8993-914FC07FC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Effra" panose="020B0603020203020204" pitchFamily="34" charset="0"/>
              </a:defRPr>
            </a:lvl1pPr>
          </a:lstStyle>
          <a:p>
            <a:r>
              <a:rPr lang="en-US" dirty="0"/>
              <a:t>1-Line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28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626581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Type copy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</a:t>
            </a:r>
          </a:p>
          <a:p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Integer ante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libero id,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dolor.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226C5F-8B57-A24B-B185-22B41FDD4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Effra" panose="020B0603020203020204" pitchFamily="34" charset="0"/>
              </a:defRPr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925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657061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43F018-346F-8048-9611-88C8A9C801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Effra" panose="020B0603020203020204" pitchFamily="34" charset="0"/>
              </a:defRPr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1066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d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673410"/>
            <a:ext cx="4533900" cy="2776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250903-B030-CF43-AE7E-EE2BBCEB42E0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854149" y="2673410"/>
            <a:ext cx="5271052" cy="29907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B192BA-045B-C84C-A282-DFA15F466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Effra" panose="020B0603020203020204" pitchFamily="34" charset="0"/>
              </a:defRPr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8337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00971"/>
            <a:ext cx="4161183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2ACA7CA-9F25-CF44-B760-F691AC4EA8B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854148" y="1320800"/>
            <a:ext cx="5271052" cy="434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EBC2C5-6FE6-D04D-B1F3-21C30C798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1"/>
            <a:ext cx="4161183" cy="8293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Effra" panose="020B0603020203020204" pitchFamily="34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90414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, Bullets,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41611"/>
            <a:ext cx="4161183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2ACA7CA-9F25-CF44-B760-F691AC4EA8B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8537712" y="1320800"/>
            <a:ext cx="2587487" cy="434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B6BCCE-F513-9C40-8FD6-36D2B624AFC0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854148" y="1320800"/>
            <a:ext cx="2589575" cy="434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482A70-B2D2-524C-9B65-16C829D5B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1"/>
            <a:ext cx="4161183" cy="8293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Effra" panose="020B0603020203020204" pitchFamily="34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3333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D3A6E-17FB-0B44-86DE-DACABB0A1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7156" y="62865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tx1">
                    <a:tint val="75000"/>
                  </a:schemeClr>
                </a:solidFill>
                <a:latin typeface="Museo Slab 900" panose="02000000000000000000" pitchFamily="2" charset="77"/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0FC680-BCA4-DA4A-9A1F-DC208AC0EC2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975699" y="0"/>
            <a:ext cx="216301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5E99B1-C4F1-1540-A13C-B1992CB8352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C55571-0A5A-D246-AF01-A70D3543FB5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F26E46-FAD2-8547-891D-91EB61F1B1F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66800" y="6162805"/>
            <a:ext cx="1021875" cy="37610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A43318-4440-544C-AE8C-40AD793C5E00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73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49" r:id="rId2"/>
    <p:sldLayoutId id="2147483666" r:id="rId3"/>
    <p:sldLayoutId id="2147483667" r:id="rId4"/>
    <p:sldLayoutId id="2147483651" r:id="rId5"/>
    <p:sldLayoutId id="2147483660" r:id="rId6"/>
    <p:sldLayoutId id="2147483662" r:id="rId7"/>
    <p:sldLayoutId id="2147483661" r:id="rId8"/>
    <p:sldLayoutId id="2147483663" r:id="rId9"/>
    <p:sldLayoutId id="2147483664" r:id="rId10"/>
    <p:sldLayoutId id="2147483665" r:id="rId11"/>
    <p:sldLayoutId id="2147483655" r:id="rId12"/>
    <p:sldLayoutId id="2147483668" r:id="rId13"/>
    <p:sldLayoutId id="214748366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72" userDrawn="1">
          <p15:clr>
            <a:srgbClr val="F26B43"/>
          </p15:clr>
        </p15:guide>
        <p15:guide id="2" pos="7008" userDrawn="1">
          <p15:clr>
            <a:srgbClr val="F26B43"/>
          </p15:clr>
        </p15:guide>
        <p15:guide id="3" orient="horz" pos="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en/cartoon-icon-light-bulb-symbol-1294877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en/sailing-boat-toy-boat-sailboat-14697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BABD538-D3D8-874D-9BDB-E6744290A0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IDS CONFERENCE 2023</a:t>
            </a:r>
          </a:p>
          <a:p>
            <a:r>
              <a:rPr lang="en-US" dirty="0"/>
              <a:t>Timothy Kohn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7BD8E8-801B-A440-AEC2-2A6D7AEC3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20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8A71644-5F12-4154-9F47-CF4A14D396F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603" r="6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38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D921D-EEBD-4C50-8D6E-8EAB0041B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673410"/>
            <a:ext cx="4170326" cy="2776206"/>
          </a:xfrm>
        </p:spPr>
        <p:txBody>
          <a:bodyPr anchor="ctr"/>
          <a:lstStyle/>
          <a:p>
            <a:pPr marL="342900" indent="-342900">
              <a:lnSpc>
                <a:spcPct val="100000"/>
              </a:lnSpc>
              <a:buClr>
                <a:schemeClr val="accent6"/>
              </a:buClr>
              <a:buSzPct val="150000"/>
              <a:buFontTx/>
              <a:buChar char="+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Finances</a:t>
            </a:r>
          </a:p>
          <a:p>
            <a:pPr marL="342900" indent="-342900">
              <a:lnSpc>
                <a:spcPct val="100000"/>
              </a:lnSpc>
              <a:buClr>
                <a:schemeClr val="accent6"/>
              </a:buClr>
              <a:buSzPct val="150000"/>
              <a:buFontTx/>
              <a:buChar char="+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items borrowed free</a:t>
            </a:r>
          </a:p>
          <a:p>
            <a:pPr marL="342900" indent="-342900">
              <a:lnSpc>
                <a:spcPct val="100000"/>
              </a:lnSpc>
              <a:buClr>
                <a:schemeClr val="accent6"/>
              </a:buClr>
              <a:buSzPct val="150000"/>
              <a:buFontTx/>
              <a:buChar char="+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Turnaround 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35E93E-294B-4889-B1BA-3DB3393F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465230-53F3-47F6-BF5D-E032C790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8E5969-3520-4F60-9FCA-D6183344B342}"/>
              </a:ext>
            </a:extLst>
          </p:cNvPr>
          <p:cNvSpPr txBox="1"/>
          <p:nvPr/>
        </p:nvSpPr>
        <p:spPr>
          <a:xfrm>
            <a:off x="1066800" y="1899345"/>
            <a:ext cx="4875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Good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A401A0-A414-4EB9-BD86-6ACD4AA5BC94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" b="4113"/>
          <a:stretch>
            <a:fillRect/>
          </a:stretch>
        </p:blipFill>
        <p:spPr bwMode="auto">
          <a:xfrm>
            <a:off x="7849002" y="2617882"/>
            <a:ext cx="2691513" cy="152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817305C-060B-5BE4-8DE1-5B2979467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68" y="1899345"/>
            <a:ext cx="5757831" cy="356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358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D921D-EEBD-4C50-8D6E-8EAB0041B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673410"/>
            <a:ext cx="4180007" cy="2776206"/>
          </a:xfrm>
        </p:spPr>
        <p:txBody>
          <a:bodyPr anchor="ctr"/>
          <a:lstStyle/>
          <a:p>
            <a:pPr marL="342900" indent="-342900">
              <a:lnSpc>
                <a:spcPct val="100000"/>
              </a:lnSpc>
              <a:buClr>
                <a:schemeClr val="accent6"/>
              </a:buClr>
              <a:buSzPct val="150000"/>
              <a:buFontTx/>
              <a:buChar char="+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Finances</a:t>
            </a:r>
          </a:p>
          <a:p>
            <a:pPr marL="342900" indent="-342900">
              <a:lnSpc>
                <a:spcPct val="100000"/>
              </a:lnSpc>
              <a:buClr>
                <a:schemeClr val="accent6"/>
              </a:buClr>
              <a:buSzPct val="150000"/>
              <a:buFontTx/>
              <a:buChar char="+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items borrowed free</a:t>
            </a:r>
          </a:p>
          <a:p>
            <a:pPr marL="342900" indent="-342900">
              <a:lnSpc>
                <a:spcPct val="100000"/>
              </a:lnSpc>
              <a:buClr>
                <a:schemeClr val="accent6"/>
              </a:buClr>
              <a:buSzPct val="150000"/>
              <a:buFontTx/>
              <a:buChar char="+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Turnaround 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35E93E-294B-4889-B1BA-3DB3393F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465230-53F3-47F6-BF5D-E032C790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8E5969-3520-4F60-9FCA-D6183344B342}"/>
              </a:ext>
            </a:extLst>
          </p:cNvPr>
          <p:cNvSpPr txBox="1"/>
          <p:nvPr/>
        </p:nvSpPr>
        <p:spPr>
          <a:xfrm>
            <a:off x="1066800" y="1899345"/>
            <a:ext cx="4875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Good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0086388-B333-472F-BE08-BF9C5D28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807" y="1899345"/>
            <a:ext cx="5878393" cy="363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60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35E93E-294B-4889-B1BA-3DB3393F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465230-53F3-47F6-BF5D-E032C790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083BF6-3C7D-425B-A155-BBBE6E349012}"/>
              </a:ext>
            </a:extLst>
          </p:cNvPr>
          <p:cNvSpPr txBox="1"/>
          <p:nvPr/>
        </p:nvSpPr>
        <p:spPr>
          <a:xfrm>
            <a:off x="991645" y="3429000"/>
            <a:ext cx="1013355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Clr>
                <a:srgbClr val="C00000"/>
              </a:buClr>
              <a:buSzPct val="200000"/>
              <a:buFont typeface="Calibri" panose="020F0502020204030204" pitchFamily="34" charset="0"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reflects former practices, not current</a:t>
            </a:r>
          </a:p>
          <a:p>
            <a:pPr marL="742950" lvl="1" indent="-285750">
              <a:buClr>
                <a:srgbClr val="C00000"/>
              </a:buClr>
              <a:buSzPct val="200000"/>
              <a:buFont typeface="Calibri" panose="020F0502020204030204" pitchFamily="34" charset="0"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some schools misrepresented by too much or too little data?</a:t>
            </a:r>
          </a:p>
          <a:p>
            <a:pPr marL="285750" indent="-285750">
              <a:buClr>
                <a:srgbClr val="C00000"/>
              </a:buClr>
              <a:buSzPct val="200000"/>
              <a:buFont typeface="Calibri" panose="020F0502020204030204" pitchFamily="34" charset="0"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Could be better organized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90C92-B165-4BBF-89DE-4E34FF1A674E}"/>
              </a:ext>
            </a:extLst>
          </p:cNvPr>
          <p:cNvSpPr txBox="1"/>
          <p:nvPr/>
        </p:nvSpPr>
        <p:spPr>
          <a:xfrm>
            <a:off x="1066800" y="1900358"/>
            <a:ext cx="4829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Not-As-Good</a:t>
            </a:r>
          </a:p>
        </p:txBody>
      </p:sp>
    </p:spTree>
    <p:extLst>
      <p:ext uri="{BB962C8B-B14F-4D97-AF65-F5344CB8AC3E}">
        <p14:creationId xmlns:p14="http://schemas.microsoft.com/office/powerpoint/2010/main" val="1686729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C7EDD8-E5B3-4571-9CB8-6F0A6202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63762-AA39-4C30-8CE4-B53319FB9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20607"/>
            <a:ext cx="4518728" cy="3378681"/>
          </a:xfrm>
        </p:spPr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Now that things are organized, who performed the best?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Analyze recent data since first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Practical data calculations to generate another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tier implemented, BOOST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DB3EE4-E3D1-48BE-8321-943637D21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Improving on the New Custom Holdings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E485A-4EEA-49F7-A561-5ABE0A13A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1" b="46253"/>
          <a:stretch/>
        </p:blipFill>
        <p:spPr>
          <a:xfrm>
            <a:off x="5585528" y="2116926"/>
            <a:ext cx="6253547" cy="34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36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4FA54AE-38A4-4F79-A64A-A9043E5C28F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3"/>
          <a:srcRect t="263" b="6642"/>
          <a:stretch/>
        </p:blipFill>
        <p:spPr>
          <a:xfrm>
            <a:off x="212725" y="0"/>
            <a:ext cx="11757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94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6F051D-E828-4687-9EFB-7D521E6C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16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EC768A-78A6-4AF6-BAEC-B5D1D0F70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Unexpected new potential relationships</a:t>
            </a:r>
          </a:p>
          <a:p>
            <a:pPr marL="579438" lvl="1" indent="-3429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Rowan University gets us books in 2 days for free without any affiliation!</a:t>
            </a:r>
          </a:p>
          <a:p>
            <a:pPr marL="579438" lvl="1" indent="-3429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University of New Mexico consistently provides articles very quickly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Further improving turnaround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Helps us communicate evidence-based predictions and expectations to patrons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508E7B-0FEA-4961-BBC1-334C38267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II</a:t>
            </a:r>
          </a:p>
        </p:txBody>
      </p:sp>
    </p:spTree>
    <p:extLst>
      <p:ext uri="{BB962C8B-B14F-4D97-AF65-F5344CB8AC3E}">
        <p14:creationId xmlns:p14="http://schemas.microsoft.com/office/powerpoint/2010/main" val="2888931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BE8D5C-0F9D-49CD-8AAB-06664A18F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0782">
            <a:off x="1066800" y="2220607"/>
            <a:ext cx="5029200" cy="26188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1E1FB9-62A9-43A7-A867-8EA8450E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E07E1-54A1-4254-BBBB-A4FBA6FF7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2220606"/>
            <a:ext cx="5348748" cy="3265793"/>
          </a:xfrm>
        </p:spPr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Easy data analysis = More data analysis</a:t>
            </a:r>
          </a:p>
          <a:p>
            <a:pPr marL="579438" lvl="1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Meaningful data for 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Quick response to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Potential to inform new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Easier navigation for new borrowing employees / assistants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Continued improvement over time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84B42A-FF41-40C9-BBA1-A6BF608D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71600"/>
            <a:ext cx="5029200" cy="105751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Future Directions</a:t>
            </a:r>
          </a:p>
        </p:txBody>
      </p:sp>
      <p:sp>
        <p:nvSpPr>
          <p:cNvPr id="5" name="AutoShape 2" descr="image.png">
            <a:extLst>
              <a:ext uri="{FF2B5EF4-FFF2-40B4-BE49-F238E27FC236}">
                <a16:creationId xmlns:a16="http://schemas.microsoft.com/office/drawing/2014/main" id="{45B68315-80F9-44C9-B89D-12A92048E4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81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98D76-CF6C-4598-BA1A-04621C392F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DF7C47-EF53-4CE5-AE93-C3502F1D15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A9F73-ECE5-43FD-8997-AAFC1291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96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0383-ED20-364A-9B09-D79C2B08BB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A1E82-A684-A746-99E0-675AE15C6F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IDS CONFERENCE 2023</a:t>
            </a:r>
          </a:p>
          <a:p>
            <a:r>
              <a:rPr lang="en-US" dirty="0"/>
              <a:t>Timothy Kohn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F41F7-7E80-204B-B3D5-E896CFE2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4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0383-ED20-364A-9B09-D79C2B08BB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b="0" dirty="0"/>
              <a:t>Optimizing OCLC Custom Holdings at Stony Brook University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A1E82-A684-A746-99E0-675AE15C6F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IDS CONFERENCE 2023</a:t>
            </a:r>
          </a:p>
          <a:p>
            <a:r>
              <a:rPr lang="en-US" dirty="0"/>
              <a:t>Timothy Kohn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F41F7-7E80-204B-B3D5-E896CFE2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8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6B2664-E3C5-DE41-A5B1-21DD828E5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340592"/>
            <a:ext cx="4161183" cy="332360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&gt;25,000 students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full-time staff in ILL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 OCLC Symbols: </a:t>
            </a:r>
          </a:p>
          <a:p>
            <a:pPr marL="579438" lvl="1" indent="-342900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YSM and VZB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ILLiad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Alma, Microsoft Office 365, Google Workspace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21,800+ requests in 22-23</a:t>
            </a:r>
          </a:p>
          <a:p>
            <a:pPr marL="579438" lvl="1" indent="-342900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OCLC, Alma,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Docline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51CF1BF-262B-4B41-A89A-1F85DE66943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9552" r="9552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C810B50-2E1A-5441-A31F-657238C3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46" y="1193800"/>
            <a:ext cx="5115687" cy="8293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Stony Brook University Resource Sharing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7561F-89C6-0F47-B8F7-5A02A40A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3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FA631D-D68F-4DDF-9FF3-38B377D68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2200343"/>
            <a:ext cx="5029200" cy="2457313"/>
          </a:xfrm>
        </p:spPr>
        <p:txBody>
          <a:bodyPr anchor="ctr"/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COVID Lockdowns +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Staff turnover +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 systems =</a:t>
            </a:r>
          </a:p>
          <a:p>
            <a:pPr algn="r"/>
            <a:r>
              <a:rPr lang="en-US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New Perspective</a:t>
            </a:r>
          </a:p>
          <a:p>
            <a:pPr algn="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2E878D-BF3E-7944-9DA3-FE1B7003F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71600"/>
            <a:ext cx="5029200" cy="1057517"/>
          </a:xfrm>
        </p:spPr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Change?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8D61C-9E0A-044A-A263-0CD092BA2B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2DCA1-A835-4BFF-A72F-D1AD9C253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25144" y="1083150"/>
            <a:ext cx="4170856" cy="44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2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627481-5C8B-174F-895B-B3B7B3B5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20607"/>
            <a:ext cx="5029200" cy="2618859"/>
          </a:xfrm>
        </p:spPr>
        <p:txBody>
          <a:bodyPr anchor="ctr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Outdated information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Loose ends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could we improve without rocking the boat?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3E121C-AF37-C345-9D32-3EB2D681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71600"/>
            <a:ext cx="5029200" cy="105751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Situation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165FC-A3A6-2D4E-9BE3-84F4DE48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E6ED18-59D9-4700-8823-8FC355C74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37829" y="1239970"/>
            <a:ext cx="4262527" cy="437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3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4A24D-BA7C-464F-96CE-477828580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040897"/>
            <a:ext cx="10133556" cy="3623302"/>
          </a:xfrm>
        </p:spPr>
        <p:txBody>
          <a:bodyPr anchor="ctr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Master Sheet for all symbols</a:t>
            </a:r>
          </a:p>
          <a:p>
            <a:pPr marL="579438" lvl="1" indent="-342900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Divided into Loans and Articles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Broken down by billing group</a:t>
            </a:r>
          </a:p>
          <a:p>
            <a:pPr marL="579438" lvl="1" indent="-342900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IDS, Reciprocal, SHARES, Regular, International</a:t>
            </a:r>
          </a:p>
          <a:p>
            <a:pPr marL="863600" lvl="2" indent="-342900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duplicates, keep in the priority group for efficient sorting</a:t>
            </a:r>
          </a:p>
          <a:p>
            <a:pPr marL="863600" lvl="2" indent="-342900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loans, also sort by geographical location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custom holdings groups for each tier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743278-5A7C-4149-897B-1B78E20D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B1D4D4-DD8C-4029-A450-60B2E766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25" y="1371600"/>
            <a:ext cx="11774906" cy="1057517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Did We Optimize Our Custom Holdings?</a:t>
            </a:r>
          </a:p>
        </p:txBody>
      </p:sp>
    </p:spTree>
    <p:extLst>
      <p:ext uri="{BB962C8B-B14F-4D97-AF65-F5344CB8AC3E}">
        <p14:creationId xmlns:p14="http://schemas.microsoft.com/office/powerpoint/2010/main" val="204803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6084AA6-E131-4A02-8A70-4AB3C77F8F5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3"/>
          <a:srcRect l="-40" t="-6295" r="40" b="10286"/>
          <a:stretch/>
        </p:blipFill>
        <p:spPr>
          <a:xfrm>
            <a:off x="212725" y="-481263"/>
            <a:ext cx="11757025" cy="733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3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7C34884-F8DE-4DC8-ACB7-405CD047F43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3"/>
          <a:srcRect t="292" r="6598" b="-292"/>
          <a:stretch/>
        </p:blipFill>
        <p:spPr>
          <a:xfrm>
            <a:off x="212725" y="0"/>
            <a:ext cx="11757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1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9B5B896-D4B5-4AAF-929B-1904B691BC5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27" b="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8632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90355 Powerpoint_Template_BrandFonts_WIDE" id="{5D14662A-8BAA-4A48-8855-CB64C93D5119}" vid="{5D2E4CAD-B484-674D-8639-085B21DC4B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F07C9FB707EC4C97317E08EA7C0FB0" ma:contentTypeVersion="0" ma:contentTypeDescription="Create a new document." ma:contentTypeScope="" ma:versionID="32a847428910bef61278e808fce28a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1efbf8059f6859e3c6e4f4c2dfe474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130F8A-AC6E-4A12-BE8D-2FF610010F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ED304B-ECA0-4C15-B5D0-A45396F588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73E0A73-D850-4BC9-9BCE-B2BFB6088917}">
  <ds:schemaRefs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20090355-Powerpoint_Template_BrandFonts_WIDE</Template>
  <TotalTime>2122</TotalTime>
  <Words>343</Words>
  <Application>Microsoft Office PowerPoint</Application>
  <PresentationFormat>Widescreen</PresentationFormat>
  <Paragraphs>98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Courier New</vt:lpstr>
      <vt:lpstr>Effra</vt:lpstr>
      <vt:lpstr>Effra Heavy</vt:lpstr>
      <vt:lpstr>Museo Slab 300</vt:lpstr>
      <vt:lpstr>Museo Slab 700</vt:lpstr>
      <vt:lpstr>Museo Slab 900</vt:lpstr>
      <vt:lpstr>Office Theme</vt:lpstr>
      <vt:lpstr>PowerPoint Presentation</vt:lpstr>
      <vt:lpstr>Optimizing OCLC Custom Holdings at Stony Brook University</vt:lpstr>
      <vt:lpstr>Stony Brook University Resource Sharing</vt:lpstr>
      <vt:lpstr>Why Change?</vt:lpstr>
      <vt:lpstr>The Situation</vt:lpstr>
      <vt:lpstr>How Did We Optimize Our Custom Holdings?</vt:lpstr>
      <vt:lpstr>PowerPoint Presentation</vt:lpstr>
      <vt:lpstr>PowerPoint Presentation</vt:lpstr>
      <vt:lpstr>PowerPoint Presentation</vt:lpstr>
      <vt:lpstr>PowerPoint Presentation</vt:lpstr>
      <vt:lpstr>Results</vt:lpstr>
      <vt:lpstr>Results</vt:lpstr>
      <vt:lpstr>Results</vt:lpstr>
      <vt:lpstr>Improving on the New Custom Holdings</vt:lpstr>
      <vt:lpstr>PowerPoint Presentation</vt:lpstr>
      <vt:lpstr>Results II</vt:lpstr>
      <vt:lpstr>Future Directions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C Kohn</dc:creator>
  <cp:lastModifiedBy>Timothy Kohn</cp:lastModifiedBy>
  <cp:revision>54</cp:revision>
  <cp:lastPrinted>2018-10-25T20:35:58Z</cp:lastPrinted>
  <dcterms:created xsi:type="dcterms:W3CDTF">2023-05-11T13:38:03Z</dcterms:created>
  <dcterms:modified xsi:type="dcterms:W3CDTF">2023-07-19T17:53:31Z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0x010100C3F07C9FB707EC4C97317E08EA7C0FB0</vt:lpwstr>
  </property>
</Properties>
</file>