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handoutMasterIdLst>
    <p:handoutMasterId r:id="rId73"/>
  </p:handoutMasterIdLst>
  <p:sldIdLst>
    <p:sldId id="256" r:id="rId2"/>
    <p:sldId id="343" r:id="rId3"/>
    <p:sldId id="342" r:id="rId4"/>
    <p:sldId id="344" r:id="rId5"/>
    <p:sldId id="291" r:id="rId6"/>
    <p:sldId id="363" r:id="rId7"/>
    <p:sldId id="309" r:id="rId8"/>
    <p:sldId id="348" r:id="rId9"/>
    <p:sldId id="358" r:id="rId10"/>
    <p:sldId id="359" r:id="rId11"/>
    <p:sldId id="361" r:id="rId12"/>
    <p:sldId id="362" r:id="rId13"/>
    <p:sldId id="299" r:id="rId14"/>
    <p:sldId id="352" r:id="rId15"/>
    <p:sldId id="353" r:id="rId16"/>
    <p:sldId id="351" r:id="rId17"/>
    <p:sldId id="293" r:id="rId18"/>
    <p:sldId id="257" r:id="rId19"/>
    <p:sldId id="301" r:id="rId20"/>
    <p:sldId id="350" r:id="rId21"/>
    <p:sldId id="300" r:id="rId22"/>
    <p:sldId id="294" r:id="rId23"/>
    <p:sldId id="307" r:id="rId24"/>
    <p:sldId id="286" r:id="rId25"/>
    <p:sldId id="284" r:id="rId26"/>
    <p:sldId id="287" r:id="rId27"/>
    <p:sldId id="288" r:id="rId28"/>
    <p:sldId id="285" r:id="rId29"/>
    <p:sldId id="289" r:id="rId30"/>
    <p:sldId id="345" r:id="rId31"/>
    <p:sldId id="354" r:id="rId32"/>
    <p:sldId id="355" r:id="rId33"/>
    <p:sldId id="356" r:id="rId34"/>
    <p:sldId id="357" r:id="rId35"/>
    <p:sldId id="303" r:id="rId36"/>
    <p:sldId id="347" r:id="rId37"/>
    <p:sldId id="304" r:id="rId38"/>
    <p:sldId id="305" r:id="rId39"/>
    <p:sldId id="306" r:id="rId40"/>
    <p:sldId id="366" r:id="rId41"/>
    <p:sldId id="314" r:id="rId42"/>
    <p:sldId id="370" r:id="rId43"/>
    <p:sldId id="367" r:id="rId44"/>
    <p:sldId id="368" r:id="rId45"/>
    <p:sldId id="371" r:id="rId46"/>
    <p:sldId id="365" r:id="rId47"/>
    <p:sldId id="290" r:id="rId48"/>
    <p:sldId id="339" r:id="rId49"/>
    <p:sldId id="340" r:id="rId50"/>
    <p:sldId id="341" r:id="rId51"/>
    <p:sldId id="315" r:id="rId52"/>
    <p:sldId id="317" r:id="rId53"/>
    <p:sldId id="318" r:id="rId54"/>
    <p:sldId id="319" r:id="rId55"/>
    <p:sldId id="320" r:id="rId56"/>
    <p:sldId id="346" r:id="rId57"/>
    <p:sldId id="321" r:id="rId58"/>
    <p:sldId id="325" r:id="rId59"/>
    <p:sldId id="326" r:id="rId60"/>
    <p:sldId id="329" r:id="rId61"/>
    <p:sldId id="322" r:id="rId62"/>
    <p:sldId id="327" r:id="rId63"/>
    <p:sldId id="323" r:id="rId64"/>
    <p:sldId id="330" r:id="rId65"/>
    <p:sldId id="331" r:id="rId66"/>
    <p:sldId id="332" r:id="rId67"/>
    <p:sldId id="335" r:id="rId68"/>
    <p:sldId id="336" r:id="rId69"/>
    <p:sldId id="338" r:id="rId70"/>
    <p:sldId id="316" r:id="rId7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0" autoAdjust="0"/>
    <p:restoredTop sz="94660"/>
  </p:normalViewPr>
  <p:slideViewPr>
    <p:cSldViewPr>
      <p:cViewPr varScale="1">
        <p:scale>
          <a:sx n="81" d="100"/>
          <a:sy n="81" d="100"/>
        </p:scale>
        <p:origin x="152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9A63CB8-A399-443B-BAAB-D0D8D785D986}" type="datetimeFigureOut">
              <a:rPr lang="en-US" smtClean="0"/>
              <a:t>8/30/2019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4562DC3-FEED-4332-A0D6-345312450E5F}" type="slidenum">
              <a:rPr lang="en-US" smtClean="0"/>
              <a:t>‹#›</a:t>
            </a:fld>
            <a:endParaRPr lang="en-US"/>
          </a:p>
        </p:txBody>
      </p:sp>
    </p:spTree>
    <p:extLst>
      <p:ext uri="{BB962C8B-B14F-4D97-AF65-F5344CB8AC3E}">
        <p14:creationId xmlns:p14="http://schemas.microsoft.com/office/powerpoint/2010/main" val="2954600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BD5BC75-73D4-4ACF-BD00-BC3FC3A0CBAE}" type="datetimeFigureOut">
              <a:rPr lang="en-US" smtClean="0"/>
              <a:t>8/30/2019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EA4616B-7DE5-4E79-8564-E5F32CD3DBA2}" type="slidenum">
              <a:rPr lang="en-US" smtClean="0"/>
              <a:t>‹#›</a:t>
            </a:fld>
            <a:endParaRPr lang="en-US"/>
          </a:p>
        </p:txBody>
      </p:sp>
    </p:spTree>
    <p:extLst>
      <p:ext uri="{BB962C8B-B14F-4D97-AF65-F5344CB8AC3E}">
        <p14:creationId xmlns:p14="http://schemas.microsoft.com/office/powerpoint/2010/main" val="918826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4616B-7DE5-4E79-8564-E5F32CD3DBA2}" type="slidenum">
              <a:rPr lang="en-US" smtClean="0"/>
              <a:t>24</a:t>
            </a:fld>
            <a:endParaRPr lang="en-US"/>
          </a:p>
        </p:txBody>
      </p:sp>
    </p:spTree>
    <p:extLst>
      <p:ext uri="{BB962C8B-B14F-4D97-AF65-F5344CB8AC3E}">
        <p14:creationId xmlns:p14="http://schemas.microsoft.com/office/powerpoint/2010/main" val="937263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4616B-7DE5-4E79-8564-E5F32CD3DBA2}" type="slidenum">
              <a:rPr lang="en-US" smtClean="0"/>
              <a:t>53</a:t>
            </a:fld>
            <a:endParaRPr lang="en-US"/>
          </a:p>
        </p:txBody>
      </p:sp>
    </p:spTree>
    <p:extLst>
      <p:ext uri="{BB962C8B-B14F-4D97-AF65-F5344CB8AC3E}">
        <p14:creationId xmlns:p14="http://schemas.microsoft.com/office/powerpoint/2010/main" val="3939659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4616B-7DE5-4E79-8564-E5F32CD3DBA2}" type="slidenum">
              <a:rPr lang="en-US" smtClean="0"/>
              <a:t>54</a:t>
            </a:fld>
            <a:endParaRPr lang="en-US"/>
          </a:p>
        </p:txBody>
      </p:sp>
    </p:spTree>
    <p:extLst>
      <p:ext uri="{BB962C8B-B14F-4D97-AF65-F5344CB8AC3E}">
        <p14:creationId xmlns:p14="http://schemas.microsoft.com/office/powerpoint/2010/main" val="243184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4616B-7DE5-4E79-8564-E5F32CD3DBA2}" type="slidenum">
              <a:rPr lang="en-US" smtClean="0"/>
              <a:t>55</a:t>
            </a:fld>
            <a:endParaRPr lang="en-US"/>
          </a:p>
        </p:txBody>
      </p:sp>
    </p:spTree>
    <p:extLst>
      <p:ext uri="{BB962C8B-B14F-4D97-AF65-F5344CB8AC3E}">
        <p14:creationId xmlns:p14="http://schemas.microsoft.com/office/powerpoint/2010/main" val="180720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4616B-7DE5-4E79-8564-E5F32CD3DBA2}" type="slidenum">
              <a:rPr lang="en-US" smtClean="0"/>
              <a:t>56</a:t>
            </a:fld>
            <a:endParaRPr lang="en-US"/>
          </a:p>
        </p:txBody>
      </p:sp>
    </p:spTree>
    <p:extLst>
      <p:ext uri="{BB962C8B-B14F-4D97-AF65-F5344CB8AC3E}">
        <p14:creationId xmlns:p14="http://schemas.microsoft.com/office/powerpoint/2010/main" val="2206921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4616B-7DE5-4E79-8564-E5F32CD3DBA2}" type="slidenum">
              <a:rPr lang="en-US" smtClean="0"/>
              <a:t>57</a:t>
            </a:fld>
            <a:endParaRPr lang="en-US"/>
          </a:p>
        </p:txBody>
      </p:sp>
    </p:spTree>
    <p:extLst>
      <p:ext uri="{BB962C8B-B14F-4D97-AF65-F5344CB8AC3E}">
        <p14:creationId xmlns:p14="http://schemas.microsoft.com/office/powerpoint/2010/main" val="779285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4616B-7DE5-4E79-8564-E5F32CD3DBA2}" type="slidenum">
              <a:rPr lang="en-US" smtClean="0"/>
              <a:t>60</a:t>
            </a:fld>
            <a:endParaRPr lang="en-US"/>
          </a:p>
        </p:txBody>
      </p:sp>
    </p:spTree>
    <p:extLst>
      <p:ext uri="{BB962C8B-B14F-4D97-AF65-F5344CB8AC3E}">
        <p14:creationId xmlns:p14="http://schemas.microsoft.com/office/powerpoint/2010/main" val="630279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4616B-7DE5-4E79-8564-E5F32CD3DBA2}" type="slidenum">
              <a:rPr lang="en-US" smtClean="0"/>
              <a:t>61</a:t>
            </a:fld>
            <a:endParaRPr lang="en-US"/>
          </a:p>
        </p:txBody>
      </p:sp>
    </p:spTree>
    <p:extLst>
      <p:ext uri="{BB962C8B-B14F-4D97-AF65-F5344CB8AC3E}">
        <p14:creationId xmlns:p14="http://schemas.microsoft.com/office/powerpoint/2010/main" val="3877445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4616B-7DE5-4E79-8564-E5F32CD3DBA2}" type="slidenum">
              <a:rPr lang="en-US" smtClean="0"/>
              <a:t>62</a:t>
            </a:fld>
            <a:endParaRPr lang="en-US"/>
          </a:p>
        </p:txBody>
      </p:sp>
    </p:spTree>
    <p:extLst>
      <p:ext uri="{BB962C8B-B14F-4D97-AF65-F5344CB8AC3E}">
        <p14:creationId xmlns:p14="http://schemas.microsoft.com/office/powerpoint/2010/main" val="4061142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4616B-7DE5-4E79-8564-E5F32CD3DBA2}" type="slidenum">
              <a:rPr lang="en-US" smtClean="0"/>
              <a:t>63</a:t>
            </a:fld>
            <a:endParaRPr lang="en-US"/>
          </a:p>
        </p:txBody>
      </p:sp>
    </p:spTree>
    <p:extLst>
      <p:ext uri="{BB962C8B-B14F-4D97-AF65-F5344CB8AC3E}">
        <p14:creationId xmlns:p14="http://schemas.microsoft.com/office/powerpoint/2010/main" val="1711910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4616B-7DE5-4E79-8564-E5F32CD3DBA2}" type="slidenum">
              <a:rPr lang="en-US" smtClean="0"/>
              <a:t>64</a:t>
            </a:fld>
            <a:endParaRPr lang="en-US"/>
          </a:p>
        </p:txBody>
      </p:sp>
    </p:spTree>
    <p:extLst>
      <p:ext uri="{BB962C8B-B14F-4D97-AF65-F5344CB8AC3E}">
        <p14:creationId xmlns:p14="http://schemas.microsoft.com/office/powerpoint/2010/main" val="1589895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4616B-7DE5-4E79-8564-E5F32CD3DBA2}" type="slidenum">
              <a:rPr lang="en-US" smtClean="0"/>
              <a:t>31</a:t>
            </a:fld>
            <a:endParaRPr lang="en-US"/>
          </a:p>
        </p:txBody>
      </p:sp>
    </p:spTree>
    <p:extLst>
      <p:ext uri="{BB962C8B-B14F-4D97-AF65-F5344CB8AC3E}">
        <p14:creationId xmlns:p14="http://schemas.microsoft.com/office/powerpoint/2010/main" val="3187079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4616B-7DE5-4E79-8564-E5F32CD3DBA2}" type="slidenum">
              <a:rPr lang="en-US" smtClean="0"/>
              <a:t>65</a:t>
            </a:fld>
            <a:endParaRPr lang="en-US"/>
          </a:p>
        </p:txBody>
      </p:sp>
    </p:spTree>
    <p:extLst>
      <p:ext uri="{BB962C8B-B14F-4D97-AF65-F5344CB8AC3E}">
        <p14:creationId xmlns:p14="http://schemas.microsoft.com/office/powerpoint/2010/main" val="402343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4616B-7DE5-4E79-8564-E5F32CD3DBA2}" type="slidenum">
              <a:rPr lang="en-US" smtClean="0"/>
              <a:t>66</a:t>
            </a:fld>
            <a:endParaRPr lang="en-US"/>
          </a:p>
        </p:txBody>
      </p:sp>
    </p:spTree>
    <p:extLst>
      <p:ext uri="{BB962C8B-B14F-4D97-AF65-F5344CB8AC3E}">
        <p14:creationId xmlns:p14="http://schemas.microsoft.com/office/powerpoint/2010/main" val="638182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4616B-7DE5-4E79-8564-E5F32CD3DBA2}" type="slidenum">
              <a:rPr lang="en-US" smtClean="0"/>
              <a:t>67</a:t>
            </a:fld>
            <a:endParaRPr lang="en-US"/>
          </a:p>
        </p:txBody>
      </p:sp>
    </p:spTree>
    <p:extLst>
      <p:ext uri="{BB962C8B-B14F-4D97-AF65-F5344CB8AC3E}">
        <p14:creationId xmlns:p14="http://schemas.microsoft.com/office/powerpoint/2010/main" val="1249100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4616B-7DE5-4E79-8564-E5F32CD3DBA2}" type="slidenum">
              <a:rPr lang="en-US" smtClean="0"/>
              <a:t>68</a:t>
            </a:fld>
            <a:endParaRPr lang="en-US"/>
          </a:p>
        </p:txBody>
      </p:sp>
    </p:spTree>
    <p:extLst>
      <p:ext uri="{BB962C8B-B14F-4D97-AF65-F5344CB8AC3E}">
        <p14:creationId xmlns:p14="http://schemas.microsoft.com/office/powerpoint/2010/main" val="3173580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4616B-7DE5-4E79-8564-E5F32CD3DBA2}" type="slidenum">
              <a:rPr lang="en-US" smtClean="0"/>
              <a:t>69</a:t>
            </a:fld>
            <a:endParaRPr lang="en-US"/>
          </a:p>
        </p:txBody>
      </p:sp>
    </p:spTree>
    <p:extLst>
      <p:ext uri="{BB962C8B-B14F-4D97-AF65-F5344CB8AC3E}">
        <p14:creationId xmlns:p14="http://schemas.microsoft.com/office/powerpoint/2010/main" val="3636991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4616B-7DE5-4E79-8564-E5F32CD3DBA2}" type="slidenum">
              <a:rPr lang="en-US" smtClean="0"/>
              <a:t>42</a:t>
            </a:fld>
            <a:endParaRPr lang="en-US"/>
          </a:p>
        </p:txBody>
      </p:sp>
    </p:spTree>
    <p:extLst>
      <p:ext uri="{BB962C8B-B14F-4D97-AF65-F5344CB8AC3E}">
        <p14:creationId xmlns:p14="http://schemas.microsoft.com/office/powerpoint/2010/main" val="4074292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4616B-7DE5-4E79-8564-E5F32CD3DBA2}" type="slidenum">
              <a:rPr lang="en-US" smtClean="0"/>
              <a:t>43</a:t>
            </a:fld>
            <a:endParaRPr lang="en-US"/>
          </a:p>
        </p:txBody>
      </p:sp>
    </p:spTree>
    <p:extLst>
      <p:ext uri="{BB962C8B-B14F-4D97-AF65-F5344CB8AC3E}">
        <p14:creationId xmlns:p14="http://schemas.microsoft.com/office/powerpoint/2010/main" val="2378829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4616B-7DE5-4E79-8564-E5F32CD3DBA2}" type="slidenum">
              <a:rPr lang="en-US" smtClean="0"/>
              <a:t>44</a:t>
            </a:fld>
            <a:endParaRPr lang="en-US"/>
          </a:p>
        </p:txBody>
      </p:sp>
    </p:spTree>
    <p:extLst>
      <p:ext uri="{BB962C8B-B14F-4D97-AF65-F5344CB8AC3E}">
        <p14:creationId xmlns:p14="http://schemas.microsoft.com/office/powerpoint/2010/main" val="4094232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4616B-7DE5-4E79-8564-E5F32CD3DBA2}" type="slidenum">
              <a:rPr lang="en-US" smtClean="0"/>
              <a:t>47</a:t>
            </a:fld>
            <a:endParaRPr lang="en-US"/>
          </a:p>
        </p:txBody>
      </p:sp>
    </p:spTree>
    <p:extLst>
      <p:ext uri="{BB962C8B-B14F-4D97-AF65-F5344CB8AC3E}">
        <p14:creationId xmlns:p14="http://schemas.microsoft.com/office/powerpoint/2010/main" val="937263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4616B-7DE5-4E79-8564-E5F32CD3DBA2}" type="slidenum">
              <a:rPr lang="en-US" smtClean="0"/>
              <a:t>49</a:t>
            </a:fld>
            <a:endParaRPr lang="en-US"/>
          </a:p>
        </p:txBody>
      </p:sp>
    </p:spTree>
    <p:extLst>
      <p:ext uri="{BB962C8B-B14F-4D97-AF65-F5344CB8AC3E}">
        <p14:creationId xmlns:p14="http://schemas.microsoft.com/office/powerpoint/2010/main" val="3000413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4616B-7DE5-4E79-8564-E5F32CD3DBA2}" type="slidenum">
              <a:rPr lang="en-US" smtClean="0"/>
              <a:t>50</a:t>
            </a:fld>
            <a:endParaRPr lang="en-US"/>
          </a:p>
        </p:txBody>
      </p:sp>
    </p:spTree>
    <p:extLst>
      <p:ext uri="{BB962C8B-B14F-4D97-AF65-F5344CB8AC3E}">
        <p14:creationId xmlns:p14="http://schemas.microsoft.com/office/powerpoint/2010/main" val="1140146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4616B-7DE5-4E79-8564-E5F32CD3DBA2}" type="slidenum">
              <a:rPr lang="en-US" smtClean="0"/>
              <a:t>52</a:t>
            </a:fld>
            <a:endParaRPr lang="en-US"/>
          </a:p>
        </p:txBody>
      </p:sp>
    </p:spTree>
    <p:extLst>
      <p:ext uri="{BB962C8B-B14F-4D97-AF65-F5344CB8AC3E}">
        <p14:creationId xmlns:p14="http://schemas.microsoft.com/office/powerpoint/2010/main" val="1151109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8/30/2019</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8/30/2019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D8BD707-D9CF-40AE-B4C6-C98DA3205C09}" type="datetimeFigureOut">
              <a:rPr lang="en-US" smtClean="0"/>
              <a:pPr/>
              <a:t>8/30/2019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8/30/2019</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8/30/2019</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library.columbia.edu/bts/recap/reports.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file:///C:\Users\zl2114\Desktop\DATA\3%20-%20Circulation\3%20-%20Circulation%20-%20Analysis%201%20-%20System-Wide\CIRCULATION%20-%20Borrow%20Direct.xlsx!Chart1"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26.xml.rels><?xml version="1.0" encoding="UTF-8" standalone="yes"?>
<Relationships xmlns="http://schemas.openxmlformats.org/package/2006/relationships"><Relationship Id="rId3" Type="http://schemas.openxmlformats.org/officeDocument/2006/relationships/oleObject" Target="file:///C:\Users\zl2114\Desktop\DATA\3%20-%20Circulation\3%20-%20Circulation%20-%20Analysis%201%20-%20System-Wide\CIRCULATION%20-%20Borrow%20Direct.xlsx!Chart2"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27.xml.rels><?xml version="1.0" encoding="UTF-8" standalone="yes"?>
<Relationships xmlns="http://schemas.openxmlformats.org/package/2006/relationships"><Relationship Id="rId3" Type="http://schemas.openxmlformats.org/officeDocument/2006/relationships/oleObject" Target="file:///C:\Users\zl2114\Desktop\DATA\3%20-%20Circulation\3%20-%20Circulation%20-%20Analysis%201%20-%20System-Wide\CIRCULATION%20-%20Borrow%20Direct.xlsx!Chart3"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28.xml.rels><?xml version="1.0" encoding="UTF-8" standalone="yes"?>
<Relationships xmlns="http://schemas.openxmlformats.org/package/2006/relationships"><Relationship Id="rId3" Type="http://schemas.openxmlformats.org/officeDocument/2006/relationships/oleObject" Target="file:///C:\Users\zl2114\Desktop\DATA\3%20-%20Circulation\3%20-%20Circulation%20-%20Analysis%201%20-%20System-Wide\CIRCULATION%20-%20Borrow%20Direct.xlsx!Chart5"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1.emf"/></Relationships>
</file>

<file path=ppt/slides/_rels/slide29.xml.rels><?xml version="1.0" encoding="UTF-8" standalone="yes"?>
<Relationships xmlns="http://schemas.openxmlformats.org/package/2006/relationships"><Relationship Id="rId3" Type="http://schemas.openxmlformats.org/officeDocument/2006/relationships/oleObject" Target="file:///C:\Users\zl2114\Desktop\DATA\3%20-%20Circulation\3%20-%20Circulation%20-%20Analysis%201%20-%20System-Wide\CIRCULATION%20-%20Borrow%20Direct.xlsx!Chart4%20-%20FY12" TargetMode="Externa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file:///C:\Users\zl2114\Desktop\DATA\3%20-%20Circulation\3%20-%20Circulation%20-%20Analysis%201%20-%20System-Wide\CIRCULATION%20-%20Borrow%20Direct.xlsx!Chart4%20-%20FY19" TargetMode="Externa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3.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file:///C:\Users\zl2114\Desktop\DATA\20%20-%20Borrow%20Direct\20%20-%20Borrow%20Direct%20-%20Analysis%201%20-%20Primary%20Statistics.xlsx!Chart1" TargetMode="Externa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4.emf"/></Relationships>
</file>

<file path=ppt/slides/_rels/slide33.xml.rels><?xml version="1.0" encoding="UTF-8" standalone="yes"?>
<Relationships xmlns="http://schemas.openxmlformats.org/package/2006/relationships"><Relationship Id="rId3" Type="http://schemas.openxmlformats.org/officeDocument/2006/relationships/oleObject" Target="file:///C:\Users\zl2114\Desktop\DATA\20%20-%20Borrow%20Direct\20%20-%20Borrow%20Direct%20-%20Analysis%201%20-%20Primary%20Statistics.xlsx!Chart2" TargetMode="Externa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5.emf"/></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3.emf"/><Relationship Id="rId4" Type="http://schemas.openxmlformats.org/officeDocument/2006/relationships/oleObject" Target="file:///C:\Users\zl2114\Dropbox\COLUMBIA%20LIBRARIES%20-%20MASTER\Delivery%20Services%20-%20Data\ILL%20QR1%20-%20BD%20Fine%20Report\ILL%20QR1%20-%20BD%20Fine%20Report%20-%20Fine%20Tracker.xlsx!Chart1"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6.JPG"/><Relationship Id="rId5" Type="http://schemas.openxmlformats.org/officeDocument/2006/relationships/image" Target="../media/image25.emf"/><Relationship Id="rId4" Type="http://schemas.openxmlformats.org/officeDocument/2006/relationships/oleObject" Target="file:///C:\Users\zl2114\Desktop\DATA\3%20-%20Circulation\3%20-%20Circulation%20-%20Analysis%201%20-%20System-Wide\CIRCULATION%20-%20Recall\CIRCULATION%20-%20Borrow%20Direct%20Discharge.xlsx!Chart3"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7.emf"/><Relationship Id="rId4" Type="http://schemas.openxmlformats.org/officeDocument/2006/relationships/oleObject" Target="file:///C:\Users\zl2114\Desktop\DATA\3%20-%20Circulation\3%20-%20Circulation%20-%20Analysis%201%20-%20System-Wide\CIRCULATION%20-%20Recall\CIRCULATION%20-%20Borrow%20Direct%20Recalls.xlsx!Chart1"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8.emf"/><Relationship Id="rId4" Type="http://schemas.openxmlformats.org/officeDocument/2006/relationships/oleObject" Target="file:///C:\Users\zl2114\Desktop\DATA\3%20-%20Circulation\3%20-%20Circulation%20-%20Analysis%201%20-%20System-Wide\CIRCULATION%20-%20Recall\CIRCULATION%20-%20Borrow%20Direct%20Recalls.xlsx!Chart2" TargetMode="Externa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9.emf"/><Relationship Id="rId4" Type="http://schemas.openxmlformats.org/officeDocument/2006/relationships/oleObject" Target="file:///C:\Users\zl2114\Desktop\DATA\3%20-%20Circulation\3%20-%20Circulation%20-%20Analysis%201%20-%20System-Wide\CIRCULATION%20-%20Borrow%20Direct.xlsx!Chart6"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6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81000"/>
            <a:ext cx="8839200" cy="2286000"/>
          </a:xfrm>
        </p:spPr>
        <p:txBody>
          <a:bodyPr>
            <a:noAutofit/>
          </a:bodyPr>
          <a:lstStyle/>
          <a:p>
            <a:pPr algn="ctr"/>
            <a:r>
              <a:rPr lang="en-US" sz="6000" dirty="0" smtClean="0"/>
              <a:t>The Blockbuster Model </a:t>
            </a:r>
            <a:br>
              <a:rPr lang="en-US" sz="6000" dirty="0" smtClean="0"/>
            </a:br>
            <a:r>
              <a:rPr lang="en-US" sz="6000" dirty="0" smtClean="0"/>
              <a:t>in a Netflix World</a:t>
            </a:r>
            <a:endParaRPr lang="en-US" sz="6000" dirty="0"/>
          </a:p>
        </p:txBody>
      </p:sp>
      <p:sp>
        <p:nvSpPr>
          <p:cNvPr id="3" name="Subtitle 2"/>
          <p:cNvSpPr>
            <a:spLocks noGrp="1"/>
          </p:cNvSpPr>
          <p:nvPr>
            <p:ph type="subTitle" idx="1"/>
          </p:nvPr>
        </p:nvSpPr>
        <p:spPr>
          <a:xfrm>
            <a:off x="685800" y="2895600"/>
            <a:ext cx="7772400" cy="1915711"/>
          </a:xfrm>
        </p:spPr>
        <p:txBody>
          <a:bodyPr>
            <a:normAutofit fontScale="77500" lnSpcReduction="20000"/>
          </a:bodyPr>
          <a:lstStyle/>
          <a:p>
            <a:pPr algn="ctr"/>
            <a:r>
              <a:rPr lang="en-US" dirty="0" smtClean="0"/>
              <a:t>Zack Lane</a:t>
            </a:r>
          </a:p>
          <a:p>
            <a:pPr algn="ctr"/>
            <a:r>
              <a:rPr lang="en-US" dirty="0" smtClean="0"/>
              <a:t>Head of Delivery Services</a:t>
            </a:r>
          </a:p>
          <a:p>
            <a:pPr algn="ctr"/>
            <a:r>
              <a:rPr lang="en-US" dirty="0" smtClean="0"/>
              <a:t>Columbia University Libraries (ZCU)</a:t>
            </a:r>
          </a:p>
          <a:p>
            <a:pPr algn="ctr"/>
            <a:endParaRPr lang="en-US" dirty="0"/>
          </a:p>
          <a:p>
            <a:pPr algn="ctr"/>
            <a:r>
              <a:rPr lang="en-US" dirty="0" smtClean="0"/>
              <a:t>IDS Project Conference</a:t>
            </a:r>
          </a:p>
          <a:p>
            <a:pPr algn="ctr"/>
            <a:r>
              <a:rPr lang="en-US" dirty="0" smtClean="0"/>
              <a:t>July 25, 2019</a:t>
            </a:r>
            <a:endParaRPr lang="en-US" dirty="0"/>
          </a:p>
        </p:txBody>
      </p:sp>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7" y="1808502"/>
            <a:ext cx="9173066" cy="3789377"/>
          </a:xfrm>
          <a:prstGeom prst="rect">
            <a:avLst/>
          </a:prstGeom>
        </p:spPr>
      </p:pic>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sp>
        <p:nvSpPr>
          <p:cNvPr id="5" name="Content Placeholder 4"/>
          <p:cNvSpPr>
            <a:spLocks noGrp="1"/>
          </p:cNvSpPr>
          <p:nvPr>
            <p:ph sz="half" idx="4294967295"/>
          </p:nvPr>
        </p:nvSpPr>
        <p:spPr>
          <a:xfrm>
            <a:off x="3886200" y="5562600"/>
            <a:ext cx="5257800" cy="1600200"/>
          </a:xfrm>
          <a:prstGeom prst="rect">
            <a:avLst/>
          </a:prstGeom>
        </p:spPr>
        <p:txBody>
          <a:bodyPr/>
          <a:lstStyle/>
          <a:p>
            <a:pPr>
              <a:buFont typeface="Arial" panose="020B0604020202020204" pitchFamily="34" charset="0"/>
              <a:buChar char="•"/>
            </a:pPr>
            <a:r>
              <a:rPr lang="en-US" dirty="0" smtClean="0"/>
              <a:t>Make it stop</a:t>
            </a:r>
          </a:p>
          <a:p>
            <a:pPr>
              <a:buFont typeface="Arial" panose="020B0604020202020204" pitchFamily="34" charset="0"/>
              <a:buChar char="•"/>
            </a:pPr>
            <a:r>
              <a:rPr lang="en-US" dirty="0" smtClean="0"/>
              <a:t>The details are important</a:t>
            </a:r>
          </a:p>
          <a:p>
            <a:pPr marL="109728" indent="0">
              <a:buNone/>
            </a:pPr>
            <a:endParaRPr lang="en-US" dirty="0"/>
          </a:p>
        </p:txBody>
      </p:sp>
      <p:grpSp>
        <p:nvGrpSpPr>
          <p:cNvPr id="6" name="Group 5"/>
          <p:cNvGrpSpPr/>
          <p:nvPr/>
        </p:nvGrpSpPr>
        <p:grpSpPr>
          <a:xfrm>
            <a:off x="743090" y="1164806"/>
            <a:ext cx="6899691" cy="797279"/>
            <a:chOff x="720309" y="-202842"/>
            <a:chExt cx="6899691" cy="797279"/>
          </a:xfrm>
        </p:grpSpPr>
        <p:sp>
          <p:nvSpPr>
            <p:cNvPr id="3" name="Down Arrow 2"/>
            <p:cNvSpPr/>
            <p:nvPr/>
          </p:nvSpPr>
          <p:spPr>
            <a:xfrm>
              <a:off x="5334000" y="-167563"/>
              <a:ext cx="533400" cy="7620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720309" y="-202842"/>
              <a:ext cx="533400" cy="7620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6477000" y="-202842"/>
              <a:ext cx="533400" cy="7620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7086600" y="-167563"/>
              <a:ext cx="533400" cy="7620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2"/>
          <p:cNvSpPr>
            <a:spLocks noGrp="1"/>
          </p:cNvSpPr>
          <p:nvPr>
            <p:ph type="title"/>
          </p:nvPr>
        </p:nvSpPr>
        <p:spPr>
          <a:xfrm>
            <a:off x="457200" y="152400"/>
            <a:ext cx="8229600" cy="1143000"/>
          </a:xfrm>
        </p:spPr>
        <p:txBody>
          <a:bodyPr>
            <a:normAutofit fontScale="90000"/>
          </a:bodyPr>
          <a:lstStyle/>
          <a:p>
            <a:pPr algn="ctr"/>
            <a:r>
              <a:rPr lang="en-US" dirty="0" smtClean="0"/>
              <a:t>ILL QR#1 – Insight into Borrowers</a:t>
            </a:r>
            <a:endParaRPr lang="en-US" dirty="0"/>
          </a:p>
        </p:txBody>
      </p:sp>
    </p:spTree>
    <p:extLst>
      <p:ext uri="{BB962C8B-B14F-4D97-AF65-F5344CB8AC3E}">
        <p14:creationId xmlns:p14="http://schemas.microsoft.com/office/powerpoint/2010/main" val="3380875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sp>
        <p:nvSpPr>
          <p:cNvPr id="5" name="Content Placeholder 4"/>
          <p:cNvSpPr>
            <a:spLocks noGrp="1"/>
          </p:cNvSpPr>
          <p:nvPr>
            <p:ph sz="half" idx="4294967295"/>
          </p:nvPr>
        </p:nvSpPr>
        <p:spPr>
          <a:xfrm>
            <a:off x="228600" y="4504941"/>
            <a:ext cx="8077200" cy="1371600"/>
          </a:xfrm>
          <a:prstGeom prst="rect">
            <a:avLst/>
          </a:prstGeom>
        </p:spPr>
        <p:txBody>
          <a:bodyPr/>
          <a:lstStyle/>
          <a:p>
            <a:pPr>
              <a:buFont typeface="Arial" panose="020B0604020202020204" pitchFamily="34" charset="0"/>
              <a:buChar char="•"/>
            </a:pPr>
            <a:r>
              <a:rPr lang="en-US" dirty="0" smtClean="0"/>
              <a:t>Keep the river running</a:t>
            </a:r>
          </a:p>
          <a:p>
            <a:pPr>
              <a:buFont typeface="Arial" panose="020B0604020202020204" pitchFamily="34" charset="0"/>
              <a:buChar char="•"/>
            </a:pPr>
            <a:r>
              <a:rPr lang="en-US" dirty="0" smtClean="0"/>
              <a:t>Standing water breeds creatures</a:t>
            </a:r>
          </a:p>
          <a:p>
            <a:pPr marL="109728" indent="0">
              <a:buNone/>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0066"/>
            <a:ext cx="9144000" cy="3577311"/>
          </a:xfrm>
          <a:prstGeom prst="rect">
            <a:avLst/>
          </a:prstGeom>
        </p:spPr>
      </p:pic>
      <p:sp>
        <p:nvSpPr>
          <p:cNvPr id="11" name="Down Arrow 10"/>
          <p:cNvSpPr/>
          <p:nvPr/>
        </p:nvSpPr>
        <p:spPr>
          <a:xfrm rot="1952777">
            <a:off x="987009" y="3246231"/>
            <a:ext cx="533400" cy="7620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1952777">
            <a:off x="987008" y="442646"/>
            <a:ext cx="533400" cy="7620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8458200" y="358999"/>
            <a:ext cx="533400" cy="7620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10800000">
            <a:off x="8458200" y="4324048"/>
            <a:ext cx="533400" cy="7620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0661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102" y="0"/>
            <a:ext cx="8039796" cy="6858000"/>
          </a:xfrm>
          <a:prstGeom prst="rect">
            <a:avLst/>
          </a:prstGeom>
        </p:spPr>
      </p:pic>
      <p:sp>
        <p:nvSpPr>
          <p:cNvPr id="9" name="Down Arrow 8"/>
          <p:cNvSpPr/>
          <p:nvPr/>
        </p:nvSpPr>
        <p:spPr>
          <a:xfrm rot="16200000">
            <a:off x="-94060" y="5711244"/>
            <a:ext cx="533400" cy="762000"/>
          </a:xfrm>
          <a:prstGeom prst="downArrow">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6200000">
            <a:off x="-94060" y="6210300"/>
            <a:ext cx="533400" cy="762000"/>
          </a:xfrm>
          <a:prstGeom prst="downArrow">
            <a:avLst/>
          </a:prstGeom>
          <a:solidFill>
            <a:schemeClr val="accent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462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534400" cy="5562600"/>
          </a:xfrm>
        </p:spPr>
        <p:txBody>
          <a:bodyPr>
            <a:normAutofit fontScale="92500"/>
          </a:bodyPr>
          <a:lstStyle/>
          <a:p>
            <a:r>
              <a:rPr lang="en-US" dirty="0" smtClean="0"/>
              <a:t>Consider increasing </a:t>
            </a:r>
            <a:r>
              <a:rPr lang="en-US" dirty="0" err="1" smtClean="0"/>
              <a:t>consortial</a:t>
            </a:r>
            <a:r>
              <a:rPr lang="en-US" dirty="0" smtClean="0"/>
              <a:t> loan period from 12- to 16-weeks</a:t>
            </a:r>
          </a:p>
          <a:p>
            <a:r>
              <a:rPr lang="en-US" dirty="0" smtClean="0"/>
              <a:t>Eliminate ½ way renewal </a:t>
            </a:r>
          </a:p>
          <a:p>
            <a:r>
              <a:rPr lang="en-US" dirty="0" smtClean="0"/>
              <a:t>Extended grace period from 1 to 3 days</a:t>
            </a:r>
          </a:p>
          <a:p>
            <a:r>
              <a:rPr lang="en-US" dirty="0" smtClean="0"/>
              <a:t>Tightened time to Lost (account block</a:t>
            </a:r>
            <a:r>
              <a:rPr lang="en-US" dirty="0"/>
              <a:t>) to 30 </a:t>
            </a:r>
            <a:r>
              <a:rPr lang="en-US" dirty="0" smtClean="0"/>
              <a:t>days from 45 </a:t>
            </a:r>
            <a:endParaRPr lang="en-US" dirty="0"/>
          </a:p>
          <a:p>
            <a:r>
              <a:rPr lang="en-US" dirty="0" smtClean="0"/>
              <a:t>Empower service desk staff</a:t>
            </a:r>
          </a:p>
          <a:p>
            <a:pPr lvl="1"/>
            <a:r>
              <a:rPr lang="en-US" dirty="0" smtClean="0"/>
              <a:t>Extend loan periods 1-2 weeks or negotiate</a:t>
            </a:r>
          </a:p>
          <a:p>
            <a:pPr lvl="1"/>
            <a:r>
              <a:rPr lang="en-US" dirty="0" smtClean="0"/>
              <a:t>Place mediated request on patron’s behalf</a:t>
            </a:r>
          </a:p>
          <a:p>
            <a:r>
              <a:rPr lang="en-US" dirty="0" smtClean="0"/>
              <a:t>Routinely clear fines from Inactive accounts</a:t>
            </a:r>
          </a:p>
          <a:p>
            <a:r>
              <a:rPr lang="en-US" dirty="0" smtClean="0"/>
              <a:t>Strongly consider eliminating “casual” fines entirely</a:t>
            </a:r>
          </a:p>
          <a:p>
            <a:r>
              <a:rPr lang="en-US" b="1" dirty="0" smtClean="0"/>
              <a:t>“We care about the book not the money”</a:t>
            </a:r>
          </a:p>
          <a:p>
            <a:r>
              <a:rPr lang="en-US" b="1" dirty="0" smtClean="0">
                <a:solidFill>
                  <a:srgbClr val="FF0000"/>
                </a:solidFill>
              </a:rPr>
              <a:t>Think about how ILL Borrowing can mimic BD</a:t>
            </a:r>
            <a:endParaRPr lang="en-US" dirty="0" smtClean="0">
              <a:solidFill>
                <a:srgbClr val="FF0000"/>
              </a:solidFill>
            </a:endParaRPr>
          </a:p>
          <a:p>
            <a:endParaRPr lang="en-US" dirty="0" smtClean="0"/>
          </a:p>
        </p:txBody>
      </p:sp>
      <p:sp>
        <p:nvSpPr>
          <p:cNvPr id="3" name="Title 2"/>
          <p:cNvSpPr>
            <a:spLocks noGrp="1"/>
          </p:cNvSpPr>
          <p:nvPr>
            <p:ph type="title"/>
          </p:nvPr>
        </p:nvSpPr>
        <p:spPr>
          <a:xfrm>
            <a:off x="304800" y="-76200"/>
            <a:ext cx="8229600" cy="1143000"/>
          </a:xfrm>
        </p:spPr>
        <p:txBody>
          <a:bodyPr/>
          <a:lstStyle/>
          <a:p>
            <a:pPr algn="ctr"/>
            <a:r>
              <a:rPr lang="en-US" dirty="0" smtClean="0"/>
              <a:t>What Happened Early</a:t>
            </a:r>
            <a:endParaRPr lang="en-US" dirty="0"/>
          </a:p>
        </p:txBody>
      </p:sp>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spTree>
    <p:extLst>
      <p:ext uri="{BB962C8B-B14F-4D97-AF65-F5344CB8AC3E}">
        <p14:creationId xmlns:p14="http://schemas.microsoft.com/office/powerpoint/2010/main" val="2137688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534400" cy="5562600"/>
          </a:xfrm>
        </p:spPr>
        <p:txBody>
          <a:bodyPr>
            <a:normAutofit lnSpcReduction="10000"/>
          </a:bodyPr>
          <a:lstStyle/>
          <a:p>
            <a:r>
              <a:rPr lang="en-US" dirty="0"/>
              <a:t>Consortium-wide increase loan period from 12- to 16-weeks</a:t>
            </a:r>
          </a:p>
          <a:p>
            <a:r>
              <a:rPr lang="en-US" dirty="0" smtClean="0"/>
              <a:t>Policy Group decision </a:t>
            </a:r>
            <a:r>
              <a:rPr lang="en-US" dirty="0"/>
              <a:t>to </a:t>
            </a:r>
            <a:r>
              <a:rPr lang="en-US" i="1" dirty="0"/>
              <a:t>seriously chill</a:t>
            </a:r>
            <a:r>
              <a:rPr lang="en-US" dirty="0"/>
              <a:t> on invoicing</a:t>
            </a:r>
          </a:p>
          <a:p>
            <a:r>
              <a:rPr lang="en-US" dirty="0"/>
              <a:t>Rationalized </a:t>
            </a:r>
            <a:r>
              <a:rPr lang="en-US" u="sng" dirty="0"/>
              <a:t>local</a:t>
            </a:r>
            <a:r>
              <a:rPr lang="en-US" dirty="0"/>
              <a:t> loan periods during shift to </a:t>
            </a:r>
            <a:r>
              <a:rPr lang="en-US" dirty="0" err="1"/>
              <a:t>ReCAP</a:t>
            </a:r>
            <a:r>
              <a:rPr lang="en-US" dirty="0"/>
              <a:t> Shared Collection (big deal, very boring)</a:t>
            </a:r>
          </a:p>
          <a:p>
            <a:r>
              <a:rPr lang="en-US" dirty="0"/>
              <a:t>Columbia changed ILL loan period from 6-weeks (perpetual renewals) to </a:t>
            </a:r>
            <a:r>
              <a:rPr lang="en-US" b="1" dirty="0"/>
              <a:t>16-weeks (no renewal)</a:t>
            </a:r>
          </a:p>
          <a:p>
            <a:r>
              <a:rPr lang="en-US" dirty="0"/>
              <a:t>Shift footing from </a:t>
            </a:r>
            <a:r>
              <a:rPr lang="en-US" b="1" dirty="0"/>
              <a:t>renewal </a:t>
            </a:r>
            <a:r>
              <a:rPr lang="en-US" b="1" dirty="0" err="1"/>
              <a:t>footstooling</a:t>
            </a:r>
            <a:r>
              <a:rPr lang="en-US" b="1" dirty="0"/>
              <a:t> </a:t>
            </a:r>
            <a:r>
              <a:rPr lang="en-US" dirty="0"/>
              <a:t>to the </a:t>
            </a:r>
            <a:r>
              <a:rPr lang="en-US" b="1" i="1" dirty="0"/>
              <a:t>integrity of recall</a:t>
            </a:r>
          </a:p>
          <a:p>
            <a:r>
              <a:rPr lang="en-US" dirty="0"/>
              <a:t>Planned integration of acquisition </a:t>
            </a:r>
            <a:r>
              <a:rPr lang="en-US" dirty="0" smtClean="0"/>
              <a:t>routines</a:t>
            </a:r>
          </a:p>
          <a:p>
            <a:r>
              <a:rPr lang="en-US" dirty="0" smtClean="0"/>
              <a:t>Rationalized notification timelines</a:t>
            </a:r>
            <a:endParaRPr lang="en-US" dirty="0"/>
          </a:p>
          <a:p>
            <a:endParaRPr lang="en-US" dirty="0" smtClean="0"/>
          </a:p>
        </p:txBody>
      </p:sp>
      <p:sp>
        <p:nvSpPr>
          <p:cNvPr id="3" name="Title 2"/>
          <p:cNvSpPr>
            <a:spLocks noGrp="1"/>
          </p:cNvSpPr>
          <p:nvPr>
            <p:ph type="title"/>
          </p:nvPr>
        </p:nvSpPr>
        <p:spPr>
          <a:xfrm>
            <a:off x="457200" y="-76200"/>
            <a:ext cx="8229600" cy="1143000"/>
          </a:xfrm>
        </p:spPr>
        <p:txBody>
          <a:bodyPr/>
          <a:lstStyle/>
          <a:p>
            <a:pPr algn="ctr"/>
            <a:r>
              <a:rPr lang="en-US" dirty="0" smtClean="0"/>
              <a:t>What Happened Later</a:t>
            </a:r>
            <a:endParaRPr lang="en-US" dirty="0"/>
          </a:p>
        </p:txBody>
      </p:sp>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spTree>
    <p:extLst>
      <p:ext uri="{BB962C8B-B14F-4D97-AF65-F5344CB8AC3E}">
        <p14:creationId xmlns:p14="http://schemas.microsoft.com/office/powerpoint/2010/main" val="4002953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534400" cy="5562600"/>
          </a:xfrm>
        </p:spPr>
        <p:txBody>
          <a:bodyPr>
            <a:normAutofit lnSpcReduction="10000"/>
          </a:bodyPr>
          <a:lstStyle/>
          <a:p>
            <a:r>
              <a:rPr lang="en-US" dirty="0" smtClean="0"/>
              <a:t>Extended local loan periods</a:t>
            </a:r>
          </a:p>
          <a:p>
            <a:pPr lvl="1"/>
            <a:r>
              <a:rPr lang="en-US" dirty="0" smtClean="0"/>
              <a:t>Term loan standard for all circulating print books</a:t>
            </a:r>
          </a:p>
          <a:p>
            <a:pPr lvl="1"/>
            <a:r>
              <a:rPr lang="en-US" dirty="0" smtClean="0"/>
              <a:t>Unlimited renewals (99 will outlast most)</a:t>
            </a:r>
          </a:p>
          <a:p>
            <a:pPr lvl="1"/>
            <a:r>
              <a:rPr lang="en-US" dirty="0" smtClean="0"/>
              <a:t>16-week, non-renewable loan for other formats (DVDs, CDs, </a:t>
            </a:r>
            <a:r>
              <a:rPr lang="en-US" dirty="0" err="1" smtClean="0"/>
              <a:t>etc</a:t>
            </a:r>
            <a:r>
              <a:rPr lang="en-US" dirty="0" smtClean="0"/>
              <a:t>)</a:t>
            </a:r>
          </a:p>
          <a:p>
            <a:r>
              <a:rPr lang="en-US" dirty="0" smtClean="0"/>
              <a:t>Significant adoption of 16-week loan standard at network level</a:t>
            </a:r>
          </a:p>
          <a:p>
            <a:r>
              <a:rPr lang="en-US" dirty="0" smtClean="0"/>
              <a:t>ILL Borrowing pushed into LMS with </a:t>
            </a:r>
            <a:r>
              <a:rPr lang="en-US" b="1" dirty="0" smtClean="0"/>
              <a:t>16-week, non-renewable</a:t>
            </a:r>
            <a:r>
              <a:rPr lang="en-US" dirty="0" smtClean="0"/>
              <a:t> loan period</a:t>
            </a:r>
            <a:endParaRPr lang="en-US" dirty="0"/>
          </a:p>
          <a:p>
            <a:r>
              <a:rPr lang="en-US" b="1" dirty="0" smtClean="0"/>
              <a:t>Built new recall routines</a:t>
            </a:r>
          </a:p>
          <a:p>
            <a:pPr lvl="1"/>
            <a:r>
              <a:rPr lang="en-US" b="1" dirty="0" smtClean="0"/>
              <a:t>Protect integrity </a:t>
            </a:r>
            <a:r>
              <a:rPr lang="en-US" b="1" dirty="0"/>
              <a:t>of </a:t>
            </a:r>
            <a:r>
              <a:rPr lang="en-US" b="1" dirty="0" smtClean="0"/>
              <a:t>borrowing recall</a:t>
            </a:r>
          </a:p>
          <a:p>
            <a:pPr lvl="1"/>
            <a:r>
              <a:rPr lang="en-US" b="1" dirty="0" smtClean="0"/>
              <a:t>Reduce lending recalls</a:t>
            </a:r>
            <a:endParaRPr lang="en-US" b="1" dirty="0"/>
          </a:p>
          <a:p>
            <a:r>
              <a:rPr lang="en-US" dirty="0" smtClean="0"/>
              <a:t>Integrated acquisition routines</a:t>
            </a:r>
          </a:p>
          <a:p>
            <a:r>
              <a:rPr lang="en-US" dirty="0" smtClean="0"/>
              <a:t>Eliminated all casual fines (please don’t tell)</a:t>
            </a:r>
            <a:endParaRPr lang="en-US" dirty="0"/>
          </a:p>
          <a:p>
            <a:endParaRPr lang="en-US" dirty="0" smtClean="0"/>
          </a:p>
        </p:txBody>
      </p:sp>
      <p:sp>
        <p:nvSpPr>
          <p:cNvPr id="3" name="Title 2"/>
          <p:cNvSpPr>
            <a:spLocks noGrp="1"/>
          </p:cNvSpPr>
          <p:nvPr>
            <p:ph type="title"/>
          </p:nvPr>
        </p:nvSpPr>
        <p:spPr>
          <a:xfrm>
            <a:off x="457200" y="-76200"/>
            <a:ext cx="8229600" cy="1143000"/>
          </a:xfrm>
        </p:spPr>
        <p:txBody>
          <a:bodyPr/>
          <a:lstStyle/>
          <a:p>
            <a:pPr algn="ctr"/>
            <a:r>
              <a:rPr lang="en-US" dirty="0" smtClean="0"/>
              <a:t>What Else We’ve Been Doing</a:t>
            </a:r>
            <a:endParaRPr lang="en-US" dirty="0"/>
          </a:p>
        </p:txBody>
      </p:sp>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spTree>
    <p:extLst>
      <p:ext uri="{BB962C8B-B14F-4D97-AF65-F5344CB8AC3E}">
        <p14:creationId xmlns:p14="http://schemas.microsoft.com/office/powerpoint/2010/main" val="36328627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458200" cy="4730341"/>
          </a:xfrm>
        </p:spPr>
        <p:txBody>
          <a:bodyPr>
            <a:normAutofit/>
          </a:bodyPr>
          <a:lstStyle/>
          <a:p>
            <a:pPr marL="109728" indent="0">
              <a:buNone/>
            </a:pPr>
            <a:endParaRPr lang="en-US" dirty="0"/>
          </a:p>
          <a:p>
            <a:pPr marL="109728" indent="0">
              <a:buNone/>
            </a:pPr>
            <a:r>
              <a:rPr lang="en-US" dirty="0" smtClean="0"/>
              <a:t>Core reflections:</a:t>
            </a:r>
          </a:p>
          <a:p>
            <a:pPr marL="109728" indent="0">
              <a:buNone/>
            </a:pPr>
            <a:endParaRPr lang="en-US" dirty="0" smtClean="0"/>
          </a:p>
          <a:p>
            <a:pPr marL="109728" indent="0">
              <a:buNone/>
            </a:pPr>
            <a:r>
              <a:rPr lang="en-US" sz="2800" dirty="0" smtClean="0"/>
              <a:t>What is appropriate cost of doing business?</a:t>
            </a:r>
            <a:endParaRPr lang="en-US" sz="2800" dirty="0"/>
          </a:p>
          <a:p>
            <a:pPr marL="109728" indent="0">
              <a:buNone/>
            </a:pPr>
            <a:endParaRPr lang="en-US" dirty="0" smtClean="0"/>
          </a:p>
          <a:p>
            <a:pPr marL="109728" indent="0">
              <a:buNone/>
            </a:pPr>
            <a:r>
              <a:rPr lang="en-US" sz="3000" dirty="0" smtClean="0"/>
              <a:t>Policy is written on whiteboard not stone</a:t>
            </a:r>
          </a:p>
          <a:p>
            <a:pPr marL="109728" indent="0">
              <a:buNone/>
            </a:pPr>
            <a:endParaRPr lang="en-US" dirty="0" smtClean="0"/>
          </a:p>
          <a:p>
            <a:pPr marL="109728" indent="0">
              <a:buNone/>
            </a:pPr>
            <a:r>
              <a:rPr lang="en-US" sz="3000" dirty="0" smtClean="0"/>
              <a:t>How “good” must Columbia be to be “bad”?</a:t>
            </a:r>
          </a:p>
        </p:txBody>
      </p:sp>
      <p:sp>
        <p:nvSpPr>
          <p:cNvPr id="3" name="Title 2"/>
          <p:cNvSpPr>
            <a:spLocks noGrp="1"/>
          </p:cNvSpPr>
          <p:nvPr>
            <p:ph type="title"/>
          </p:nvPr>
        </p:nvSpPr>
        <p:spPr/>
        <p:txBody>
          <a:bodyPr/>
          <a:lstStyle/>
          <a:p>
            <a:r>
              <a:rPr lang="en-US" dirty="0" smtClean="0"/>
              <a:t>The Carrot &amp; The Stick</a:t>
            </a:r>
            <a:endParaRPr lang="en-US" dirty="0"/>
          </a:p>
        </p:txBody>
      </p:sp>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spTree>
    <p:extLst>
      <p:ext uri="{BB962C8B-B14F-4D97-AF65-F5344CB8AC3E}">
        <p14:creationId xmlns:p14="http://schemas.microsoft.com/office/powerpoint/2010/main" val="3597522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sp>
        <p:nvSpPr>
          <p:cNvPr id="2" name="Title 1"/>
          <p:cNvSpPr>
            <a:spLocks noGrp="1"/>
          </p:cNvSpPr>
          <p:nvPr>
            <p:ph type="title"/>
          </p:nvPr>
        </p:nvSpPr>
        <p:spPr/>
        <p:txBody>
          <a:bodyPr/>
          <a:lstStyle/>
          <a:p>
            <a:r>
              <a:rPr lang="en-US" dirty="0" smtClean="0"/>
              <a:t>Make News Good</a:t>
            </a:r>
            <a:endParaRPr lang="en-US"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81000" y="1219199"/>
            <a:ext cx="3810000" cy="5591177"/>
          </a:xfrm>
        </p:spPr>
      </p:pic>
      <p:sp>
        <p:nvSpPr>
          <p:cNvPr id="5" name="Content Placeholder 4"/>
          <p:cNvSpPr>
            <a:spLocks noGrp="1"/>
          </p:cNvSpPr>
          <p:nvPr>
            <p:ph sz="half" idx="2"/>
          </p:nvPr>
        </p:nvSpPr>
        <p:spPr/>
        <p:txBody>
          <a:bodyPr>
            <a:normAutofit/>
          </a:bodyPr>
          <a:lstStyle/>
          <a:p>
            <a:pPr marL="109728" indent="0" algn="ctr">
              <a:buNone/>
            </a:pPr>
            <a:r>
              <a:rPr lang="en-US" b="1" dirty="0" smtClean="0"/>
              <a:t>8/18/2017</a:t>
            </a:r>
          </a:p>
          <a:p>
            <a:pPr>
              <a:buFont typeface="Arial" panose="020B0604020202020204" pitchFamily="34" charset="0"/>
              <a:buChar char="•"/>
            </a:pPr>
            <a:r>
              <a:rPr lang="en-US" dirty="0" smtClean="0"/>
              <a:t>Hooray for Children</a:t>
            </a:r>
          </a:p>
          <a:p>
            <a:pPr>
              <a:buFont typeface="Arial" panose="020B0604020202020204" pitchFamily="34" charset="0"/>
              <a:buChar char="•"/>
            </a:pPr>
            <a:r>
              <a:rPr lang="en-US" dirty="0" smtClean="0"/>
              <a:t>Hooray for Reading</a:t>
            </a:r>
            <a:endParaRPr lang="en-US" dirty="0"/>
          </a:p>
          <a:p>
            <a:pPr>
              <a:buFont typeface="Arial" panose="020B0604020202020204" pitchFamily="34" charset="0"/>
              <a:buChar char="•"/>
            </a:pPr>
            <a:r>
              <a:rPr lang="en-US" dirty="0" smtClean="0"/>
              <a:t>Boo Budgets</a:t>
            </a:r>
          </a:p>
          <a:p>
            <a:pPr>
              <a:buFont typeface="Arial" panose="020B0604020202020204" pitchFamily="34" charset="0"/>
              <a:buChar char="•"/>
            </a:pPr>
            <a:r>
              <a:rPr lang="en-US" dirty="0" smtClean="0"/>
              <a:t>Complex vs Complicated</a:t>
            </a:r>
          </a:p>
          <a:p>
            <a:pPr>
              <a:buFont typeface="Arial" panose="020B0604020202020204" pitchFamily="34" charset="0"/>
              <a:buChar char="•"/>
            </a:pPr>
            <a:r>
              <a:rPr lang="en-US" dirty="0" smtClean="0"/>
              <a:t>Effecting Change in Context </a:t>
            </a:r>
          </a:p>
          <a:p>
            <a:pPr>
              <a:buFont typeface="Arial" panose="020B0604020202020204" pitchFamily="34" charset="0"/>
              <a:buChar char="•"/>
            </a:pPr>
            <a:r>
              <a:rPr lang="en-US" b="1" dirty="0" smtClean="0"/>
              <a:t>Is</a:t>
            </a:r>
            <a:r>
              <a:rPr lang="en-US" dirty="0" smtClean="0"/>
              <a:t> … </a:t>
            </a:r>
            <a:r>
              <a:rPr lang="en-US" b="1" dirty="0" smtClean="0"/>
              <a:t>Can</a:t>
            </a:r>
            <a:r>
              <a:rPr lang="en-US" dirty="0" smtClean="0"/>
              <a:t> … </a:t>
            </a:r>
            <a:r>
              <a:rPr lang="en-US" b="1" dirty="0" smtClean="0"/>
              <a:t>Should</a:t>
            </a:r>
            <a:endParaRPr lang="en-US" b="1" dirty="0"/>
          </a:p>
        </p:txBody>
      </p:sp>
    </p:spTree>
    <p:extLst>
      <p:ext uri="{BB962C8B-B14F-4D97-AF65-F5344CB8AC3E}">
        <p14:creationId xmlns:p14="http://schemas.microsoft.com/office/powerpoint/2010/main" val="387044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30341"/>
          </a:xfrm>
        </p:spPr>
        <p:txBody>
          <a:bodyPr>
            <a:normAutofit/>
          </a:bodyPr>
          <a:lstStyle/>
          <a:p>
            <a:pPr>
              <a:buFont typeface="Wingdings" panose="05000000000000000000" pitchFamily="2" charset="2"/>
              <a:buChar char="Ø"/>
            </a:pPr>
            <a:r>
              <a:rPr lang="en-US" dirty="0" smtClean="0"/>
              <a:t>Re-writing the language of policy around change of practice</a:t>
            </a:r>
          </a:p>
          <a:p>
            <a:pPr>
              <a:buFont typeface="Wingdings" panose="05000000000000000000" pitchFamily="2" charset="2"/>
              <a:buChar char="Ø"/>
            </a:pPr>
            <a:r>
              <a:rPr lang="en-US" dirty="0" smtClean="0"/>
              <a:t>Inform and promote consistent use of “good discretion”</a:t>
            </a:r>
          </a:p>
          <a:p>
            <a:pPr>
              <a:buFont typeface="Wingdings" panose="05000000000000000000" pitchFamily="2" charset="2"/>
              <a:buChar char="Ø"/>
            </a:pPr>
            <a:r>
              <a:rPr lang="en-US" dirty="0" smtClean="0"/>
              <a:t>Focus on shared values</a:t>
            </a:r>
          </a:p>
        </p:txBody>
      </p:sp>
      <p:sp>
        <p:nvSpPr>
          <p:cNvPr id="3" name="Title 2"/>
          <p:cNvSpPr>
            <a:spLocks noGrp="1"/>
          </p:cNvSpPr>
          <p:nvPr>
            <p:ph type="title"/>
          </p:nvPr>
        </p:nvSpPr>
        <p:spPr/>
        <p:txBody>
          <a:bodyPr/>
          <a:lstStyle/>
          <a:p>
            <a:r>
              <a:rPr lang="en-US" dirty="0"/>
              <a:t>Part 2 : </a:t>
            </a:r>
            <a:r>
              <a:rPr lang="en-US" dirty="0" smtClean="0"/>
              <a:t>Further Preamble</a:t>
            </a:r>
            <a:endParaRPr lang="en-US" dirty="0"/>
          </a:p>
        </p:txBody>
      </p:sp>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0" y="76200"/>
            <a:ext cx="9144000" cy="6781800"/>
          </a:xfrm>
          <a:prstGeom prst="rect">
            <a:avLst/>
          </a:prstGeom>
        </p:spPr>
        <p:txBody>
          <a:bodyPr>
            <a:normAutofit fontScale="92500" lnSpcReduction="20000"/>
          </a:bodyPr>
          <a:lstStyle/>
          <a:p>
            <a:pPr marL="109728" indent="0">
              <a:buNone/>
            </a:pPr>
            <a:r>
              <a:rPr lang="en-US" dirty="0"/>
              <a:t>Columbia University Libraries will no longer assign staff to send invoices for long overdue books lent via Borrow Direct as part of routine operation.  Columbia staff may opt to recall long overdue books or contact partner library staff directly to facilitate return.  Columbia may opt to invoice for long overdue books.  Long overdue books will otherwise be reviewed and charged as Missing to put them into the replacement queue.  Review of long overdue items will take place quarterly according to the procedure outlined below</a:t>
            </a:r>
            <a:r>
              <a:rPr lang="en-US" dirty="0" smtClean="0"/>
              <a:t>.</a:t>
            </a:r>
          </a:p>
          <a:p>
            <a:pPr marL="109728" indent="0">
              <a:buNone/>
            </a:pPr>
            <a:endParaRPr lang="en-US" dirty="0"/>
          </a:p>
          <a:p>
            <a:pPr marL="109728" indent="0">
              <a:buNone/>
            </a:pPr>
            <a:r>
              <a:rPr lang="en-US" dirty="0"/>
              <a:t>Columbia may opt to recall items from partner institutions at any time.  It is our expectation that the recall request does not need explanation and will be honored</a:t>
            </a:r>
            <a:r>
              <a:rPr lang="en-US" dirty="0" smtClean="0"/>
              <a:t>.</a:t>
            </a:r>
          </a:p>
          <a:p>
            <a:pPr marL="109728" indent="0">
              <a:buNone/>
            </a:pPr>
            <a:endParaRPr lang="en-US" dirty="0"/>
          </a:p>
          <a:p>
            <a:pPr marL="109728" indent="0">
              <a:buNone/>
            </a:pPr>
            <a:r>
              <a:rPr lang="en-US" dirty="0"/>
              <a:t>Columbia may opt to issue invoices to Borrow Direct partner libraries if books are reported lost, damaged, etc.  Pursuit of all invoices and acceptance of replacement copies are at the discretion of Head of Delivery Services.</a:t>
            </a:r>
          </a:p>
          <a:p>
            <a:pPr marL="109728" indent="0">
              <a:buNone/>
            </a:pPr>
            <a:endParaRPr lang="en-US" dirty="0"/>
          </a:p>
        </p:txBody>
      </p:sp>
    </p:spTree>
    <p:extLst>
      <p:ext uri="{BB962C8B-B14F-4D97-AF65-F5344CB8AC3E}">
        <p14:creationId xmlns:p14="http://schemas.microsoft.com/office/powerpoint/2010/main" val="1366861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1"/>
            <a:ext cx="8839200" cy="3353762"/>
          </a:xfrm>
        </p:spPr>
        <p:txBody>
          <a:bodyPr>
            <a:normAutofit/>
          </a:bodyPr>
          <a:lstStyle/>
          <a:p>
            <a:r>
              <a:rPr lang="en-US" dirty="0" smtClean="0"/>
              <a:t>…or, </a:t>
            </a:r>
            <a:br>
              <a:rPr lang="en-US" dirty="0" smtClean="0"/>
            </a:br>
            <a:r>
              <a:rPr lang="en-US" dirty="0" smtClean="0"/>
              <a:t>Hit Them With the Carrot</a:t>
            </a:r>
            <a:endParaRPr lang="en-US" sz="3900" dirty="0"/>
          </a:p>
        </p:txBody>
      </p:sp>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spTree>
    <p:extLst>
      <p:ext uri="{BB962C8B-B14F-4D97-AF65-F5344CB8AC3E}">
        <p14:creationId xmlns:p14="http://schemas.microsoft.com/office/powerpoint/2010/main" val="359228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0" y="76200"/>
            <a:ext cx="9144000" cy="6781800"/>
          </a:xfrm>
          <a:prstGeom prst="rect">
            <a:avLst/>
          </a:prstGeom>
        </p:spPr>
        <p:txBody>
          <a:bodyPr>
            <a:normAutofit fontScale="92500" lnSpcReduction="20000"/>
          </a:bodyPr>
          <a:lstStyle/>
          <a:p>
            <a:pPr marL="109728" indent="0">
              <a:buNone/>
            </a:pPr>
            <a:r>
              <a:rPr lang="en-US" dirty="0"/>
              <a:t>Columbia University Libraries will no longer assign staff to send invoices for long overdue books lent via Borrow Direct as part of routine operation.  Columbia staff may opt to recall long overdue books or contact partner library staff directly to facilitate return.  Columbia may opt to invoice for long overdue books.  Long overdue books will otherwise be reviewed and charged as Missing to put them into the replacement queue.  Review of long overdue items will take place quarterly according to the procedure outlined below</a:t>
            </a:r>
            <a:r>
              <a:rPr lang="en-US" dirty="0" smtClean="0"/>
              <a:t>.</a:t>
            </a:r>
          </a:p>
          <a:p>
            <a:pPr marL="109728" indent="0">
              <a:buNone/>
            </a:pPr>
            <a:endParaRPr lang="en-US" dirty="0"/>
          </a:p>
          <a:p>
            <a:pPr marL="109728" indent="0">
              <a:buNone/>
            </a:pPr>
            <a:r>
              <a:rPr lang="en-US" dirty="0"/>
              <a:t>Columbia may opt to recall items from partner institutions at any time.  It is our expectation that the recall request does not need explanation and will be honored</a:t>
            </a:r>
            <a:r>
              <a:rPr lang="en-US" dirty="0" smtClean="0"/>
              <a:t>.</a:t>
            </a:r>
          </a:p>
          <a:p>
            <a:pPr marL="109728" indent="0">
              <a:buNone/>
            </a:pPr>
            <a:endParaRPr lang="en-US" dirty="0"/>
          </a:p>
          <a:p>
            <a:pPr marL="109728" indent="0">
              <a:buNone/>
            </a:pPr>
            <a:r>
              <a:rPr lang="en-US" dirty="0"/>
              <a:t>Columbia may opt to issue invoices to Borrow Direct partner libraries if books are reported lost, damaged, etc.  Pursuit of all invoices and acceptance of replacement copies are at the discretion of Head of Delivery Services.</a:t>
            </a:r>
          </a:p>
          <a:p>
            <a:pPr marL="109728" indent="0">
              <a:buNone/>
            </a:pPr>
            <a:endParaRPr lang="en-US" dirty="0"/>
          </a:p>
        </p:txBody>
      </p:sp>
      <p:sp>
        <p:nvSpPr>
          <p:cNvPr id="3" name="Rectangle 2"/>
          <p:cNvSpPr/>
          <p:nvPr/>
        </p:nvSpPr>
        <p:spPr>
          <a:xfrm>
            <a:off x="2590800" y="609600"/>
            <a:ext cx="3124200" cy="457200"/>
          </a:xfrm>
          <a:prstGeom prst="rect">
            <a:avLst/>
          </a:prstGeom>
          <a:noFill/>
          <a:ln w="1270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p:cNvSpPr/>
          <p:nvPr/>
        </p:nvSpPr>
        <p:spPr>
          <a:xfrm>
            <a:off x="1600200" y="3467100"/>
            <a:ext cx="2895600" cy="419100"/>
          </a:xfrm>
          <a:prstGeom prst="rect">
            <a:avLst/>
          </a:prstGeom>
          <a:noFill/>
          <a:ln w="1270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Rectangle 5"/>
          <p:cNvSpPr/>
          <p:nvPr/>
        </p:nvSpPr>
        <p:spPr>
          <a:xfrm>
            <a:off x="1574074" y="5105400"/>
            <a:ext cx="4217126" cy="457200"/>
          </a:xfrm>
          <a:prstGeom prst="rect">
            <a:avLst/>
          </a:prstGeom>
          <a:noFill/>
          <a:ln w="1270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32244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sp>
        <p:nvSpPr>
          <p:cNvPr id="5" name="Content Placeholder 4"/>
          <p:cNvSpPr>
            <a:spLocks noGrp="1"/>
          </p:cNvSpPr>
          <p:nvPr>
            <p:ph sz="half" idx="4294967295"/>
          </p:nvPr>
        </p:nvSpPr>
        <p:spPr>
          <a:xfrm>
            <a:off x="0" y="1066800"/>
            <a:ext cx="9144000" cy="6400800"/>
          </a:xfrm>
          <a:prstGeom prst="rect">
            <a:avLst/>
          </a:prstGeom>
        </p:spPr>
        <p:txBody>
          <a:bodyPr>
            <a:normAutofit/>
          </a:bodyPr>
          <a:lstStyle/>
          <a:p>
            <a:pPr marL="109728" indent="0">
              <a:buNone/>
            </a:pPr>
            <a:endParaRPr lang="en-US" dirty="0" smtClean="0"/>
          </a:p>
          <a:p>
            <a:pPr marL="109728" indent="0">
              <a:buNone/>
            </a:pPr>
            <a:r>
              <a:rPr lang="en-US" dirty="0" smtClean="0"/>
              <a:t>The </a:t>
            </a:r>
            <a:r>
              <a:rPr lang="en-US" dirty="0"/>
              <a:t>goal of Columbia’s invoicing policy is to balance maximizing patron return rate and minimizing staff time spent on invoicing.  </a:t>
            </a:r>
            <a:endParaRPr lang="en-US" dirty="0" smtClean="0"/>
          </a:p>
          <a:p>
            <a:pPr marL="109728" indent="0">
              <a:buNone/>
            </a:pPr>
            <a:endParaRPr lang="en-US" dirty="0"/>
          </a:p>
          <a:p>
            <a:pPr marL="109728" indent="0">
              <a:buNone/>
            </a:pPr>
            <a:r>
              <a:rPr lang="en-US" dirty="0"/>
              <a:t>The resultant philosophy focuses on being a sympathetic, trusting and well-patrolled borrower rather than a mindful, assiduous lender</a:t>
            </a:r>
            <a:r>
              <a:rPr lang="en-US" dirty="0" smtClean="0"/>
              <a:t>.</a:t>
            </a:r>
          </a:p>
          <a:p>
            <a:pPr marL="109728" indent="0">
              <a:buNone/>
            </a:pPr>
            <a:endParaRPr lang="en-US" dirty="0"/>
          </a:p>
          <a:p>
            <a:pPr marL="109728" indent="0">
              <a:buNone/>
            </a:pPr>
            <a:r>
              <a:rPr lang="en-US" dirty="0"/>
              <a:t>The return of the book is </a:t>
            </a:r>
            <a:r>
              <a:rPr lang="en-US" b="1" dirty="0"/>
              <a:t>always</a:t>
            </a:r>
            <a:r>
              <a:rPr lang="en-US" dirty="0"/>
              <a:t> preferred to invoicing.</a:t>
            </a:r>
          </a:p>
          <a:p>
            <a:pPr marL="109728" indent="0">
              <a:buNone/>
            </a:pPr>
            <a:endParaRPr lang="en-US" dirty="0"/>
          </a:p>
        </p:txBody>
      </p:sp>
      <p:sp>
        <p:nvSpPr>
          <p:cNvPr id="10" name="Title 2"/>
          <p:cNvSpPr>
            <a:spLocks noGrp="1"/>
          </p:cNvSpPr>
          <p:nvPr>
            <p:ph type="title"/>
          </p:nvPr>
        </p:nvSpPr>
        <p:spPr>
          <a:xfrm>
            <a:off x="457200" y="274638"/>
            <a:ext cx="8229600" cy="1143000"/>
          </a:xfrm>
        </p:spPr>
        <p:txBody>
          <a:bodyPr/>
          <a:lstStyle/>
          <a:p>
            <a:r>
              <a:rPr lang="en-US" dirty="0" smtClean="0"/>
              <a:t>Lost, Damaged &amp; Long Overdue</a:t>
            </a:r>
            <a:endParaRPr lang="en-US" dirty="0"/>
          </a:p>
        </p:txBody>
      </p:sp>
    </p:spTree>
    <p:extLst>
      <p:ext uri="{BB962C8B-B14F-4D97-AF65-F5344CB8AC3E}">
        <p14:creationId xmlns:p14="http://schemas.microsoft.com/office/powerpoint/2010/main" val="28429079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30341"/>
          </a:xfrm>
        </p:spPr>
        <p:txBody>
          <a:bodyPr>
            <a:normAutofit/>
          </a:bodyPr>
          <a:lstStyle/>
          <a:p>
            <a:r>
              <a:rPr lang="en-US" dirty="0" smtClean="0"/>
              <a:t>Run automatically everything 3 months</a:t>
            </a:r>
          </a:p>
          <a:p>
            <a:r>
              <a:rPr lang="en-US" dirty="0" smtClean="0"/>
              <a:t>Defined, adjustable parameters</a:t>
            </a:r>
          </a:p>
          <a:p>
            <a:r>
              <a:rPr lang="en-US" dirty="0" smtClean="0"/>
              <a:t>Immediately actionable by department</a:t>
            </a:r>
          </a:p>
          <a:p>
            <a:r>
              <a:rPr lang="en-US" dirty="0" smtClean="0"/>
              <a:t>Goal : Reduce BS (user problems)</a:t>
            </a:r>
          </a:p>
          <a:p>
            <a:r>
              <a:rPr lang="en-US" dirty="0" smtClean="0">
                <a:hlinkClick r:id="rId2"/>
              </a:rPr>
              <a:t>All publicly accessible </a:t>
            </a:r>
            <a:r>
              <a:rPr lang="en-US" dirty="0" smtClean="0"/>
              <a:t>until recently</a:t>
            </a:r>
          </a:p>
          <a:p>
            <a:pPr lvl="1">
              <a:buFont typeface="Arial" panose="020B0604020202020204" pitchFamily="34" charset="0"/>
              <a:buChar char="•"/>
            </a:pPr>
            <a:r>
              <a:rPr lang="en-US" sz="1400" dirty="0" smtClean="0">
                <a:solidFill>
                  <a:srgbClr val="FF0000"/>
                </a:solidFill>
              </a:rPr>
              <a:t>ILL QR#1 – Borrow Direct Fine Report</a:t>
            </a:r>
          </a:p>
          <a:p>
            <a:pPr lvl="1">
              <a:buFont typeface="Arial" panose="020B0604020202020204" pitchFamily="34" charset="0"/>
              <a:buChar char="•"/>
            </a:pPr>
            <a:r>
              <a:rPr lang="en-US" sz="1400" dirty="0" smtClean="0">
                <a:solidFill>
                  <a:srgbClr val="FF0000"/>
                </a:solidFill>
              </a:rPr>
              <a:t>ILL QR#2 – Overdue Borrow Direct Lending Report</a:t>
            </a:r>
          </a:p>
          <a:p>
            <a:pPr lvl="1">
              <a:buFont typeface="Arial" panose="020B0604020202020204" pitchFamily="34" charset="0"/>
              <a:buChar char="•"/>
            </a:pPr>
            <a:r>
              <a:rPr lang="en-US" sz="1400" dirty="0" smtClean="0"/>
              <a:t>ILL QR#3 – Overdue Borrow Direct Borrowing Report</a:t>
            </a:r>
          </a:p>
          <a:p>
            <a:pPr lvl="1">
              <a:buFont typeface="Arial" panose="020B0604020202020204" pitchFamily="34" charset="0"/>
              <a:buChar char="•"/>
            </a:pPr>
            <a:r>
              <a:rPr lang="en-US" sz="1400" dirty="0" smtClean="0"/>
              <a:t>ILL QR#4 – Morningside to HSL Report</a:t>
            </a:r>
          </a:p>
          <a:p>
            <a:pPr lvl="1">
              <a:buFont typeface="Arial" panose="020B0604020202020204" pitchFamily="34" charset="0"/>
              <a:buChar char="•"/>
            </a:pPr>
            <a:r>
              <a:rPr lang="en-US" sz="1400" dirty="0" smtClean="0"/>
              <a:t>ILL QR#5 – ILL Missing Status Patron Report</a:t>
            </a:r>
          </a:p>
          <a:p>
            <a:pPr lvl="1">
              <a:buFont typeface="Arial" panose="020B0604020202020204" pitchFamily="34" charset="0"/>
              <a:buChar char="•"/>
            </a:pPr>
            <a:r>
              <a:rPr lang="en-US" sz="1400" dirty="0"/>
              <a:t>ILL </a:t>
            </a:r>
            <a:r>
              <a:rPr lang="en-US" sz="1400" dirty="0" smtClean="0"/>
              <a:t>QR#6 – Overdue ILL Lending Report</a:t>
            </a:r>
            <a:endParaRPr lang="en-US" sz="1400" dirty="0"/>
          </a:p>
          <a:p>
            <a:pPr lvl="1">
              <a:buFont typeface="Arial" panose="020B0604020202020204" pitchFamily="34" charset="0"/>
              <a:buChar char="•"/>
            </a:pPr>
            <a:r>
              <a:rPr lang="en-US" sz="1400" dirty="0"/>
              <a:t>ILL </a:t>
            </a:r>
            <a:r>
              <a:rPr lang="en-US" sz="1400" dirty="0" smtClean="0"/>
              <a:t>QR#7 – Borrow Direct In Transit Report</a:t>
            </a:r>
            <a:endParaRPr lang="en-US" sz="1400" dirty="0"/>
          </a:p>
          <a:p>
            <a:pPr lvl="1">
              <a:buFont typeface="Arial" panose="020B0604020202020204" pitchFamily="34" charset="0"/>
              <a:buChar char="•"/>
            </a:pPr>
            <a:r>
              <a:rPr lang="en-US" sz="1400" dirty="0"/>
              <a:t>ILL </a:t>
            </a:r>
            <a:r>
              <a:rPr lang="en-US" sz="1400" dirty="0" smtClean="0"/>
              <a:t>QR#8 – Temp </a:t>
            </a:r>
            <a:r>
              <a:rPr lang="en-US" sz="1400" dirty="0" err="1" smtClean="0"/>
              <a:t>Loc</a:t>
            </a:r>
            <a:r>
              <a:rPr lang="en-US" sz="1400" dirty="0" smtClean="0"/>
              <a:t> Report</a:t>
            </a:r>
            <a:endParaRPr lang="en-US" sz="1400" dirty="0"/>
          </a:p>
          <a:p>
            <a:endParaRPr lang="en-US" dirty="0" smtClean="0"/>
          </a:p>
          <a:p>
            <a:endParaRPr lang="en-US" dirty="0" smtClean="0"/>
          </a:p>
          <a:p>
            <a:endParaRPr lang="en-US" dirty="0" smtClean="0"/>
          </a:p>
        </p:txBody>
      </p:sp>
      <p:sp>
        <p:nvSpPr>
          <p:cNvPr id="3" name="Title 2"/>
          <p:cNvSpPr>
            <a:spLocks noGrp="1"/>
          </p:cNvSpPr>
          <p:nvPr>
            <p:ph type="title"/>
          </p:nvPr>
        </p:nvSpPr>
        <p:spPr/>
        <p:txBody>
          <a:bodyPr/>
          <a:lstStyle/>
          <a:p>
            <a:r>
              <a:rPr lang="en-US" dirty="0" smtClean="0"/>
              <a:t>Date - Quarterly Reports</a:t>
            </a:r>
            <a:endParaRPr lang="en-US" dirty="0"/>
          </a:p>
        </p:txBody>
      </p:sp>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spTree>
    <p:extLst>
      <p:ext uri="{BB962C8B-B14F-4D97-AF65-F5344CB8AC3E}">
        <p14:creationId xmlns:p14="http://schemas.microsoft.com/office/powerpoint/2010/main" val="6001047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534400" cy="5562600"/>
          </a:xfrm>
        </p:spPr>
        <p:txBody>
          <a:bodyPr>
            <a:normAutofit lnSpcReduction="10000"/>
          </a:bodyPr>
          <a:lstStyle/>
          <a:p>
            <a:pPr marL="109728" indent="0">
              <a:buNone/>
            </a:pPr>
            <a:endParaRPr lang="en-US" dirty="0" smtClean="0"/>
          </a:p>
          <a:p>
            <a:r>
              <a:rPr lang="en-US" dirty="0" smtClean="0"/>
              <a:t>Columbia circulation: Modeling use of print</a:t>
            </a:r>
          </a:p>
          <a:p>
            <a:endParaRPr lang="en-US" dirty="0" smtClean="0"/>
          </a:p>
          <a:p>
            <a:r>
              <a:rPr lang="en-US" dirty="0" smtClean="0"/>
              <a:t>There are other measures, this one is “OK”</a:t>
            </a:r>
          </a:p>
          <a:p>
            <a:endParaRPr lang="en-US" dirty="0"/>
          </a:p>
          <a:p>
            <a:r>
              <a:rPr lang="en-US" dirty="0" smtClean="0"/>
              <a:t>Purpose: Put resource sharing (Borrow Direct) in context</a:t>
            </a:r>
          </a:p>
          <a:p>
            <a:endParaRPr lang="en-US" dirty="0"/>
          </a:p>
          <a:p>
            <a:r>
              <a:rPr lang="en-US" dirty="0" smtClean="0"/>
              <a:t>I’m not ignoring </a:t>
            </a:r>
            <a:r>
              <a:rPr lang="en-US" dirty="0" err="1" smtClean="0"/>
              <a:t>ILLiad</a:t>
            </a:r>
            <a:r>
              <a:rPr lang="en-US" dirty="0" smtClean="0"/>
              <a:t> data but I am</a:t>
            </a:r>
          </a:p>
          <a:p>
            <a:pPr lvl="1"/>
            <a:r>
              <a:rPr lang="en-US" dirty="0" smtClean="0"/>
              <a:t>It’s not there yet</a:t>
            </a:r>
          </a:p>
          <a:p>
            <a:pPr lvl="1"/>
            <a:r>
              <a:rPr lang="en-US" dirty="0" smtClean="0"/>
              <a:t>Borrow Direct data set is much larger</a:t>
            </a:r>
          </a:p>
          <a:p>
            <a:pPr lvl="1"/>
            <a:r>
              <a:rPr lang="en-US" dirty="0" smtClean="0"/>
              <a:t>BD is much “cleaner”</a:t>
            </a:r>
          </a:p>
          <a:p>
            <a:pPr lvl="1"/>
            <a:r>
              <a:rPr lang="en-US" dirty="0" smtClean="0"/>
              <a:t>…and much easier to work with</a:t>
            </a:r>
          </a:p>
        </p:txBody>
      </p:sp>
      <p:sp>
        <p:nvSpPr>
          <p:cNvPr id="3" name="Title 2"/>
          <p:cNvSpPr>
            <a:spLocks noGrp="1"/>
          </p:cNvSpPr>
          <p:nvPr>
            <p:ph type="title"/>
          </p:nvPr>
        </p:nvSpPr>
        <p:spPr>
          <a:xfrm>
            <a:off x="457200" y="-76200"/>
            <a:ext cx="8229600" cy="1143000"/>
          </a:xfrm>
        </p:spPr>
        <p:txBody>
          <a:bodyPr/>
          <a:lstStyle/>
          <a:p>
            <a:pPr algn="ctr"/>
            <a:r>
              <a:rPr lang="en-US" dirty="0" smtClean="0"/>
              <a:t>Part 3 : Circulation Data</a:t>
            </a:r>
            <a:endParaRPr lang="en-US" dirty="0"/>
          </a:p>
        </p:txBody>
      </p:sp>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spTree>
    <p:extLst>
      <p:ext uri="{BB962C8B-B14F-4D97-AF65-F5344CB8AC3E}">
        <p14:creationId xmlns:p14="http://schemas.microsoft.com/office/powerpoint/2010/main" val="3702235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40778" y="1396958"/>
            <a:ext cx="5003222" cy="5137876"/>
          </a:xfrm>
        </p:spPr>
        <p:txBody>
          <a:bodyPr>
            <a:normAutofit/>
          </a:bodyPr>
          <a:lstStyle/>
          <a:p>
            <a:r>
              <a:rPr lang="en-US" dirty="0" smtClean="0"/>
              <a:t>Are you really going to make us look at </a:t>
            </a:r>
            <a:r>
              <a:rPr lang="en-US" dirty="0" err="1" smtClean="0"/>
              <a:t>Circ</a:t>
            </a:r>
            <a:r>
              <a:rPr lang="en-US" dirty="0" smtClean="0"/>
              <a:t> Data?</a:t>
            </a:r>
          </a:p>
          <a:p>
            <a:r>
              <a:rPr lang="en-US" dirty="0" smtClean="0"/>
              <a:t>Yes</a:t>
            </a:r>
          </a:p>
          <a:p>
            <a:endParaRPr lang="en-US" dirty="0" smtClean="0"/>
          </a:p>
          <a:p>
            <a:r>
              <a:rPr lang="en-US" b="1" dirty="0" smtClean="0"/>
              <a:t>Borrow Direct activity in context of print usage</a:t>
            </a:r>
          </a:p>
          <a:p>
            <a:r>
              <a:rPr lang="en-US" dirty="0" smtClean="0"/>
              <a:t>Scale is important</a:t>
            </a:r>
          </a:p>
          <a:p>
            <a:endParaRPr lang="en-US" dirty="0" smtClean="0"/>
          </a:p>
          <a:p>
            <a:r>
              <a:rPr lang="en-US" dirty="0" smtClean="0"/>
              <a:t>This will be fast, it’s ok</a:t>
            </a:r>
          </a:p>
          <a:p>
            <a:endParaRPr lang="en-US" dirty="0" smtClean="0"/>
          </a:p>
        </p:txBody>
      </p:sp>
      <p:sp>
        <p:nvSpPr>
          <p:cNvPr id="3" name="Title 2"/>
          <p:cNvSpPr>
            <a:spLocks noGrp="1"/>
          </p:cNvSpPr>
          <p:nvPr>
            <p:ph type="title"/>
          </p:nvPr>
        </p:nvSpPr>
        <p:spPr/>
        <p:txBody>
          <a:bodyPr/>
          <a:lstStyle/>
          <a:p>
            <a:r>
              <a:rPr lang="en-US" dirty="0" smtClean="0"/>
              <a:t>Circulation Data</a:t>
            </a:r>
            <a:endParaRPr lang="en-US" dirty="0"/>
          </a:p>
        </p:txBody>
      </p:sp>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981200"/>
            <a:ext cx="3988378" cy="3581400"/>
          </a:xfrm>
          <a:prstGeom prst="rect">
            <a:avLst/>
          </a:prstGeom>
        </p:spPr>
      </p:pic>
    </p:spTree>
    <p:extLst>
      <p:ext uri="{BB962C8B-B14F-4D97-AF65-F5344CB8AC3E}">
        <p14:creationId xmlns:p14="http://schemas.microsoft.com/office/powerpoint/2010/main" val="4214255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466020706"/>
              </p:ext>
            </p:extLst>
          </p:nvPr>
        </p:nvGraphicFramePr>
        <p:xfrm>
          <a:off x="190500" y="238125"/>
          <a:ext cx="8763000" cy="6384925"/>
        </p:xfrm>
        <a:graphic>
          <a:graphicData uri="http://schemas.openxmlformats.org/presentationml/2006/ole">
            <mc:AlternateContent xmlns:mc="http://schemas.openxmlformats.org/markup-compatibility/2006">
              <mc:Choice xmlns:v="urn:schemas-microsoft-com:vml" Requires="v">
                <p:oleObj spid="_x0000_s25660" name="Worksheet" r:id="rId3" imgW="8763072" imgH="6385393" progId="Excel.Sheet.12">
                  <p:link updateAutomatic="1"/>
                </p:oleObj>
              </mc:Choice>
              <mc:Fallback>
                <p:oleObj name="Worksheet" r:id="rId3" imgW="8763072" imgH="6385393" progId="Excel.Sheet.12">
                  <p:link updateAutomatic="1"/>
                  <p:pic>
                    <p:nvPicPr>
                      <p:cNvPr id="0" name=""/>
                      <p:cNvPicPr/>
                      <p:nvPr/>
                    </p:nvPicPr>
                    <p:blipFill>
                      <a:blip r:embed="rId4"/>
                      <a:stretch>
                        <a:fillRect/>
                      </a:stretch>
                    </p:blipFill>
                    <p:spPr>
                      <a:xfrm>
                        <a:off x="190500" y="238125"/>
                        <a:ext cx="8763000" cy="6384925"/>
                      </a:xfrm>
                      <a:prstGeom prst="rect">
                        <a:avLst/>
                      </a:prstGeom>
                    </p:spPr>
                  </p:pic>
                </p:oleObj>
              </mc:Fallback>
            </mc:AlternateContent>
          </a:graphicData>
        </a:graphic>
      </p:graphicFrame>
    </p:spTree>
    <p:extLst>
      <p:ext uri="{BB962C8B-B14F-4D97-AF65-F5344CB8AC3E}">
        <p14:creationId xmlns:p14="http://schemas.microsoft.com/office/powerpoint/2010/main" val="38340930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325596604"/>
              </p:ext>
            </p:extLst>
          </p:nvPr>
        </p:nvGraphicFramePr>
        <p:xfrm>
          <a:off x="190500" y="238125"/>
          <a:ext cx="8763000" cy="6384925"/>
        </p:xfrm>
        <a:graphic>
          <a:graphicData uri="http://schemas.openxmlformats.org/presentationml/2006/ole">
            <mc:AlternateContent xmlns:mc="http://schemas.openxmlformats.org/markup-compatibility/2006">
              <mc:Choice xmlns:v="urn:schemas-microsoft-com:vml" Requires="v">
                <p:oleObj spid="_x0000_s26684" name="Worksheet" r:id="rId3" imgW="8763072" imgH="6385393" progId="Excel.Sheet.12">
                  <p:link updateAutomatic="1"/>
                </p:oleObj>
              </mc:Choice>
              <mc:Fallback>
                <p:oleObj name="Worksheet" r:id="rId3" imgW="8763072" imgH="6385393" progId="Excel.Sheet.12">
                  <p:link updateAutomatic="1"/>
                  <p:pic>
                    <p:nvPicPr>
                      <p:cNvPr id="0" name=""/>
                      <p:cNvPicPr/>
                      <p:nvPr/>
                    </p:nvPicPr>
                    <p:blipFill>
                      <a:blip r:embed="rId4"/>
                      <a:stretch>
                        <a:fillRect/>
                      </a:stretch>
                    </p:blipFill>
                    <p:spPr>
                      <a:xfrm>
                        <a:off x="190500" y="238125"/>
                        <a:ext cx="8763000" cy="6384925"/>
                      </a:xfrm>
                      <a:prstGeom prst="rect">
                        <a:avLst/>
                      </a:prstGeom>
                    </p:spPr>
                  </p:pic>
                </p:oleObj>
              </mc:Fallback>
            </mc:AlternateContent>
          </a:graphicData>
        </a:graphic>
      </p:graphicFrame>
    </p:spTree>
    <p:extLst>
      <p:ext uri="{BB962C8B-B14F-4D97-AF65-F5344CB8AC3E}">
        <p14:creationId xmlns:p14="http://schemas.microsoft.com/office/powerpoint/2010/main" val="40179225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911111013"/>
              </p:ext>
            </p:extLst>
          </p:nvPr>
        </p:nvGraphicFramePr>
        <p:xfrm>
          <a:off x="190500" y="238125"/>
          <a:ext cx="8763000" cy="6384925"/>
        </p:xfrm>
        <a:graphic>
          <a:graphicData uri="http://schemas.openxmlformats.org/presentationml/2006/ole">
            <mc:AlternateContent xmlns:mc="http://schemas.openxmlformats.org/markup-compatibility/2006">
              <mc:Choice xmlns:v="urn:schemas-microsoft-com:vml" Requires="v">
                <p:oleObj spid="_x0000_s27708" name="Worksheet" r:id="rId3" imgW="8763072" imgH="6385393" progId="Excel.Sheet.12">
                  <p:link updateAutomatic="1"/>
                </p:oleObj>
              </mc:Choice>
              <mc:Fallback>
                <p:oleObj name="Worksheet" r:id="rId3" imgW="8763072" imgH="6385393" progId="Excel.Sheet.12">
                  <p:link updateAutomatic="1"/>
                  <p:pic>
                    <p:nvPicPr>
                      <p:cNvPr id="0" name=""/>
                      <p:cNvPicPr/>
                      <p:nvPr/>
                    </p:nvPicPr>
                    <p:blipFill>
                      <a:blip r:embed="rId4"/>
                      <a:stretch>
                        <a:fillRect/>
                      </a:stretch>
                    </p:blipFill>
                    <p:spPr>
                      <a:xfrm>
                        <a:off x="190500" y="238125"/>
                        <a:ext cx="8763000" cy="6384925"/>
                      </a:xfrm>
                      <a:prstGeom prst="rect">
                        <a:avLst/>
                      </a:prstGeom>
                    </p:spPr>
                  </p:pic>
                </p:oleObj>
              </mc:Fallback>
            </mc:AlternateContent>
          </a:graphicData>
        </a:graphic>
      </p:graphicFrame>
    </p:spTree>
    <p:extLst>
      <p:ext uri="{BB962C8B-B14F-4D97-AF65-F5344CB8AC3E}">
        <p14:creationId xmlns:p14="http://schemas.microsoft.com/office/powerpoint/2010/main" val="40179225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672729691"/>
              </p:ext>
            </p:extLst>
          </p:nvPr>
        </p:nvGraphicFramePr>
        <p:xfrm>
          <a:off x="190500" y="238125"/>
          <a:ext cx="8763000" cy="6384925"/>
        </p:xfrm>
        <a:graphic>
          <a:graphicData uri="http://schemas.openxmlformats.org/presentationml/2006/ole">
            <mc:AlternateContent xmlns:mc="http://schemas.openxmlformats.org/markup-compatibility/2006">
              <mc:Choice xmlns:v="urn:schemas-microsoft-com:vml" Requires="v">
                <p:oleObj spid="_x0000_s29756" name="Worksheet" r:id="rId3" imgW="8763072" imgH="6385393" progId="Excel.Sheet.12">
                  <p:link updateAutomatic="1"/>
                </p:oleObj>
              </mc:Choice>
              <mc:Fallback>
                <p:oleObj name="Worksheet" r:id="rId3" imgW="8763072" imgH="6385393" progId="Excel.Sheet.12">
                  <p:link updateAutomatic="1"/>
                  <p:pic>
                    <p:nvPicPr>
                      <p:cNvPr id="0" name=""/>
                      <p:cNvPicPr/>
                      <p:nvPr/>
                    </p:nvPicPr>
                    <p:blipFill>
                      <a:blip r:embed="rId4"/>
                      <a:stretch>
                        <a:fillRect/>
                      </a:stretch>
                    </p:blipFill>
                    <p:spPr>
                      <a:xfrm>
                        <a:off x="190500" y="238125"/>
                        <a:ext cx="8763000" cy="6384925"/>
                      </a:xfrm>
                      <a:prstGeom prst="rect">
                        <a:avLst/>
                      </a:prstGeom>
                    </p:spPr>
                  </p:pic>
                </p:oleObj>
              </mc:Fallback>
            </mc:AlternateContent>
          </a:graphicData>
        </a:graphic>
      </p:graphicFrame>
    </p:spTree>
    <p:extLst>
      <p:ext uri="{BB962C8B-B14F-4D97-AF65-F5344CB8AC3E}">
        <p14:creationId xmlns:p14="http://schemas.microsoft.com/office/powerpoint/2010/main" val="38340930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211989326"/>
              </p:ext>
            </p:extLst>
          </p:nvPr>
        </p:nvGraphicFramePr>
        <p:xfrm>
          <a:off x="190500" y="238125"/>
          <a:ext cx="8763000" cy="6384925"/>
        </p:xfrm>
        <a:graphic>
          <a:graphicData uri="http://schemas.openxmlformats.org/presentationml/2006/ole">
            <mc:AlternateContent xmlns:mc="http://schemas.openxmlformats.org/markup-compatibility/2006">
              <mc:Choice xmlns:v="urn:schemas-microsoft-com:vml" Requires="v">
                <p:oleObj spid="_x0000_s28732" name="Worksheet" r:id="rId3" imgW="8763072" imgH="6385393" progId="Excel.Sheet.12">
                  <p:link updateAutomatic="1"/>
                </p:oleObj>
              </mc:Choice>
              <mc:Fallback>
                <p:oleObj name="Worksheet" r:id="rId3" imgW="8763072" imgH="6385393" progId="Excel.Sheet.12">
                  <p:link updateAutomatic="1"/>
                  <p:pic>
                    <p:nvPicPr>
                      <p:cNvPr id="0" name=""/>
                      <p:cNvPicPr/>
                      <p:nvPr/>
                    </p:nvPicPr>
                    <p:blipFill>
                      <a:blip r:embed="rId4"/>
                      <a:stretch>
                        <a:fillRect/>
                      </a:stretch>
                    </p:blipFill>
                    <p:spPr>
                      <a:xfrm>
                        <a:off x="190500" y="238125"/>
                        <a:ext cx="8763000" cy="6384925"/>
                      </a:xfrm>
                      <a:prstGeom prst="rect">
                        <a:avLst/>
                      </a:prstGeom>
                    </p:spPr>
                  </p:pic>
                </p:oleObj>
              </mc:Fallback>
            </mc:AlternateContent>
          </a:graphicData>
        </a:graphic>
      </p:graphicFrame>
    </p:spTree>
    <p:extLst>
      <p:ext uri="{BB962C8B-B14F-4D97-AF65-F5344CB8AC3E}">
        <p14:creationId xmlns:p14="http://schemas.microsoft.com/office/powerpoint/2010/main" val="4017922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1"/>
            <a:ext cx="8839200" cy="3353762"/>
          </a:xfrm>
        </p:spPr>
        <p:txBody>
          <a:bodyPr>
            <a:normAutofit/>
          </a:bodyPr>
          <a:lstStyle/>
          <a:p>
            <a:r>
              <a:rPr lang="en-US" dirty="0" smtClean="0"/>
              <a:t>…or, </a:t>
            </a:r>
            <a:br>
              <a:rPr lang="en-US" dirty="0" smtClean="0"/>
            </a:br>
            <a:r>
              <a:rPr lang="en-US" dirty="0" smtClean="0"/>
              <a:t>Stop Chasing Chickens and Let the Fences Do the Work</a:t>
            </a:r>
            <a:endParaRPr lang="en-US" sz="3900" dirty="0"/>
          </a:p>
        </p:txBody>
      </p:sp>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spTree>
    <p:extLst>
      <p:ext uri="{BB962C8B-B14F-4D97-AF65-F5344CB8AC3E}">
        <p14:creationId xmlns:p14="http://schemas.microsoft.com/office/powerpoint/2010/main" val="35332452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799687202"/>
              </p:ext>
            </p:extLst>
          </p:nvPr>
        </p:nvGraphicFramePr>
        <p:xfrm>
          <a:off x="190500" y="238125"/>
          <a:ext cx="8763000" cy="6384925"/>
        </p:xfrm>
        <a:graphic>
          <a:graphicData uri="http://schemas.openxmlformats.org/presentationml/2006/ole">
            <mc:AlternateContent xmlns:mc="http://schemas.openxmlformats.org/markup-compatibility/2006">
              <mc:Choice xmlns:v="urn:schemas-microsoft-com:vml" Requires="v">
                <p:oleObj spid="_x0000_s33814" name="Worksheet" r:id="rId3" imgW="8763072" imgH="6385393" progId="Excel.Sheet.12">
                  <p:link updateAutomatic="1"/>
                </p:oleObj>
              </mc:Choice>
              <mc:Fallback>
                <p:oleObj name="Worksheet" r:id="rId3" imgW="8763072" imgH="6385393" progId="Excel.Sheet.12">
                  <p:link updateAutomatic="1"/>
                  <p:pic>
                    <p:nvPicPr>
                      <p:cNvPr id="0" name=""/>
                      <p:cNvPicPr/>
                      <p:nvPr/>
                    </p:nvPicPr>
                    <p:blipFill>
                      <a:blip r:embed="rId4"/>
                      <a:stretch>
                        <a:fillRect/>
                      </a:stretch>
                    </p:blipFill>
                    <p:spPr>
                      <a:xfrm>
                        <a:off x="190500" y="238125"/>
                        <a:ext cx="8763000" cy="6384925"/>
                      </a:xfrm>
                      <a:prstGeom prst="rect">
                        <a:avLst/>
                      </a:prstGeom>
                    </p:spPr>
                  </p:pic>
                </p:oleObj>
              </mc:Fallback>
            </mc:AlternateContent>
          </a:graphicData>
        </a:graphic>
      </p:graphicFrame>
    </p:spTree>
    <p:extLst>
      <p:ext uri="{BB962C8B-B14F-4D97-AF65-F5344CB8AC3E}">
        <p14:creationId xmlns:p14="http://schemas.microsoft.com/office/powerpoint/2010/main" val="30480130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 y="1245716"/>
            <a:ext cx="8763000" cy="5137876"/>
          </a:xfrm>
        </p:spPr>
        <p:txBody>
          <a:bodyPr>
            <a:normAutofit/>
          </a:bodyPr>
          <a:lstStyle/>
          <a:p>
            <a:r>
              <a:rPr lang="en-US" dirty="0" err="1" smtClean="0"/>
              <a:t>Consortial</a:t>
            </a:r>
            <a:r>
              <a:rPr lang="en-US" dirty="0" smtClean="0"/>
              <a:t> borrowing &amp; lending activity among the Ivy Plus Libraries</a:t>
            </a:r>
          </a:p>
          <a:p>
            <a:r>
              <a:rPr lang="en-US" dirty="0" smtClean="0"/>
              <a:t>Collections added in recent years:</a:t>
            </a:r>
          </a:p>
          <a:p>
            <a:pPr lvl="1"/>
            <a:r>
              <a:rPr lang="en-US" dirty="0" err="1" smtClean="0"/>
              <a:t>Univ</a:t>
            </a:r>
            <a:r>
              <a:rPr lang="en-US" dirty="0" smtClean="0"/>
              <a:t> of Chicago</a:t>
            </a:r>
          </a:p>
          <a:p>
            <a:pPr lvl="1"/>
            <a:r>
              <a:rPr lang="en-US" dirty="0" smtClean="0"/>
              <a:t>Duke</a:t>
            </a:r>
          </a:p>
          <a:p>
            <a:pPr lvl="1"/>
            <a:r>
              <a:rPr lang="en-US" dirty="0" smtClean="0"/>
              <a:t>Johns Hopkins</a:t>
            </a:r>
          </a:p>
          <a:p>
            <a:pPr lvl="1"/>
            <a:r>
              <a:rPr lang="en-US" dirty="0" smtClean="0"/>
              <a:t>Stanford</a:t>
            </a:r>
          </a:p>
          <a:p>
            <a:r>
              <a:rPr lang="en-US" dirty="0" smtClean="0"/>
              <a:t>Users </a:t>
            </a:r>
            <a:r>
              <a:rPr lang="en-US" b="1" dirty="0" smtClean="0"/>
              <a:t>love</a:t>
            </a:r>
            <a:r>
              <a:rPr lang="en-US" dirty="0" smtClean="0"/>
              <a:t> Borrow Direct</a:t>
            </a:r>
          </a:p>
          <a:p>
            <a:r>
              <a:rPr lang="en-US" dirty="0" smtClean="0"/>
              <a:t>Predictable &amp; Consistent User Experience</a:t>
            </a:r>
          </a:p>
          <a:p>
            <a:r>
              <a:rPr lang="en-US" sz="2800" b="1" dirty="0" smtClean="0"/>
              <a:t>Data </a:t>
            </a:r>
            <a:r>
              <a:rPr lang="en-US" sz="2800" b="1" dirty="0"/>
              <a:t>shows: </a:t>
            </a:r>
            <a:r>
              <a:rPr lang="en-US" sz="2800" dirty="0"/>
              <a:t>Users Are Good People (or People Are Not the Horrible Monsters We Fear)</a:t>
            </a:r>
          </a:p>
          <a:p>
            <a:endParaRPr lang="en-US" dirty="0" smtClean="0"/>
          </a:p>
        </p:txBody>
      </p:sp>
      <p:sp>
        <p:nvSpPr>
          <p:cNvPr id="3" name="Title 2"/>
          <p:cNvSpPr>
            <a:spLocks noGrp="1"/>
          </p:cNvSpPr>
          <p:nvPr>
            <p:ph type="title"/>
          </p:nvPr>
        </p:nvSpPr>
        <p:spPr>
          <a:xfrm>
            <a:off x="457200" y="120133"/>
            <a:ext cx="8229600" cy="1143000"/>
          </a:xfrm>
        </p:spPr>
        <p:txBody>
          <a:bodyPr/>
          <a:lstStyle/>
          <a:p>
            <a:r>
              <a:rPr lang="en-US" dirty="0"/>
              <a:t>Part 4 : Borrow Direct </a:t>
            </a:r>
            <a:r>
              <a:rPr lang="en-US" u="sng" dirty="0"/>
              <a:t>Lending</a:t>
            </a:r>
          </a:p>
        </p:txBody>
      </p:sp>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spTree>
    <p:extLst>
      <p:ext uri="{BB962C8B-B14F-4D97-AF65-F5344CB8AC3E}">
        <p14:creationId xmlns:p14="http://schemas.microsoft.com/office/powerpoint/2010/main" val="5713185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94618371"/>
              </p:ext>
            </p:extLst>
          </p:nvPr>
        </p:nvGraphicFramePr>
        <p:xfrm>
          <a:off x="190500" y="238125"/>
          <a:ext cx="8763000" cy="6384925"/>
        </p:xfrm>
        <a:graphic>
          <a:graphicData uri="http://schemas.openxmlformats.org/presentationml/2006/ole">
            <mc:AlternateContent xmlns:mc="http://schemas.openxmlformats.org/markup-compatibility/2006">
              <mc:Choice xmlns:v="urn:schemas-microsoft-com:vml" Requires="v">
                <p:oleObj spid="_x0000_s35855" name="Worksheet" r:id="rId3" imgW="8763072" imgH="6385393" progId="Excel.Sheet.12">
                  <p:link updateAutomatic="1"/>
                </p:oleObj>
              </mc:Choice>
              <mc:Fallback>
                <p:oleObj name="Worksheet" r:id="rId3" imgW="8763072" imgH="6385393" progId="Excel.Sheet.12">
                  <p:link updateAutomatic="1"/>
                  <p:pic>
                    <p:nvPicPr>
                      <p:cNvPr id="0" name=""/>
                      <p:cNvPicPr/>
                      <p:nvPr/>
                    </p:nvPicPr>
                    <p:blipFill>
                      <a:blip r:embed="rId4"/>
                      <a:stretch>
                        <a:fillRect/>
                      </a:stretch>
                    </p:blipFill>
                    <p:spPr>
                      <a:xfrm>
                        <a:off x="190500" y="238125"/>
                        <a:ext cx="8763000" cy="6384925"/>
                      </a:xfrm>
                      <a:prstGeom prst="rect">
                        <a:avLst/>
                      </a:prstGeom>
                    </p:spPr>
                  </p:pic>
                </p:oleObj>
              </mc:Fallback>
            </mc:AlternateContent>
          </a:graphicData>
        </a:graphic>
      </p:graphicFrame>
    </p:spTree>
    <p:extLst>
      <p:ext uri="{BB962C8B-B14F-4D97-AF65-F5344CB8AC3E}">
        <p14:creationId xmlns:p14="http://schemas.microsoft.com/office/powerpoint/2010/main" val="18887165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744882504"/>
              </p:ext>
            </p:extLst>
          </p:nvPr>
        </p:nvGraphicFramePr>
        <p:xfrm>
          <a:off x="190500" y="238125"/>
          <a:ext cx="8763000" cy="6384925"/>
        </p:xfrm>
        <a:graphic>
          <a:graphicData uri="http://schemas.openxmlformats.org/presentationml/2006/ole">
            <mc:AlternateContent xmlns:mc="http://schemas.openxmlformats.org/markup-compatibility/2006">
              <mc:Choice xmlns:v="urn:schemas-microsoft-com:vml" Requires="v">
                <p:oleObj spid="_x0000_s36879" name="Worksheet" r:id="rId3" imgW="8763072" imgH="6385393" progId="Excel.Sheet.12">
                  <p:link updateAutomatic="1"/>
                </p:oleObj>
              </mc:Choice>
              <mc:Fallback>
                <p:oleObj name="Worksheet" r:id="rId3" imgW="8763072" imgH="6385393" progId="Excel.Sheet.12">
                  <p:link updateAutomatic="1"/>
                  <p:pic>
                    <p:nvPicPr>
                      <p:cNvPr id="0" name=""/>
                      <p:cNvPicPr/>
                      <p:nvPr/>
                    </p:nvPicPr>
                    <p:blipFill>
                      <a:blip r:embed="rId4"/>
                      <a:stretch>
                        <a:fillRect/>
                      </a:stretch>
                    </p:blipFill>
                    <p:spPr>
                      <a:xfrm>
                        <a:off x="190500" y="238125"/>
                        <a:ext cx="8763000" cy="6384925"/>
                      </a:xfrm>
                      <a:prstGeom prst="rect">
                        <a:avLst/>
                      </a:prstGeom>
                    </p:spPr>
                  </p:pic>
                </p:oleObj>
              </mc:Fallback>
            </mc:AlternateContent>
          </a:graphicData>
        </a:graphic>
      </p:graphicFrame>
    </p:spTree>
    <p:extLst>
      <p:ext uri="{BB962C8B-B14F-4D97-AF65-F5344CB8AC3E}">
        <p14:creationId xmlns:p14="http://schemas.microsoft.com/office/powerpoint/2010/main" val="31171695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sp>
        <p:nvSpPr>
          <p:cNvPr id="12" name="Title 2"/>
          <p:cNvSpPr>
            <a:spLocks noGrp="1"/>
          </p:cNvSpPr>
          <p:nvPr>
            <p:ph type="title"/>
          </p:nvPr>
        </p:nvSpPr>
        <p:spPr>
          <a:xfrm>
            <a:off x="457200" y="152400"/>
            <a:ext cx="8229600" cy="1143000"/>
          </a:xfrm>
        </p:spPr>
        <p:txBody>
          <a:bodyPr>
            <a:normAutofit/>
          </a:bodyPr>
          <a:lstStyle/>
          <a:p>
            <a:pPr algn="ctr"/>
            <a:r>
              <a:rPr lang="en-US" dirty="0" smtClean="0"/>
              <a:t>Data Table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3646"/>
            <a:ext cx="9144000" cy="3610708"/>
          </a:xfrm>
          <a:prstGeom prst="rect">
            <a:avLst/>
          </a:prstGeom>
        </p:spPr>
      </p:pic>
    </p:spTree>
    <p:extLst>
      <p:ext uri="{BB962C8B-B14F-4D97-AF65-F5344CB8AC3E}">
        <p14:creationId xmlns:p14="http://schemas.microsoft.com/office/powerpoint/2010/main" val="7691503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sp>
        <p:nvSpPr>
          <p:cNvPr id="5" name="Content Placeholder 4"/>
          <p:cNvSpPr>
            <a:spLocks noGrp="1"/>
          </p:cNvSpPr>
          <p:nvPr>
            <p:ph sz="half" idx="4294967295"/>
          </p:nvPr>
        </p:nvSpPr>
        <p:spPr>
          <a:xfrm>
            <a:off x="1066800" y="4861840"/>
            <a:ext cx="8077200" cy="1371600"/>
          </a:xfrm>
          <a:prstGeom prst="rect">
            <a:avLst/>
          </a:prstGeom>
        </p:spPr>
        <p:txBody>
          <a:bodyPr>
            <a:normAutofit fontScale="92500" lnSpcReduction="10000"/>
          </a:bodyPr>
          <a:lstStyle/>
          <a:p>
            <a:pPr>
              <a:buFont typeface="Arial" panose="020B0604020202020204" pitchFamily="34" charset="0"/>
              <a:buChar char="•"/>
            </a:pPr>
            <a:r>
              <a:rPr lang="en-US" sz="2800" dirty="0"/>
              <a:t>Original Destination: How to effectively invoice</a:t>
            </a:r>
          </a:p>
          <a:p>
            <a:pPr>
              <a:buFont typeface="Arial" panose="020B0604020202020204" pitchFamily="34" charset="0"/>
              <a:buChar char="•"/>
            </a:pPr>
            <a:r>
              <a:rPr lang="en-US" sz="2800" dirty="0"/>
              <a:t>Journey: Aggregate rate of use</a:t>
            </a:r>
          </a:p>
          <a:p>
            <a:pPr>
              <a:buFont typeface="Arial" panose="020B0604020202020204" pitchFamily="34" charset="0"/>
              <a:buChar char="•"/>
            </a:pPr>
            <a:r>
              <a:rPr lang="en-US" sz="2800" dirty="0"/>
              <a:t>New destination: Everybody chill out</a:t>
            </a:r>
          </a:p>
          <a:p>
            <a:pPr marL="109728" indent="0">
              <a:buNone/>
            </a:pPr>
            <a:endParaRPr lang="en-US" dirty="0"/>
          </a:p>
        </p:txBody>
      </p:sp>
      <p:grpSp>
        <p:nvGrpSpPr>
          <p:cNvPr id="7" name="Group 6"/>
          <p:cNvGrpSpPr/>
          <p:nvPr/>
        </p:nvGrpSpPr>
        <p:grpSpPr>
          <a:xfrm>
            <a:off x="0" y="1295400"/>
            <a:ext cx="9144000" cy="3463243"/>
            <a:chOff x="0" y="676519"/>
            <a:chExt cx="9144000" cy="3463243"/>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4263"/>
              <a:ext cx="9144000" cy="2865499"/>
            </a:xfrm>
            <a:prstGeom prst="rect">
              <a:avLst/>
            </a:prstGeom>
          </p:spPr>
        </p:pic>
        <p:sp>
          <p:nvSpPr>
            <p:cNvPr id="8" name="Down Arrow 7"/>
            <p:cNvSpPr/>
            <p:nvPr/>
          </p:nvSpPr>
          <p:spPr>
            <a:xfrm>
              <a:off x="6781800" y="676519"/>
              <a:ext cx="533400" cy="7620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7711762" y="676519"/>
              <a:ext cx="533400" cy="7620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2"/>
          <p:cNvSpPr>
            <a:spLocks noGrp="1"/>
          </p:cNvSpPr>
          <p:nvPr>
            <p:ph type="title"/>
          </p:nvPr>
        </p:nvSpPr>
        <p:spPr>
          <a:xfrm>
            <a:off x="457200" y="152400"/>
            <a:ext cx="8229600" cy="1143000"/>
          </a:xfrm>
        </p:spPr>
        <p:txBody>
          <a:bodyPr>
            <a:normAutofit/>
          </a:bodyPr>
          <a:lstStyle/>
          <a:p>
            <a:pPr algn="ctr"/>
            <a:r>
              <a:rPr lang="en-US" dirty="0" smtClean="0"/>
              <a:t>Insight into Lending</a:t>
            </a:r>
            <a:endParaRPr lang="en-US" dirty="0"/>
          </a:p>
        </p:txBody>
      </p:sp>
    </p:spTree>
    <p:extLst>
      <p:ext uri="{BB962C8B-B14F-4D97-AF65-F5344CB8AC3E}">
        <p14:creationId xmlns:p14="http://schemas.microsoft.com/office/powerpoint/2010/main" val="42634397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grpSp>
        <p:nvGrpSpPr>
          <p:cNvPr id="2" name="Group 1"/>
          <p:cNvGrpSpPr/>
          <p:nvPr/>
        </p:nvGrpSpPr>
        <p:grpSpPr>
          <a:xfrm>
            <a:off x="304800" y="228600"/>
            <a:ext cx="8458200" cy="6400800"/>
            <a:chOff x="1726324" y="0"/>
            <a:chExt cx="5809594" cy="4568977"/>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324" y="111780"/>
              <a:ext cx="5809594" cy="4457197"/>
            </a:xfrm>
            <a:prstGeom prst="rect">
              <a:avLst/>
            </a:prstGeom>
          </p:spPr>
        </p:pic>
        <p:sp>
          <p:nvSpPr>
            <p:cNvPr id="8" name="Rectangle 7"/>
            <p:cNvSpPr/>
            <p:nvPr/>
          </p:nvSpPr>
          <p:spPr>
            <a:xfrm>
              <a:off x="2183523" y="0"/>
              <a:ext cx="646387" cy="4568977"/>
            </a:xfrm>
            <a:prstGeom prst="rect">
              <a:avLst/>
            </a:prstGeom>
            <a:noFill/>
            <a:ln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riped Right Arrow 11"/>
            <p:cNvSpPr/>
            <p:nvPr/>
          </p:nvSpPr>
          <p:spPr>
            <a:xfrm rot="16200000">
              <a:off x="1512265" y="1333389"/>
              <a:ext cx="1559501" cy="34269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TIME</a:t>
              </a:r>
              <a:endParaRPr lang="en-US" b="1" dirty="0">
                <a:solidFill>
                  <a:srgbClr val="FFFF00"/>
                </a:solidFill>
              </a:endParaRPr>
            </a:p>
          </p:txBody>
        </p:sp>
        <p:sp>
          <p:nvSpPr>
            <p:cNvPr id="13" name="Striped Right Arrow 12"/>
            <p:cNvSpPr/>
            <p:nvPr/>
          </p:nvSpPr>
          <p:spPr>
            <a:xfrm rot="16200000">
              <a:off x="1474825" y="3586046"/>
              <a:ext cx="1628773" cy="3370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TIME</a:t>
              </a:r>
              <a:endParaRPr lang="en-US" b="1" dirty="0">
                <a:solidFill>
                  <a:srgbClr val="FFFF00"/>
                </a:solidFill>
              </a:endParaRPr>
            </a:p>
          </p:txBody>
        </p:sp>
        <p:sp>
          <p:nvSpPr>
            <p:cNvPr id="14" name="Rectangle 13"/>
            <p:cNvSpPr/>
            <p:nvPr/>
          </p:nvSpPr>
          <p:spPr>
            <a:xfrm>
              <a:off x="3695024" y="584178"/>
              <a:ext cx="254240" cy="188332"/>
            </a:xfrm>
            <a:prstGeom prst="rect">
              <a:avLst/>
            </a:prstGeom>
            <a:noFill/>
            <a:ln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740396" y="461964"/>
              <a:ext cx="254240" cy="188332"/>
            </a:xfrm>
            <a:prstGeom prst="rect">
              <a:avLst/>
            </a:prstGeom>
            <a:noFill/>
            <a:ln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161049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762000"/>
            <a:ext cx="11845636" cy="4677508"/>
          </a:xfrm>
          <a:prstGeom prst="rect">
            <a:avLst/>
          </a:prstGeom>
        </p:spPr>
      </p:pic>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grpSp>
        <p:nvGrpSpPr>
          <p:cNvPr id="2" name="Group 1"/>
          <p:cNvGrpSpPr/>
          <p:nvPr/>
        </p:nvGrpSpPr>
        <p:grpSpPr>
          <a:xfrm>
            <a:off x="4876800" y="990600"/>
            <a:ext cx="2303675" cy="1571381"/>
            <a:chOff x="4040702" y="289074"/>
            <a:chExt cx="2303675" cy="1571381"/>
          </a:xfrm>
        </p:grpSpPr>
        <p:sp>
          <p:nvSpPr>
            <p:cNvPr id="13" name="Down Arrow 12"/>
            <p:cNvSpPr/>
            <p:nvPr/>
          </p:nvSpPr>
          <p:spPr>
            <a:xfrm rot="16200000">
              <a:off x="4406849" y="-77073"/>
              <a:ext cx="1571381" cy="2303675"/>
            </a:xfrm>
            <a:prstGeom prst="downArrow">
              <a:avLst/>
            </a:prstGeom>
            <a:solidFill>
              <a:schemeClr val="accent6">
                <a:lumMod val="7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4311344" y="890098"/>
              <a:ext cx="1326004" cy="369332"/>
            </a:xfrm>
            <a:prstGeom prst="rect">
              <a:avLst/>
            </a:prstGeom>
            <a:noFill/>
          </p:spPr>
          <p:txBody>
            <a:bodyPr wrap="none" rtlCol="0">
              <a:spAutoFit/>
            </a:bodyPr>
            <a:lstStyle/>
            <a:p>
              <a:r>
                <a:rPr lang="en-US" b="1" dirty="0" smtClean="0">
                  <a:solidFill>
                    <a:srgbClr val="92D050"/>
                  </a:solidFill>
                </a:rPr>
                <a:t>Aggregate</a:t>
              </a:r>
              <a:endParaRPr lang="en-US" b="1" dirty="0">
                <a:solidFill>
                  <a:srgbClr val="92D050"/>
                </a:solidFill>
              </a:endParaRPr>
            </a:p>
          </p:txBody>
        </p:sp>
      </p:grpSp>
    </p:spTree>
    <p:extLst>
      <p:ext uri="{BB962C8B-B14F-4D97-AF65-F5344CB8AC3E}">
        <p14:creationId xmlns:p14="http://schemas.microsoft.com/office/powerpoint/2010/main" val="17859349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457200"/>
            <a:ext cx="3199067" cy="5486400"/>
          </a:xfrm>
          <a:prstGeom prst="rect">
            <a:avLst/>
          </a:prstGeom>
        </p:spPr>
      </p:pic>
      <p:sp>
        <p:nvSpPr>
          <p:cNvPr id="8" name="Down Arrow 7"/>
          <p:cNvSpPr/>
          <p:nvPr/>
        </p:nvSpPr>
        <p:spPr>
          <a:xfrm rot="5400000">
            <a:off x="5700147" y="395853"/>
            <a:ext cx="1571381" cy="230367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32464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grpSp>
        <p:nvGrpSpPr>
          <p:cNvPr id="6" name="Group 5"/>
          <p:cNvGrpSpPr/>
          <p:nvPr/>
        </p:nvGrpSpPr>
        <p:grpSpPr>
          <a:xfrm>
            <a:off x="0" y="-304800"/>
            <a:ext cx="9144000" cy="3917577"/>
            <a:chOff x="0" y="1187823"/>
            <a:chExt cx="9144000" cy="3917577"/>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49823"/>
              <a:ext cx="9144000" cy="2958353"/>
            </a:xfrm>
            <a:prstGeom prst="rect">
              <a:avLst/>
            </a:prstGeom>
          </p:spPr>
        </p:pic>
        <p:sp>
          <p:nvSpPr>
            <p:cNvPr id="8" name="Down Arrow 7"/>
            <p:cNvSpPr/>
            <p:nvPr/>
          </p:nvSpPr>
          <p:spPr>
            <a:xfrm>
              <a:off x="1600200" y="1302439"/>
              <a:ext cx="533400" cy="7620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467600" y="1752600"/>
              <a:ext cx="1676400" cy="3352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4305300" y="1187823"/>
              <a:ext cx="533400" cy="7620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989" y="3733800"/>
            <a:ext cx="4032033" cy="1954091"/>
          </a:xfrm>
          <a:prstGeom prst="rect">
            <a:avLst/>
          </a:prstGeom>
        </p:spPr>
      </p:pic>
      <p:sp>
        <p:nvSpPr>
          <p:cNvPr id="12" name="Down Arrow 11"/>
          <p:cNvSpPr/>
          <p:nvPr/>
        </p:nvSpPr>
        <p:spPr>
          <a:xfrm rot="13324355">
            <a:off x="768556" y="4783592"/>
            <a:ext cx="533400" cy="7620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2279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1"/>
            <a:ext cx="8839200" cy="3353762"/>
          </a:xfrm>
        </p:spPr>
        <p:txBody>
          <a:bodyPr>
            <a:normAutofit/>
          </a:bodyPr>
          <a:lstStyle/>
          <a:p>
            <a:r>
              <a:rPr lang="en-US" dirty="0" smtClean="0"/>
              <a:t>…or, </a:t>
            </a:r>
            <a:br>
              <a:rPr lang="en-US" dirty="0" smtClean="0"/>
            </a:br>
            <a:r>
              <a:rPr lang="en-US" dirty="0" smtClean="0"/>
              <a:t>Listening to Sermons from Mystical Germans Who Preach from Ten to Four</a:t>
            </a:r>
            <a:endParaRPr lang="en-US" sz="3900" dirty="0"/>
          </a:p>
        </p:txBody>
      </p:sp>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spTree>
    <p:extLst>
      <p:ext uri="{BB962C8B-B14F-4D97-AF65-F5344CB8AC3E}">
        <p14:creationId xmlns:p14="http://schemas.microsoft.com/office/powerpoint/2010/main" val="291168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209800"/>
            <a:ext cx="3769702" cy="1323406"/>
          </a:xfrm>
          <a:prstGeom prst="rect">
            <a:avLst/>
          </a:prstGeom>
        </p:spPr>
      </p:pic>
      <p:sp>
        <p:nvSpPr>
          <p:cNvPr id="16" name="Right Arrow 15"/>
          <p:cNvSpPr/>
          <p:nvPr/>
        </p:nvSpPr>
        <p:spPr>
          <a:xfrm rot="12441456">
            <a:off x="5767854" y="3354089"/>
            <a:ext cx="991818" cy="530993"/>
          </a:xfrm>
          <a:prstGeom prst="right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Title 2"/>
          <p:cNvSpPr>
            <a:spLocks noGrp="1"/>
          </p:cNvSpPr>
          <p:nvPr>
            <p:ph type="title"/>
          </p:nvPr>
        </p:nvSpPr>
        <p:spPr>
          <a:xfrm>
            <a:off x="381000" y="593755"/>
            <a:ext cx="8229600" cy="1143000"/>
          </a:xfrm>
        </p:spPr>
        <p:txBody>
          <a:bodyPr>
            <a:normAutofit/>
          </a:bodyPr>
          <a:lstStyle/>
          <a:p>
            <a:pPr algn="ctr"/>
            <a:r>
              <a:rPr lang="en-US" dirty="0" smtClean="0"/>
              <a:t>Most Items are Common</a:t>
            </a:r>
            <a:endParaRPr lang="en-US" dirty="0"/>
          </a:p>
        </p:txBody>
      </p:sp>
    </p:spTree>
    <p:extLst>
      <p:ext uri="{BB962C8B-B14F-4D97-AF65-F5344CB8AC3E}">
        <p14:creationId xmlns:p14="http://schemas.microsoft.com/office/powerpoint/2010/main" val="16331470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normAutofit/>
          </a:bodyPr>
          <a:lstStyle/>
          <a:p>
            <a:pPr algn="ctr"/>
            <a:r>
              <a:rPr lang="en-US" dirty="0" smtClean="0"/>
              <a:t>Part 5 : Borrow Direct Fines</a:t>
            </a:r>
            <a:endParaRPr lang="en-US" dirty="0"/>
          </a:p>
        </p:txBody>
      </p:sp>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sp>
        <p:nvSpPr>
          <p:cNvPr id="8" name="Content Placeholder 4"/>
          <p:cNvSpPr txBox="1">
            <a:spLocks/>
          </p:cNvSpPr>
          <p:nvPr/>
        </p:nvSpPr>
        <p:spPr>
          <a:xfrm>
            <a:off x="914400" y="4719474"/>
            <a:ext cx="8077200" cy="1492195"/>
          </a:xfrm>
          <a:prstGeom prst="rect">
            <a:avLst/>
          </a:prstGeom>
        </p:spPr>
        <p:txBody>
          <a:bodyPr vert="horz" anchor="b">
            <a:normAutofit fontScale="92500"/>
          </a:bodyPr>
          <a:lstStyle>
            <a:defPPr>
              <a:defRPr lang="en-US"/>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Font typeface="Arial" panose="020B0604020202020204" pitchFamily="34" charset="0"/>
              <a:buChar char="•"/>
            </a:pPr>
            <a:r>
              <a:rPr lang="en-US" sz="3000" dirty="0" smtClean="0"/>
              <a:t> Original Destination: Forgive the blameless</a:t>
            </a:r>
          </a:p>
          <a:p>
            <a:pPr algn="l">
              <a:buFont typeface="Arial" panose="020B0604020202020204" pitchFamily="34" charset="0"/>
              <a:buChar char="•"/>
            </a:pPr>
            <a:r>
              <a:rPr lang="en-US" sz="3000" dirty="0" smtClean="0"/>
              <a:t> Journey: Behavior distribution analysis</a:t>
            </a:r>
          </a:p>
          <a:p>
            <a:pPr algn="l">
              <a:buFont typeface="Arial" panose="020B0604020202020204" pitchFamily="34" charset="0"/>
              <a:buChar char="•"/>
            </a:pPr>
            <a:r>
              <a:rPr lang="en-US" sz="3000" dirty="0" smtClean="0"/>
              <a:t> New destination: Extend the fences</a:t>
            </a:r>
          </a:p>
          <a:p>
            <a:pPr marL="109728"/>
            <a:endParaRPr lang="en-US" dirty="0"/>
          </a:p>
        </p:txBody>
      </p:sp>
      <p:sp>
        <p:nvSpPr>
          <p:cNvPr id="9" name="Content Placeholder 4"/>
          <p:cNvSpPr txBox="1">
            <a:spLocks/>
          </p:cNvSpPr>
          <p:nvPr/>
        </p:nvSpPr>
        <p:spPr>
          <a:xfrm>
            <a:off x="180513" y="941688"/>
            <a:ext cx="8077200" cy="746098"/>
          </a:xfrm>
          <a:prstGeom prst="rect">
            <a:avLst/>
          </a:prstGeom>
        </p:spPr>
        <p:txBody>
          <a:bodyPr vert="horz" anchor="b">
            <a:normAutofit/>
          </a:bodyPr>
          <a:lstStyle>
            <a:defPPr>
              <a:defRPr lang="en-US"/>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3000" dirty="0" smtClean="0"/>
              <a:t>A Borrowing Story…</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765581"/>
            <a:ext cx="8077200" cy="2828799"/>
          </a:xfrm>
          <a:prstGeom prst="rect">
            <a:avLst/>
          </a:prstGeom>
        </p:spPr>
      </p:pic>
      <p:sp>
        <p:nvSpPr>
          <p:cNvPr id="6" name="Down Arrow 5"/>
          <p:cNvSpPr/>
          <p:nvPr/>
        </p:nvSpPr>
        <p:spPr>
          <a:xfrm>
            <a:off x="6553200" y="1043258"/>
            <a:ext cx="579850" cy="7458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20925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57400"/>
            <a:ext cx="8272832" cy="3236493"/>
          </a:xfrm>
          <a:prstGeom prst="rect">
            <a:avLst/>
          </a:prstGeom>
        </p:spPr>
      </p:pic>
      <p:sp>
        <p:nvSpPr>
          <p:cNvPr id="5" name="Title 2"/>
          <p:cNvSpPr>
            <a:spLocks noGrp="1"/>
          </p:cNvSpPr>
          <p:nvPr>
            <p:ph type="title"/>
          </p:nvPr>
        </p:nvSpPr>
        <p:spPr>
          <a:xfrm>
            <a:off x="446314" y="152400"/>
            <a:ext cx="8229600" cy="1143000"/>
          </a:xfrm>
        </p:spPr>
        <p:txBody>
          <a:bodyPr>
            <a:normAutofit/>
          </a:bodyPr>
          <a:lstStyle/>
          <a:p>
            <a:pPr algn="ctr"/>
            <a:r>
              <a:rPr lang="en-US" dirty="0" smtClean="0"/>
              <a:t>Original Purpose Has Merit…</a:t>
            </a:r>
            <a:endParaRPr lang="en-US" dirty="0"/>
          </a:p>
        </p:txBody>
      </p:sp>
    </p:spTree>
    <p:extLst>
      <p:ext uri="{BB962C8B-B14F-4D97-AF65-F5344CB8AC3E}">
        <p14:creationId xmlns:p14="http://schemas.microsoft.com/office/powerpoint/2010/main" val="26070439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grpSp>
        <p:nvGrpSpPr>
          <p:cNvPr id="3" name="Group 2"/>
          <p:cNvGrpSpPr/>
          <p:nvPr/>
        </p:nvGrpSpPr>
        <p:grpSpPr>
          <a:xfrm>
            <a:off x="228600" y="381000"/>
            <a:ext cx="8153400" cy="5943600"/>
            <a:chOff x="1093551" y="173421"/>
            <a:chExt cx="5732918" cy="449317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6633" y="173421"/>
              <a:ext cx="5099836" cy="4350195"/>
            </a:xfrm>
            <a:prstGeom prst="rect">
              <a:avLst/>
            </a:prstGeom>
          </p:spPr>
        </p:pic>
        <p:sp>
          <p:nvSpPr>
            <p:cNvPr id="6" name="Rectangle 5"/>
            <p:cNvSpPr/>
            <p:nvPr/>
          </p:nvSpPr>
          <p:spPr>
            <a:xfrm>
              <a:off x="2088931" y="244367"/>
              <a:ext cx="449317" cy="3563006"/>
            </a:xfrm>
            <a:prstGeom prst="rect">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riped Right Arrow 6"/>
            <p:cNvSpPr/>
            <p:nvPr/>
          </p:nvSpPr>
          <p:spPr>
            <a:xfrm rot="5400000">
              <a:off x="1844563" y="867106"/>
              <a:ext cx="1655381" cy="40990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TIME</a:t>
              </a:r>
              <a:endParaRPr lang="en-US" b="1" dirty="0">
                <a:solidFill>
                  <a:srgbClr val="FFFF00"/>
                </a:solidFill>
              </a:endParaRPr>
            </a:p>
          </p:txBody>
        </p:sp>
        <p:sp>
          <p:nvSpPr>
            <p:cNvPr id="8" name="Down Arrow 7"/>
            <p:cNvSpPr/>
            <p:nvPr/>
          </p:nvSpPr>
          <p:spPr>
            <a:xfrm rot="16200000">
              <a:off x="1209996" y="3803729"/>
              <a:ext cx="399578" cy="632467"/>
            </a:xfrm>
            <a:prstGeom prst="down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16200000">
              <a:off x="1217272" y="4157230"/>
              <a:ext cx="386255" cy="632468"/>
            </a:xfrm>
            <a:prstGeom prst="downArrow">
              <a:avLst/>
            </a:prstGeom>
            <a:solidFill>
              <a:srgbClr val="FF0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722807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526394758"/>
              </p:ext>
            </p:extLst>
          </p:nvPr>
        </p:nvGraphicFramePr>
        <p:xfrm>
          <a:off x="228600" y="228599"/>
          <a:ext cx="8229600" cy="6002241"/>
        </p:xfrm>
        <a:graphic>
          <a:graphicData uri="http://schemas.openxmlformats.org/presentationml/2006/ole">
            <mc:AlternateContent xmlns:mc="http://schemas.openxmlformats.org/markup-compatibility/2006">
              <mc:Choice xmlns:v="urn:schemas-microsoft-com:vml" Requires="v">
                <p:oleObj spid="_x0000_s37896" name="Worksheet" r:id="rId4" imgW="8763113" imgH="6391170" progId="Excel.Sheet.12">
                  <p:link updateAutomatic="1"/>
                </p:oleObj>
              </mc:Choice>
              <mc:Fallback>
                <p:oleObj name="Worksheet" r:id="rId4" imgW="8763113" imgH="6391170" progId="Excel.Shee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8599"/>
                        <a:ext cx="8229600" cy="600224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8492983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17638"/>
            <a:ext cx="8229600" cy="4830763"/>
          </a:xfrm>
        </p:spPr>
        <p:txBody>
          <a:bodyPr>
            <a:noAutofit/>
          </a:bodyPr>
          <a:lstStyle/>
          <a:p>
            <a:r>
              <a:rPr lang="en-US" sz="2500" dirty="0"/>
              <a:t>Eliminate Columbia’s renewal </a:t>
            </a:r>
          </a:p>
          <a:p>
            <a:r>
              <a:rPr lang="en-US" sz="2500" dirty="0"/>
              <a:t>Extend grace period from 1 to 3 </a:t>
            </a:r>
            <a:r>
              <a:rPr lang="en-US" sz="2500" dirty="0" smtClean="0"/>
              <a:t>days (failed)</a:t>
            </a:r>
            <a:endParaRPr lang="en-US" sz="2500" dirty="0"/>
          </a:p>
          <a:p>
            <a:r>
              <a:rPr lang="en-US" sz="2500" dirty="0"/>
              <a:t>Tightened time to Lost &amp; block from 45 to 30 days</a:t>
            </a:r>
          </a:p>
          <a:p>
            <a:r>
              <a:rPr lang="en-US" sz="2500" dirty="0"/>
              <a:t>Empower service desk staff</a:t>
            </a:r>
          </a:p>
          <a:p>
            <a:pPr lvl="1"/>
            <a:r>
              <a:rPr lang="en-US" sz="2500" dirty="0"/>
              <a:t>Extend loan periods 1-2 weeks or negotiate</a:t>
            </a:r>
          </a:p>
          <a:p>
            <a:pPr lvl="1"/>
            <a:r>
              <a:rPr lang="en-US" sz="2500" dirty="0"/>
              <a:t>Place mediated request on patron’s behalf</a:t>
            </a:r>
          </a:p>
          <a:p>
            <a:r>
              <a:rPr lang="en-US" sz="2500" dirty="0"/>
              <a:t>Routinely clear fines from Inactive accounts</a:t>
            </a:r>
          </a:p>
          <a:p>
            <a:r>
              <a:rPr lang="en-US" sz="2500" dirty="0"/>
              <a:t>Strongly consider eliminating “casual” fines entirely</a:t>
            </a:r>
          </a:p>
          <a:p>
            <a:r>
              <a:rPr lang="en-US" sz="2500" b="1" dirty="0"/>
              <a:t>“We care about the book not the money”</a:t>
            </a:r>
          </a:p>
          <a:p>
            <a:r>
              <a:rPr lang="en-US" sz="2500" b="1" dirty="0">
                <a:solidFill>
                  <a:srgbClr val="FF0000"/>
                </a:solidFill>
              </a:rPr>
              <a:t>Think about how ILL Borrowing can mimic </a:t>
            </a:r>
            <a:r>
              <a:rPr lang="en-US" sz="2500" b="1" dirty="0" smtClean="0">
                <a:solidFill>
                  <a:srgbClr val="FF0000"/>
                </a:solidFill>
              </a:rPr>
              <a:t>BD</a:t>
            </a:r>
            <a:endParaRPr lang="en-US" sz="2500" dirty="0">
              <a:solidFill>
                <a:srgbClr val="FF0000"/>
              </a:solidFill>
            </a:endParaRPr>
          </a:p>
        </p:txBody>
      </p:sp>
      <p:sp>
        <p:nvSpPr>
          <p:cNvPr id="3" name="Title 2"/>
          <p:cNvSpPr>
            <a:spLocks noGrp="1"/>
          </p:cNvSpPr>
          <p:nvPr>
            <p:ph type="title"/>
          </p:nvPr>
        </p:nvSpPr>
        <p:spPr/>
        <p:txBody>
          <a:bodyPr/>
          <a:lstStyle/>
          <a:p>
            <a:r>
              <a:rPr lang="en-US" dirty="0" smtClean="0"/>
              <a:t>What Happened?</a:t>
            </a:r>
            <a:endParaRPr lang="en-US" dirty="0"/>
          </a:p>
        </p:txBody>
      </p:sp>
    </p:spTree>
    <p:extLst>
      <p:ext uri="{BB962C8B-B14F-4D97-AF65-F5344CB8AC3E}">
        <p14:creationId xmlns:p14="http://schemas.microsoft.com/office/powerpoint/2010/main" val="36330689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610600" cy="1143000"/>
          </a:xfrm>
        </p:spPr>
        <p:txBody>
          <a:bodyPr>
            <a:normAutofit fontScale="90000"/>
          </a:bodyPr>
          <a:lstStyle/>
          <a:p>
            <a:r>
              <a:rPr lang="en-US" dirty="0"/>
              <a:t>16-Week Loans = 92.3% Fewer Fines</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 y="1752600"/>
            <a:ext cx="8657689" cy="3657600"/>
          </a:xfrm>
          <a:prstGeom prst="rect">
            <a:avLst/>
          </a:prstGeom>
        </p:spPr>
      </p:pic>
    </p:spTree>
    <p:extLst>
      <p:ext uri="{BB962C8B-B14F-4D97-AF65-F5344CB8AC3E}">
        <p14:creationId xmlns:p14="http://schemas.microsoft.com/office/powerpoint/2010/main" val="7572014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700" y="1143000"/>
            <a:ext cx="8610600" cy="5137876"/>
          </a:xfrm>
        </p:spPr>
        <p:txBody>
          <a:bodyPr>
            <a:normAutofit/>
          </a:bodyPr>
          <a:lstStyle/>
          <a:p>
            <a:r>
              <a:rPr lang="en-US" dirty="0" smtClean="0"/>
              <a:t>Consortium-wide comfort increasing loan period from 12- to 16-weeks</a:t>
            </a:r>
          </a:p>
          <a:p>
            <a:r>
              <a:rPr lang="en-US" dirty="0" smtClean="0"/>
              <a:t>BD Policy </a:t>
            </a:r>
            <a:r>
              <a:rPr lang="en-US" dirty="0"/>
              <a:t>Group decision to chill on invoicing</a:t>
            </a:r>
          </a:p>
          <a:p>
            <a:r>
              <a:rPr lang="en-US" dirty="0" smtClean="0"/>
              <a:t>Rationalized </a:t>
            </a:r>
            <a:r>
              <a:rPr lang="en-US" dirty="0"/>
              <a:t>local loan periods during shift to </a:t>
            </a:r>
            <a:r>
              <a:rPr lang="en-US" dirty="0" err="1"/>
              <a:t>ReCAP</a:t>
            </a:r>
            <a:r>
              <a:rPr lang="en-US" dirty="0"/>
              <a:t> Shared Collection (big deal)</a:t>
            </a:r>
          </a:p>
          <a:p>
            <a:r>
              <a:rPr lang="en-US" dirty="0" smtClean="0"/>
              <a:t>Columbia changed ILL loan period from 6-weeks (perpetual renewals) to </a:t>
            </a:r>
            <a:r>
              <a:rPr lang="en-US" b="1" dirty="0" smtClean="0"/>
              <a:t>16-weeks no renewal</a:t>
            </a:r>
          </a:p>
          <a:p>
            <a:r>
              <a:rPr lang="en-US" dirty="0" smtClean="0"/>
              <a:t>Shift footing from renewal </a:t>
            </a:r>
            <a:r>
              <a:rPr lang="en-US" dirty="0" err="1" smtClean="0"/>
              <a:t>footstooling</a:t>
            </a:r>
            <a:r>
              <a:rPr lang="en-US" dirty="0" smtClean="0"/>
              <a:t> to the </a:t>
            </a:r>
            <a:r>
              <a:rPr lang="en-US" b="1" dirty="0" smtClean="0"/>
              <a:t>integrity of recall</a:t>
            </a:r>
          </a:p>
          <a:p>
            <a:r>
              <a:rPr lang="en-US" dirty="0" smtClean="0"/>
              <a:t>Planned integration of acquisition routines</a:t>
            </a:r>
          </a:p>
        </p:txBody>
      </p:sp>
      <p:sp>
        <p:nvSpPr>
          <p:cNvPr id="3" name="Title 2"/>
          <p:cNvSpPr>
            <a:spLocks noGrp="1"/>
          </p:cNvSpPr>
          <p:nvPr>
            <p:ph type="title"/>
          </p:nvPr>
        </p:nvSpPr>
        <p:spPr>
          <a:xfrm>
            <a:off x="457200" y="125143"/>
            <a:ext cx="8229600" cy="1143000"/>
          </a:xfrm>
        </p:spPr>
        <p:txBody>
          <a:bodyPr>
            <a:normAutofit/>
          </a:bodyPr>
          <a:lstStyle/>
          <a:p>
            <a:r>
              <a:rPr lang="en-US" dirty="0" smtClean="0"/>
              <a:t>What We Did</a:t>
            </a:r>
            <a:endParaRPr lang="en-US" dirty="0"/>
          </a:p>
        </p:txBody>
      </p:sp>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spTree>
    <p:extLst>
      <p:ext uri="{BB962C8B-B14F-4D97-AF65-F5344CB8AC3E}">
        <p14:creationId xmlns:p14="http://schemas.microsoft.com/office/powerpoint/2010/main" val="25524913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534400" cy="5562600"/>
          </a:xfrm>
        </p:spPr>
        <p:txBody>
          <a:bodyPr>
            <a:normAutofit/>
          </a:bodyPr>
          <a:lstStyle/>
          <a:p>
            <a:pPr marL="109728" indent="0">
              <a:buNone/>
            </a:pPr>
            <a:r>
              <a:rPr lang="en-US" dirty="0"/>
              <a:t>A frank confession of bad things that happened</a:t>
            </a:r>
          </a:p>
          <a:p>
            <a:pPr marL="452628"/>
            <a:r>
              <a:rPr lang="en-US" dirty="0"/>
              <a:t>There was a problem with returns</a:t>
            </a:r>
          </a:p>
          <a:p>
            <a:pPr marL="452628"/>
            <a:r>
              <a:rPr lang="en-US" dirty="0"/>
              <a:t>There was a problem with recalls</a:t>
            </a:r>
          </a:p>
          <a:p>
            <a:pPr marL="452628"/>
            <a:endParaRPr lang="en-US" dirty="0"/>
          </a:p>
          <a:p>
            <a:pPr marL="109728" indent="0">
              <a:buNone/>
            </a:pPr>
            <a:r>
              <a:rPr lang="en-US" dirty="0"/>
              <a:t>But…</a:t>
            </a:r>
          </a:p>
          <a:p>
            <a:pPr marL="109728" indent="0">
              <a:buNone/>
            </a:pPr>
            <a:endParaRPr lang="en-US" dirty="0" smtClean="0"/>
          </a:p>
        </p:txBody>
      </p:sp>
      <p:sp>
        <p:nvSpPr>
          <p:cNvPr id="3" name="Title 2"/>
          <p:cNvSpPr>
            <a:spLocks noGrp="1"/>
          </p:cNvSpPr>
          <p:nvPr>
            <p:ph type="title"/>
          </p:nvPr>
        </p:nvSpPr>
        <p:spPr>
          <a:xfrm>
            <a:off x="457200" y="-76200"/>
            <a:ext cx="8229600" cy="1143000"/>
          </a:xfrm>
        </p:spPr>
        <p:txBody>
          <a:bodyPr>
            <a:normAutofit/>
          </a:bodyPr>
          <a:lstStyle/>
          <a:p>
            <a:pPr algn="ctr"/>
            <a:r>
              <a:rPr lang="en-US" dirty="0" smtClean="0"/>
              <a:t>Part 6 : Returns</a:t>
            </a:r>
            <a:endParaRPr lang="en-US" dirty="0"/>
          </a:p>
        </p:txBody>
      </p:sp>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spTree>
    <p:extLst>
      <p:ext uri="{BB962C8B-B14F-4D97-AF65-F5344CB8AC3E}">
        <p14:creationId xmlns:p14="http://schemas.microsoft.com/office/powerpoint/2010/main" val="35927142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700" y="1143000"/>
            <a:ext cx="8610600" cy="5137876"/>
          </a:xfrm>
        </p:spPr>
        <p:txBody>
          <a:bodyPr>
            <a:normAutofit/>
          </a:bodyPr>
          <a:lstStyle/>
          <a:p>
            <a:pPr marL="452628"/>
            <a:r>
              <a:rPr lang="en-US" dirty="0"/>
              <a:t>Perception that heavy return load now falls in mid-late January</a:t>
            </a:r>
          </a:p>
          <a:p>
            <a:pPr marL="452628"/>
            <a:r>
              <a:rPr lang="en-US" dirty="0"/>
              <a:t>Voyager lists service desks as “closed” over the winter break </a:t>
            </a:r>
          </a:p>
          <a:p>
            <a:pPr marL="452628"/>
            <a:r>
              <a:rPr lang="en-US" dirty="0" smtClean="0"/>
              <a:t>“</a:t>
            </a:r>
            <a:r>
              <a:rPr lang="en-US" b="1" dirty="0" smtClean="0"/>
              <a:t>Non-Due Period</a:t>
            </a:r>
            <a:r>
              <a:rPr lang="en-US" dirty="0" smtClean="0"/>
              <a:t>” </a:t>
            </a:r>
            <a:r>
              <a:rPr lang="en-US" dirty="0"/>
              <a:t>= Last day of Finals to MLK Day</a:t>
            </a:r>
          </a:p>
          <a:p>
            <a:pPr marL="452628"/>
            <a:r>
              <a:rPr lang="en-US" dirty="0"/>
              <a:t>Pushes </a:t>
            </a:r>
            <a:r>
              <a:rPr lang="en-US" dirty="0" smtClean="0"/>
              <a:t>all Fall </a:t>
            </a:r>
            <a:r>
              <a:rPr lang="en-US" dirty="0"/>
              <a:t>due dates to the day after MLK Day</a:t>
            </a:r>
          </a:p>
          <a:p>
            <a:pPr marL="452628"/>
            <a:r>
              <a:rPr lang="en-US" dirty="0" smtClean="0"/>
              <a:t>Late January discharge </a:t>
            </a:r>
            <a:r>
              <a:rPr lang="en-US" b="1" dirty="0" smtClean="0"/>
              <a:t>increased ~35</a:t>
            </a:r>
            <a:r>
              <a:rPr lang="en-US" b="1" dirty="0"/>
              <a:t>% </a:t>
            </a:r>
            <a:endParaRPr lang="en-US" b="1" dirty="0" smtClean="0"/>
          </a:p>
          <a:p>
            <a:pPr marL="452628"/>
            <a:r>
              <a:rPr lang="en-US" dirty="0" smtClean="0"/>
              <a:t>May discharge </a:t>
            </a:r>
            <a:r>
              <a:rPr lang="en-US" dirty="0"/>
              <a:t>also </a:t>
            </a:r>
            <a:r>
              <a:rPr lang="en-US" b="1" dirty="0"/>
              <a:t>increased by </a:t>
            </a:r>
            <a:r>
              <a:rPr lang="en-US" b="1" dirty="0" smtClean="0"/>
              <a:t>~35%</a:t>
            </a:r>
          </a:p>
          <a:p>
            <a:pPr marL="452628"/>
            <a:r>
              <a:rPr lang="en-US" dirty="0" smtClean="0"/>
              <a:t>Ouch</a:t>
            </a:r>
          </a:p>
        </p:txBody>
      </p:sp>
      <p:sp>
        <p:nvSpPr>
          <p:cNvPr id="3" name="Title 2"/>
          <p:cNvSpPr>
            <a:spLocks noGrp="1"/>
          </p:cNvSpPr>
          <p:nvPr>
            <p:ph type="title"/>
          </p:nvPr>
        </p:nvSpPr>
        <p:spPr>
          <a:xfrm>
            <a:off x="457200" y="125143"/>
            <a:ext cx="8229600" cy="1143000"/>
          </a:xfrm>
        </p:spPr>
        <p:txBody>
          <a:bodyPr>
            <a:normAutofit/>
          </a:bodyPr>
          <a:lstStyle/>
          <a:p>
            <a:r>
              <a:rPr lang="en-US" dirty="0"/>
              <a:t>Discharging </a:t>
            </a:r>
            <a:r>
              <a:rPr lang="en-US" dirty="0" smtClean="0"/>
              <a:t>Returns</a:t>
            </a:r>
            <a:endParaRPr lang="en-US" dirty="0"/>
          </a:p>
        </p:txBody>
      </p:sp>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spTree>
    <p:extLst>
      <p:ext uri="{BB962C8B-B14F-4D97-AF65-F5344CB8AC3E}">
        <p14:creationId xmlns:p14="http://schemas.microsoft.com/office/powerpoint/2010/main" val="2068172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1"/>
            <a:ext cx="8839200" cy="3353762"/>
          </a:xfrm>
        </p:spPr>
        <p:txBody>
          <a:bodyPr>
            <a:normAutofit/>
          </a:bodyPr>
          <a:lstStyle/>
          <a:p>
            <a:r>
              <a:rPr lang="en-US" dirty="0" smtClean="0"/>
              <a:t>…or, </a:t>
            </a:r>
            <a:br>
              <a:rPr lang="en-US" dirty="0" smtClean="0"/>
            </a:br>
            <a:r>
              <a:rPr lang="en-US" dirty="0" smtClean="0"/>
              <a:t>Letting the Punishment </a:t>
            </a:r>
            <a:br>
              <a:rPr lang="en-US" dirty="0" smtClean="0"/>
            </a:br>
            <a:r>
              <a:rPr lang="en-US" dirty="0" smtClean="0"/>
              <a:t>Fit the Crime</a:t>
            </a:r>
            <a:endParaRPr lang="en-US" sz="3900" dirty="0"/>
          </a:p>
        </p:txBody>
      </p:sp>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spTree>
    <p:extLst>
      <p:ext uri="{BB962C8B-B14F-4D97-AF65-F5344CB8AC3E}">
        <p14:creationId xmlns:p14="http://schemas.microsoft.com/office/powerpoint/2010/main" val="4862469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ext uri="{D42A27DB-BD31-4B8C-83A1-F6EECF244321}">
                <p14:modId xmlns:p14="http://schemas.microsoft.com/office/powerpoint/2010/main" val="3016146673"/>
              </p:ext>
            </p:extLst>
          </p:nvPr>
        </p:nvGraphicFramePr>
        <p:xfrm>
          <a:off x="190500" y="238125"/>
          <a:ext cx="8763000" cy="6384925"/>
        </p:xfrm>
        <a:graphic>
          <a:graphicData uri="http://schemas.openxmlformats.org/presentationml/2006/ole">
            <mc:AlternateContent xmlns:mc="http://schemas.openxmlformats.org/markup-compatibility/2006">
              <mc:Choice xmlns:v="urn:schemas-microsoft-com:vml" Requires="v">
                <p:oleObj spid="_x0000_s30747" name="Worksheet" r:id="rId4" imgW="8763072" imgH="6385393" progId="Excel.Sheet.12">
                  <p:link updateAutomatic="1"/>
                </p:oleObj>
              </mc:Choice>
              <mc:Fallback>
                <p:oleObj name="Worksheet" r:id="rId4" imgW="8763072" imgH="6385393" progId="Excel.Sheet.12">
                  <p:link updateAutomatic="1"/>
                  <p:pic>
                    <p:nvPicPr>
                      <p:cNvPr id="0" name=""/>
                      <p:cNvPicPr/>
                      <p:nvPr/>
                    </p:nvPicPr>
                    <p:blipFill>
                      <a:blip r:embed="rId5"/>
                      <a:stretch>
                        <a:fillRect/>
                      </a:stretch>
                    </p:blipFill>
                    <p:spPr>
                      <a:xfrm>
                        <a:off x="190500" y="238125"/>
                        <a:ext cx="8763000" cy="6384925"/>
                      </a:xfrm>
                      <a:prstGeom prst="rect">
                        <a:avLst/>
                      </a:prstGeom>
                    </p:spPr>
                  </p:pic>
                </p:oleObj>
              </mc:Fallback>
            </mc:AlternateContent>
          </a:graphicData>
        </a:graphic>
      </p:graphicFrame>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sp>
        <p:nvSpPr>
          <p:cNvPr id="5" name="Right Arrow 4"/>
          <p:cNvSpPr/>
          <p:nvPr/>
        </p:nvSpPr>
        <p:spPr>
          <a:xfrm rot="5400000">
            <a:off x="4336421" y="2256781"/>
            <a:ext cx="991818" cy="530993"/>
          </a:xfrm>
          <a:prstGeom prst="right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ight Arrow 5"/>
          <p:cNvSpPr/>
          <p:nvPr/>
        </p:nvSpPr>
        <p:spPr>
          <a:xfrm rot="5400000">
            <a:off x="6832053" y="2553403"/>
            <a:ext cx="991818" cy="530993"/>
          </a:xfrm>
          <a:prstGeom prst="right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ight Arrow 6"/>
          <p:cNvSpPr/>
          <p:nvPr/>
        </p:nvSpPr>
        <p:spPr>
          <a:xfrm rot="5400000">
            <a:off x="1403349" y="2250322"/>
            <a:ext cx="991818" cy="530993"/>
          </a:xfrm>
          <a:prstGeom prst="right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2216" y="5404644"/>
            <a:ext cx="2695575" cy="1314450"/>
          </a:xfrm>
          <a:prstGeom prst="rect">
            <a:avLst/>
          </a:prstGeom>
        </p:spPr>
      </p:pic>
    </p:spTree>
    <p:extLst>
      <p:ext uri="{BB962C8B-B14F-4D97-AF65-F5344CB8AC3E}">
        <p14:creationId xmlns:p14="http://schemas.microsoft.com/office/powerpoint/2010/main" val="38147973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9119" y="1066800"/>
            <a:ext cx="8534400" cy="4572000"/>
          </a:xfrm>
        </p:spPr>
        <p:txBody>
          <a:bodyPr>
            <a:normAutofit/>
          </a:bodyPr>
          <a:lstStyle/>
          <a:p>
            <a:pPr marL="452628"/>
            <a:r>
              <a:rPr lang="en-US" dirty="0" smtClean="0"/>
              <a:t>Recall is common </a:t>
            </a:r>
            <a:r>
              <a:rPr lang="en-US" dirty="0"/>
              <a:t>topic of pushback</a:t>
            </a:r>
          </a:p>
          <a:p>
            <a:pPr marL="452628"/>
            <a:r>
              <a:rPr lang="en-US" dirty="0"/>
              <a:t>Likelihood of recall </a:t>
            </a:r>
            <a:r>
              <a:rPr lang="en-US" u="sng" dirty="0"/>
              <a:t>increases</a:t>
            </a:r>
            <a:r>
              <a:rPr lang="en-US" dirty="0"/>
              <a:t> with longer loan period</a:t>
            </a:r>
          </a:p>
          <a:p>
            <a:pPr marL="452628"/>
            <a:r>
              <a:rPr lang="en-US" dirty="0"/>
              <a:t>Likelihood of loss </a:t>
            </a:r>
            <a:r>
              <a:rPr lang="en-US" u="sng" dirty="0"/>
              <a:t>increases</a:t>
            </a:r>
            <a:r>
              <a:rPr lang="en-US" dirty="0"/>
              <a:t> with longer loan period</a:t>
            </a:r>
          </a:p>
          <a:p>
            <a:pPr marL="452628"/>
            <a:r>
              <a:rPr lang="en-US" dirty="0"/>
              <a:t>Both true</a:t>
            </a:r>
          </a:p>
          <a:p>
            <a:pPr marL="452628"/>
            <a:r>
              <a:rPr lang="en-US" dirty="0"/>
              <a:t>But the </a:t>
            </a:r>
            <a:r>
              <a:rPr lang="en-US" u="sng" dirty="0"/>
              <a:t>order of </a:t>
            </a:r>
            <a:r>
              <a:rPr lang="en-US" u="sng" dirty="0" smtClean="0"/>
              <a:t>magnitude</a:t>
            </a:r>
            <a:r>
              <a:rPr lang="en-US" dirty="0" smtClean="0"/>
              <a:t> is </a:t>
            </a:r>
            <a:r>
              <a:rPr lang="en-US" dirty="0"/>
              <a:t>very </a:t>
            </a:r>
            <a:r>
              <a:rPr lang="en-US" dirty="0" err="1"/>
              <a:t>very</a:t>
            </a:r>
            <a:r>
              <a:rPr lang="en-US" dirty="0"/>
              <a:t> low</a:t>
            </a:r>
          </a:p>
          <a:p>
            <a:pPr marL="452628"/>
            <a:endParaRPr lang="en-US" dirty="0" smtClean="0"/>
          </a:p>
          <a:p>
            <a:pPr marL="452628"/>
            <a:r>
              <a:rPr lang="en-US" b="1" dirty="0" smtClean="0"/>
              <a:t> </a:t>
            </a:r>
            <a:r>
              <a:rPr lang="en-US" dirty="0" smtClean="0"/>
              <a:t> Negative </a:t>
            </a:r>
            <a:r>
              <a:rPr lang="en-US" dirty="0"/>
              <a:t>impact does not outweigh the net benefit to Columbia patrons</a:t>
            </a:r>
          </a:p>
          <a:p>
            <a:pPr marL="109728" indent="0">
              <a:buNone/>
            </a:pPr>
            <a:endParaRPr lang="en-US" dirty="0" smtClean="0"/>
          </a:p>
        </p:txBody>
      </p:sp>
      <p:sp>
        <p:nvSpPr>
          <p:cNvPr id="3" name="Title 2"/>
          <p:cNvSpPr>
            <a:spLocks noGrp="1"/>
          </p:cNvSpPr>
          <p:nvPr>
            <p:ph type="title"/>
          </p:nvPr>
        </p:nvSpPr>
        <p:spPr>
          <a:xfrm>
            <a:off x="457200" y="-76200"/>
            <a:ext cx="8229600" cy="1143000"/>
          </a:xfrm>
        </p:spPr>
        <p:txBody>
          <a:bodyPr>
            <a:normAutofit/>
          </a:bodyPr>
          <a:lstStyle/>
          <a:p>
            <a:pPr algn="ctr"/>
            <a:r>
              <a:rPr lang="en-US" dirty="0" smtClean="0"/>
              <a:t>Part 7 : Recall Pathways</a:t>
            </a:r>
            <a:endParaRPr lang="en-US" dirty="0"/>
          </a:p>
        </p:txBody>
      </p:sp>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spTree>
    <p:extLst>
      <p:ext uri="{BB962C8B-B14F-4D97-AF65-F5344CB8AC3E}">
        <p14:creationId xmlns:p14="http://schemas.microsoft.com/office/powerpoint/2010/main" val="37227767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700" y="1143000"/>
            <a:ext cx="8610600" cy="5137876"/>
          </a:xfrm>
        </p:spPr>
        <p:txBody>
          <a:bodyPr>
            <a:normAutofit/>
          </a:bodyPr>
          <a:lstStyle/>
          <a:p>
            <a:pPr marL="452628"/>
            <a:r>
              <a:rPr lang="en-US" dirty="0"/>
              <a:t>Recalls have been dropping at Columbia for 6 years</a:t>
            </a:r>
          </a:p>
          <a:p>
            <a:pPr marL="452628"/>
            <a:r>
              <a:rPr lang="en-US" dirty="0"/>
              <a:t>System-wide recall stats represent only recalls placed for Columbia-owned collections</a:t>
            </a:r>
          </a:p>
          <a:p>
            <a:pPr marL="452628"/>
            <a:r>
              <a:rPr lang="en-US" dirty="0"/>
              <a:t>Recognition that some user groups </a:t>
            </a:r>
            <a:r>
              <a:rPr lang="en-US" i="1" dirty="0"/>
              <a:t>should</a:t>
            </a:r>
            <a:r>
              <a:rPr lang="en-US" dirty="0"/>
              <a:t> be able to recall; others </a:t>
            </a:r>
            <a:r>
              <a:rPr lang="en-US" i="1" dirty="0"/>
              <a:t>should not </a:t>
            </a:r>
            <a:r>
              <a:rPr lang="en-US" dirty="0"/>
              <a:t>have this permission </a:t>
            </a:r>
          </a:p>
          <a:p>
            <a:pPr marL="452628"/>
            <a:r>
              <a:rPr lang="en-US" dirty="0"/>
              <a:t>Hypothesis: there are often “better” options than </a:t>
            </a:r>
            <a:r>
              <a:rPr lang="en-US" dirty="0" smtClean="0"/>
              <a:t>recall</a:t>
            </a:r>
            <a:endParaRPr lang="en-US" dirty="0"/>
          </a:p>
        </p:txBody>
      </p:sp>
      <p:sp>
        <p:nvSpPr>
          <p:cNvPr id="3" name="Title 2"/>
          <p:cNvSpPr>
            <a:spLocks noGrp="1"/>
          </p:cNvSpPr>
          <p:nvPr>
            <p:ph type="title"/>
          </p:nvPr>
        </p:nvSpPr>
        <p:spPr>
          <a:xfrm>
            <a:off x="457200" y="125143"/>
            <a:ext cx="8229600" cy="1143000"/>
          </a:xfrm>
        </p:spPr>
        <p:txBody>
          <a:bodyPr>
            <a:normAutofit/>
          </a:bodyPr>
          <a:lstStyle/>
          <a:p>
            <a:r>
              <a:rPr lang="en-US" dirty="0"/>
              <a:t>System-wide Borrowing </a:t>
            </a:r>
            <a:r>
              <a:rPr lang="en-US" dirty="0" smtClean="0"/>
              <a:t>Recalls</a:t>
            </a:r>
            <a:endParaRPr lang="en-US" dirty="0"/>
          </a:p>
        </p:txBody>
      </p:sp>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spTree>
    <p:extLst>
      <p:ext uri="{BB962C8B-B14F-4D97-AF65-F5344CB8AC3E}">
        <p14:creationId xmlns:p14="http://schemas.microsoft.com/office/powerpoint/2010/main" val="6166318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93727361"/>
              </p:ext>
            </p:extLst>
          </p:nvPr>
        </p:nvGraphicFramePr>
        <p:xfrm>
          <a:off x="190500" y="238125"/>
          <a:ext cx="8763000" cy="6384925"/>
        </p:xfrm>
        <a:graphic>
          <a:graphicData uri="http://schemas.openxmlformats.org/presentationml/2006/ole">
            <mc:AlternateContent xmlns:mc="http://schemas.openxmlformats.org/markup-compatibility/2006">
              <mc:Choice xmlns:v="urn:schemas-microsoft-com:vml" Requires="v">
                <p:oleObj spid="_x0000_s31768" name="Worksheet" r:id="rId4" imgW="8763072" imgH="6385393" progId="Excel.Sheet.12">
                  <p:link updateAutomatic="1"/>
                </p:oleObj>
              </mc:Choice>
              <mc:Fallback>
                <p:oleObj name="Worksheet" r:id="rId4" imgW="8763072" imgH="6385393" progId="Excel.Sheet.12">
                  <p:link updateAutomatic="1"/>
                  <p:pic>
                    <p:nvPicPr>
                      <p:cNvPr id="0" name=""/>
                      <p:cNvPicPr/>
                      <p:nvPr/>
                    </p:nvPicPr>
                    <p:blipFill>
                      <a:blip r:embed="rId5"/>
                      <a:stretch>
                        <a:fillRect/>
                      </a:stretch>
                    </p:blipFill>
                    <p:spPr>
                      <a:xfrm>
                        <a:off x="190500" y="238125"/>
                        <a:ext cx="8763000" cy="6384925"/>
                      </a:xfrm>
                      <a:prstGeom prst="rect">
                        <a:avLst/>
                      </a:prstGeom>
                    </p:spPr>
                  </p:pic>
                </p:oleObj>
              </mc:Fallback>
            </mc:AlternateContent>
          </a:graphicData>
        </a:graphic>
      </p:graphicFrame>
    </p:spTree>
    <p:extLst>
      <p:ext uri="{BB962C8B-B14F-4D97-AF65-F5344CB8AC3E}">
        <p14:creationId xmlns:p14="http://schemas.microsoft.com/office/powerpoint/2010/main" val="7177998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700" y="1143000"/>
            <a:ext cx="8610600" cy="5137876"/>
          </a:xfrm>
        </p:spPr>
        <p:txBody>
          <a:bodyPr>
            <a:normAutofit/>
          </a:bodyPr>
          <a:lstStyle/>
          <a:p>
            <a:pPr marL="452628"/>
            <a:r>
              <a:rPr lang="en-US" dirty="0"/>
              <a:t>It looks like I made a huge mistake</a:t>
            </a:r>
          </a:p>
          <a:p>
            <a:pPr marL="452628"/>
            <a:r>
              <a:rPr lang="en-US" dirty="0"/>
              <a:t>I did but not what seems obvious at first look</a:t>
            </a:r>
          </a:p>
          <a:p>
            <a:pPr marL="452628"/>
            <a:r>
              <a:rPr lang="en-US" dirty="0"/>
              <a:t>Borrow Direct recalls </a:t>
            </a:r>
            <a:r>
              <a:rPr lang="en-US" u="sng" dirty="0"/>
              <a:t>have continued to drop</a:t>
            </a:r>
            <a:r>
              <a:rPr lang="en-US" dirty="0"/>
              <a:t>, even with a 16-week loan period</a:t>
            </a:r>
          </a:p>
          <a:p>
            <a:pPr marL="109728" indent="0">
              <a:buNone/>
            </a:pPr>
            <a:endParaRPr lang="en-US" dirty="0" smtClean="0"/>
          </a:p>
        </p:txBody>
      </p:sp>
      <p:sp>
        <p:nvSpPr>
          <p:cNvPr id="3" name="Title 2"/>
          <p:cNvSpPr>
            <a:spLocks noGrp="1"/>
          </p:cNvSpPr>
          <p:nvPr>
            <p:ph type="title"/>
          </p:nvPr>
        </p:nvSpPr>
        <p:spPr>
          <a:xfrm>
            <a:off x="457200" y="125143"/>
            <a:ext cx="8229600" cy="1143000"/>
          </a:xfrm>
        </p:spPr>
        <p:txBody>
          <a:bodyPr>
            <a:normAutofit fontScale="90000"/>
          </a:bodyPr>
          <a:lstStyle/>
          <a:p>
            <a:r>
              <a:rPr lang="en-US" dirty="0"/>
              <a:t>Borrow Direct Borrowing </a:t>
            </a:r>
            <a:r>
              <a:rPr lang="en-US" dirty="0" smtClean="0"/>
              <a:t>Recalls</a:t>
            </a:r>
            <a:endParaRPr lang="en-US" dirty="0"/>
          </a:p>
        </p:txBody>
      </p:sp>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spTree>
    <p:extLst>
      <p:ext uri="{BB962C8B-B14F-4D97-AF65-F5344CB8AC3E}">
        <p14:creationId xmlns:p14="http://schemas.microsoft.com/office/powerpoint/2010/main" val="12288820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46907216"/>
              </p:ext>
            </p:extLst>
          </p:nvPr>
        </p:nvGraphicFramePr>
        <p:xfrm>
          <a:off x="190500" y="238125"/>
          <a:ext cx="8763000" cy="6384925"/>
        </p:xfrm>
        <a:graphic>
          <a:graphicData uri="http://schemas.openxmlformats.org/presentationml/2006/ole">
            <mc:AlternateContent xmlns:mc="http://schemas.openxmlformats.org/markup-compatibility/2006">
              <mc:Choice xmlns:v="urn:schemas-microsoft-com:vml" Requires="v">
                <p:oleObj spid="_x0000_s32792" name="Worksheet" r:id="rId4" imgW="8763072" imgH="6385393" progId="Excel.Sheet.12">
                  <p:link updateAutomatic="1"/>
                </p:oleObj>
              </mc:Choice>
              <mc:Fallback>
                <p:oleObj name="Worksheet" r:id="rId4" imgW="8763072" imgH="6385393" progId="Excel.Sheet.12">
                  <p:link updateAutomatic="1"/>
                  <p:pic>
                    <p:nvPicPr>
                      <p:cNvPr id="0" name=""/>
                      <p:cNvPicPr/>
                      <p:nvPr/>
                    </p:nvPicPr>
                    <p:blipFill>
                      <a:blip r:embed="rId5"/>
                      <a:stretch>
                        <a:fillRect/>
                      </a:stretch>
                    </p:blipFill>
                    <p:spPr>
                      <a:xfrm>
                        <a:off x="190500" y="238125"/>
                        <a:ext cx="8763000" cy="6384925"/>
                      </a:xfrm>
                      <a:prstGeom prst="rect">
                        <a:avLst/>
                      </a:prstGeom>
                    </p:spPr>
                  </p:pic>
                </p:oleObj>
              </mc:Fallback>
            </mc:AlternateContent>
          </a:graphicData>
        </a:graphic>
      </p:graphicFrame>
    </p:spTree>
    <p:extLst>
      <p:ext uri="{BB962C8B-B14F-4D97-AF65-F5344CB8AC3E}">
        <p14:creationId xmlns:p14="http://schemas.microsoft.com/office/powerpoint/2010/main" val="30175937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870538595"/>
              </p:ext>
            </p:extLst>
          </p:nvPr>
        </p:nvGraphicFramePr>
        <p:xfrm>
          <a:off x="190500" y="236538"/>
          <a:ext cx="8763000" cy="6384925"/>
        </p:xfrm>
        <a:graphic>
          <a:graphicData uri="http://schemas.openxmlformats.org/presentationml/2006/ole">
            <mc:AlternateContent xmlns:mc="http://schemas.openxmlformats.org/markup-compatibility/2006">
              <mc:Choice xmlns:v="urn:schemas-microsoft-com:vml" Requires="v">
                <p:oleObj spid="_x0000_s34837" name="Worksheet" r:id="rId4" imgW="8763072" imgH="6385393" progId="Excel.Sheet.12">
                  <p:link updateAutomatic="1"/>
                </p:oleObj>
              </mc:Choice>
              <mc:Fallback>
                <p:oleObj name="Worksheet" r:id="rId4" imgW="8763072" imgH="6385393" progId="Excel.Sheet.12">
                  <p:link updateAutomatic="1"/>
                  <p:pic>
                    <p:nvPicPr>
                      <p:cNvPr id="0" name=""/>
                      <p:cNvPicPr/>
                      <p:nvPr/>
                    </p:nvPicPr>
                    <p:blipFill>
                      <a:blip r:embed="rId5"/>
                      <a:stretch>
                        <a:fillRect/>
                      </a:stretch>
                    </p:blipFill>
                    <p:spPr>
                      <a:xfrm>
                        <a:off x="190500" y="236538"/>
                        <a:ext cx="8763000" cy="6384925"/>
                      </a:xfrm>
                      <a:prstGeom prst="rect">
                        <a:avLst/>
                      </a:prstGeom>
                    </p:spPr>
                  </p:pic>
                </p:oleObj>
              </mc:Fallback>
            </mc:AlternateContent>
          </a:graphicData>
        </a:graphic>
      </p:graphicFrame>
    </p:spTree>
    <p:extLst>
      <p:ext uri="{BB962C8B-B14F-4D97-AF65-F5344CB8AC3E}">
        <p14:creationId xmlns:p14="http://schemas.microsoft.com/office/powerpoint/2010/main" val="38990345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700" y="1143000"/>
            <a:ext cx="8610600" cy="5137876"/>
          </a:xfrm>
        </p:spPr>
        <p:txBody>
          <a:bodyPr>
            <a:normAutofit/>
          </a:bodyPr>
          <a:lstStyle/>
          <a:p>
            <a:pPr marL="452628"/>
            <a:r>
              <a:rPr lang="en-US" u="sng" dirty="0"/>
              <a:t>Borrowing</a:t>
            </a:r>
            <a:r>
              <a:rPr lang="en-US" dirty="0"/>
              <a:t> recalls can only be done by Columbia staff</a:t>
            </a:r>
          </a:p>
          <a:p>
            <a:pPr marL="452628"/>
            <a:r>
              <a:rPr lang="en-US" dirty="0"/>
              <a:t>Partner systems or staff communicate with Columbia staff</a:t>
            </a:r>
          </a:p>
          <a:p>
            <a:pPr marL="452628"/>
            <a:r>
              <a:rPr lang="en-US" dirty="0"/>
              <a:t>Who then act accordingly…</a:t>
            </a:r>
          </a:p>
          <a:p>
            <a:pPr marL="452628"/>
            <a:r>
              <a:rPr lang="en-US" dirty="0"/>
              <a:t>Back in October 2017 I alluded to how Columbia planned to be a “well-patrolled borrower rather than a mindful, assiduous lender”</a:t>
            </a:r>
          </a:p>
          <a:p>
            <a:pPr marL="452628"/>
            <a:r>
              <a:rPr lang="en-US" dirty="0"/>
              <a:t>Workflow was designed accordingly</a:t>
            </a:r>
          </a:p>
          <a:p>
            <a:pPr marL="452628"/>
            <a:r>
              <a:rPr lang="en-US" dirty="0"/>
              <a:t>I made a huge mistake</a:t>
            </a:r>
          </a:p>
          <a:p>
            <a:endParaRPr lang="en-US" dirty="0" smtClean="0"/>
          </a:p>
        </p:txBody>
      </p:sp>
      <p:sp>
        <p:nvSpPr>
          <p:cNvPr id="3" name="Title 2"/>
          <p:cNvSpPr>
            <a:spLocks noGrp="1"/>
          </p:cNvSpPr>
          <p:nvPr>
            <p:ph type="title"/>
          </p:nvPr>
        </p:nvSpPr>
        <p:spPr>
          <a:xfrm>
            <a:off x="457200" y="125143"/>
            <a:ext cx="8229600" cy="1143000"/>
          </a:xfrm>
        </p:spPr>
        <p:txBody>
          <a:bodyPr>
            <a:normAutofit/>
          </a:bodyPr>
          <a:lstStyle/>
          <a:p>
            <a:r>
              <a:rPr lang="en-US" dirty="0"/>
              <a:t>Before “I Told You So</a:t>
            </a:r>
            <a:r>
              <a:rPr lang="en-US" dirty="0" smtClean="0"/>
              <a:t>!”</a:t>
            </a:r>
            <a:endParaRPr lang="en-US" dirty="0"/>
          </a:p>
        </p:txBody>
      </p:sp>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spTree>
    <p:extLst>
      <p:ext uri="{BB962C8B-B14F-4D97-AF65-F5344CB8AC3E}">
        <p14:creationId xmlns:p14="http://schemas.microsoft.com/office/powerpoint/2010/main" val="19346646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sp>
        <p:nvSpPr>
          <p:cNvPr id="5" name="Content Placeholder 4"/>
          <p:cNvSpPr>
            <a:spLocks noGrp="1"/>
          </p:cNvSpPr>
          <p:nvPr>
            <p:ph sz="half" idx="4294967295"/>
          </p:nvPr>
        </p:nvSpPr>
        <p:spPr>
          <a:xfrm>
            <a:off x="0" y="1066800"/>
            <a:ext cx="9144000" cy="6400800"/>
          </a:xfrm>
          <a:prstGeom prst="rect">
            <a:avLst/>
          </a:prstGeom>
        </p:spPr>
        <p:txBody>
          <a:bodyPr>
            <a:normAutofit/>
          </a:bodyPr>
          <a:lstStyle/>
          <a:p>
            <a:pPr marL="109728" indent="0">
              <a:buNone/>
            </a:pPr>
            <a:endParaRPr lang="en-US" dirty="0" smtClean="0"/>
          </a:p>
          <a:p>
            <a:pPr marL="109728" indent="0">
              <a:buNone/>
            </a:pPr>
            <a:r>
              <a:rPr lang="en-US" dirty="0" smtClean="0"/>
              <a:t>The </a:t>
            </a:r>
            <a:r>
              <a:rPr lang="en-US" dirty="0"/>
              <a:t>goal of Columbia’s invoicing policy is to balance maximizing patron return rate and minimizing staff time spent on invoicing.  </a:t>
            </a:r>
            <a:endParaRPr lang="en-US" dirty="0" smtClean="0"/>
          </a:p>
          <a:p>
            <a:pPr marL="109728" indent="0">
              <a:buNone/>
            </a:pPr>
            <a:endParaRPr lang="en-US" dirty="0"/>
          </a:p>
          <a:p>
            <a:pPr marL="109728" indent="0">
              <a:buNone/>
            </a:pPr>
            <a:r>
              <a:rPr lang="en-US" dirty="0"/>
              <a:t>The resultant philosophy focuses on being a sympathetic, trusting and well-patrolled borrower rather than a mindful, assiduous lender</a:t>
            </a:r>
            <a:r>
              <a:rPr lang="en-US" dirty="0" smtClean="0"/>
              <a:t>.</a:t>
            </a:r>
          </a:p>
          <a:p>
            <a:pPr marL="109728" indent="0">
              <a:buNone/>
            </a:pPr>
            <a:endParaRPr lang="en-US" dirty="0"/>
          </a:p>
          <a:p>
            <a:pPr marL="109728" indent="0">
              <a:buNone/>
            </a:pPr>
            <a:r>
              <a:rPr lang="en-US" dirty="0"/>
              <a:t>The return of the book is </a:t>
            </a:r>
            <a:r>
              <a:rPr lang="en-US" b="1" dirty="0"/>
              <a:t>always</a:t>
            </a:r>
            <a:r>
              <a:rPr lang="en-US" dirty="0"/>
              <a:t> preferred to invoicing.</a:t>
            </a:r>
          </a:p>
          <a:p>
            <a:pPr marL="109728" indent="0">
              <a:buNone/>
            </a:pPr>
            <a:endParaRPr lang="en-US" dirty="0"/>
          </a:p>
        </p:txBody>
      </p:sp>
      <p:sp>
        <p:nvSpPr>
          <p:cNvPr id="10" name="Title 2"/>
          <p:cNvSpPr>
            <a:spLocks noGrp="1"/>
          </p:cNvSpPr>
          <p:nvPr>
            <p:ph type="title"/>
          </p:nvPr>
        </p:nvSpPr>
        <p:spPr>
          <a:xfrm>
            <a:off x="457200" y="274638"/>
            <a:ext cx="8229600" cy="1143000"/>
          </a:xfrm>
        </p:spPr>
        <p:txBody>
          <a:bodyPr/>
          <a:lstStyle/>
          <a:p>
            <a:r>
              <a:rPr lang="en-US" dirty="0" smtClean="0"/>
              <a:t>Lost, Damaged &amp; Long Overdue</a:t>
            </a:r>
            <a:endParaRPr lang="en-US" dirty="0"/>
          </a:p>
        </p:txBody>
      </p:sp>
    </p:spTree>
    <p:extLst>
      <p:ext uri="{BB962C8B-B14F-4D97-AF65-F5344CB8AC3E}">
        <p14:creationId xmlns:p14="http://schemas.microsoft.com/office/powerpoint/2010/main" val="30436027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sp>
        <p:nvSpPr>
          <p:cNvPr id="5" name="Content Placeholder 4"/>
          <p:cNvSpPr>
            <a:spLocks noGrp="1"/>
          </p:cNvSpPr>
          <p:nvPr>
            <p:ph sz="half" idx="4294967295"/>
          </p:nvPr>
        </p:nvSpPr>
        <p:spPr>
          <a:xfrm>
            <a:off x="0" y="1066800"/>
            <a:ext cx="9144000" cy="6400800"/>
          </a:xfrm>
          <a:prstGeom prst="rect">
            <a:avLst/>
          </a:prstGeom>
        </p:spPr>
        <p:txBody>
          <a:bodyPr>
            <a:normAutofit/>
          </a:bodyPr>
          <a:lstStyle/>
          <a:p>
            <a:pPr marL="109728" indent="0">
              <a:buNone/>
            </a:pPr>
            <a:endParaRPr lang="en-US" dirty="0" smtClean="0"/>
          </a:p>
          <a:p>
            <a:pPr marL="109728" indent="0">
              <a:buNone/>
            </a:pPr>
            <a:r>
              <a:rPr lang="en-US" dirty="0" smtClean="0"/>
              <a:t>The </a:t>
            </a:r>
            <a:r>
              <a:rPr lang="en-US" dirty="0"/>
              <a:t>goal of Columbia’s invoicing policy is to balance maximizing patron return rate and minimizing staff time spent on invoicing.  </a:t>
            </a:r>
            <a:endParaRPr lang="en-US" dirty="0" smtClean="0"/>
          </a:p>
          <a:p>
            <a:pPr marL="109728" indent="0">
              <a:buNone/>
            </a:pPr>
            <a:endParaRPr lang="en-US" dirty="0"/>
          </a:p>
          <a:p>
            <a:pPr marL="109728" indent="0">
              <a:buNone/>
            </a:pPr>
            <a:r>
              <a:rPr lang="en-US" dirty="0"/>
              <a:t>The resultant philosophy focuses on being a sympathetic, trusting and well-patrolled borrower rather than a mindful, assiduous lender</a:t>
            </a:r>
            <a:r>
              <a:rPr lang="en-US" dirty="0" smtClean="0"/>
              <a:t>.</a:t>
            </a:r>
          </a:p>
          <a:p>
            <a:pPr marL="109728" indent="0">
              <a:buNone/>
            </a:pPr>
            <a:endParaRPr lang="en-US" dirty="0"/>
          </a:p>
          <a:p>
            <a:pPr marL="109728" indent="0">
              <a:buNone/>
            </a:pPr>
            <a:r>
              <a:rPr lang="en-US" dirty="0"/>
              <a:t>The return of the book is </a:t>
            </a:r>
            <a:r>
              <a:rPr lang="en-US" b="1" dirty="0"/>
              <a:t>always</a:t>
            </a:r>
            <a:r>
              <a:rPr lang="en-US" dirty="0"/>
              <a:t> preferred to invoicing.</a:t>
            </a:r>
          </a:p>
          <a:p>
            <a:pPr marL="109728" indent="0">
              <a:buNone/>
            </a:pPr>
            <a:endParaRPr lang="en-US" dirty="0"/>
          </a:p>
        </p:txBody>
      </p:sp>
      <p:sp>
        <p:nvSpPr>
          <p:cNvPr id="10" name="Title 2"/>
          <p:cNvSpPr>
            <a:spLocks noGrp="1"/>
          </p:cNvSpPr>
          <p:nvPr>
            <p:ph type="title"/>
          </p:nvPr>
        </p:nvSpPr>
        <p:spPr>
          <a:xfrm>
            <a:off x="457200" y="274638"/>
            <a:ext cx="8229600" cy="1143000"/>
          </a:xfrm>
        </p:spPr>
        <p:txBody>
          <a:bodyPr/>
          <a:lstStyle/>
          <a:p>
            <a:r>
              <a:rPr lang="en-US" dirty="0" smtClean="0"/>
              <a:t>Lost, Damaged &amp; Long Overdue</a:t>
            </a:r>
            <a:endParaRPr lang="en-US" dirty="0"/>
          </a:p>
        </p:txBody>
      </p:sp>
      <p:sp>
        <p:nvSpPr>
          <p:cNvPr id="2" name="Rectangle 1"/>
          <p:cNvSpPr/>
          <p:nvPr/>
        </p:nvSpPr>
        <p:spPr>
          <a:xfrm>
            <a:off x="4419600" y="3657600"/>
            <a:ext cx="4267200" cy="533400"/>
          </a:xfrm>
          <a:prstGeom prst="rect">
            <a:avLst/>
          </a:prstGeom>
          <a:noFill/>
          <a:ln w="1270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58571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534400" cy="5562600"/>
          </a:xfrm>
        </p:spPr>
        <p:txBody>
          <a:bodyPr>
            <a:normAutofit/>
          </a:bodyPr>
          <a:lstStyle/>
          <a:p>
            <a:pPr marL="624078" indent="-514350">
              <a:buFont typeface="+mj-lt"/>
              <a:buAutoNum type="arabicPeriod"/>
            </a:pPr>
            <a:r>
              <a:rPr lang="en-US" b="1" dirty="0" smtClean="0"/>
              <a:t>Control</a:t>
            </a:r>
          </a:p>
          <a:p>
            <a:pPr marL="624078" indent="-514350">
              <a:buFont typeface="+mj-lt"/>
              <a:buAutoNum type="arabicPeriod"/>
            </a:pPr>
            <a:endParaRPr lang="en-US" b="1" dirty="0"/>
          </a:p>
          <a:p>
            <a:pPr marL="624078" indent="-514350">
              <a:buFont typeface="+mj-lt"/>
              <a:buAutoNum type="arabicPeriod"/>
            </a:pPr>
            <a:r>
              <a:rPr lang="en-US" b="1" dirty="0" smtClean="0"/>
              <a:t>Fear</a:t>
            </a:r>
            <a:endParaRPr lang="en-US" dirty="0" smtClean="0"/>
          </a:p>
          <a:p>
            <a:pPr marL="624078" indent="-514350">
              <a:buFont typeface="+mj-lt"/>
              <a:buAutoNum type="arabicPeriod"/>
            </a:pPr>
            <a:endParaRPr lang="en-US" dirty="0"/>
          </a:p>
          <a:p>
            <a:pPr marL="624078" indent="-514350">
              <a:buFont typeface="+mj-lt"/>
              <a:buAutoNum type="arabicPeriod"/>
            </a:pPr>
            <a:r>
              <a:rPr lang="en-US" b="1" dirty="0" smtClean="0"/>
              <a:t>Change</a:t>
            </a:r>
          </a:p>
          <a:p>
            <a:pPr marL="624078" indent="-514350">
              <a:buFont typeface="+mj-lt"/>
              <a:buAutoNum type="arabicPeriod"/>
            </a:pPr>
            <a:endParaRPr lang="en-US" b="1" dirty="0"/>
          </a:p>
          <a:p>
            <a:pPr marL="624078" indent="-514350">
              <a:buFont typeface="+mj-lt"/>
              <a:buAutoNum type="arabicPeriod"/>
            </a:pPr>
            <a:r>
              <a:rPr lang="en-US" b="1" dirty="0" smtClean="0"/>
              <a:t>Data-driven decisions</a:t>
            </a:r>
          </a:p>
          <a:p>
            <a:pPr marL="624078" indent="-514350">
              <a:buFont typeface="+mj-lt"/>
              <a:buAutoNum type="arabicPeriod"/>
            </a:pPr>
            <a:endParaRPr lang="en-US" b="1" dirty="0"/>
          </a:p>
          <a:p>
            <a:pPr marL="624078" indent="-514350">
              <a:buFont typeface="+mj-lt"/>
              <a:buAutoNum type="arabicPeriod"/>
            </a:pPr>
            <a:r>
              <a:rPr lang="en-US" b="1" dirty="0" smtClean="0"/>
              <a:t>Loan periods kind of</a:t>
            </a:r>
            <a:endParaRPr lang="en-US" dirty="0"/>
          </a:p>
        </p:txBody>
      </p:sp>
      <p:sp>
        <p:nvSpPr>
          <p:cNvPr id="3" name="Title 2"/>
          <p:cNvSpPr>
            <a:spLocks noGrp="1"/>
          </p:cNvSpPr>
          <p:nvPr>
            <p:ph type="title"/>
          </p:nvPr>
        </p:nvSpPr>
        <p:spPr>
          <a:xfrm>
            <a:off x="457200" y="-76200"/>
            <a:ext cx="8229600" cy="1143000"/>
          </a:xfrm>
        </p:spPr>
        <p:txBody>
          <a:bodyPr/>
          <a:lstStyle/>
          <a:p>
            <a:pPr algn="ctr"/>
            <a:r>
              <a:rPr lang="en-US" dirty="0" smtClean="0"/>
              <a:t>What is this about?</a:t>
            </a:r>
            <a:endParaRPr lang="en-US" dirty="0"/>
          </a:p>
        </p:txBody>
      </p:sp>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spTree>
    <p:extLst>
      <p:ext uri="{BB962C8B-B14F-4D97-AF65-F5344CB8AC3E}">
        <p14:creationId xmlns:p14="http://schemas.microsoft.com/office/powerpoint/2010/main" val="35447824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52400"/>
            <a:ext cx="8582273" cy="6059269"/>
          </a:xfrm>
          <a:prstGeom prst="rect">
            <a:avLst/>
          </a:prstGeom>
        </p:spPr>
      </p:pic>
    </p:spTree>
    <p:extLst>
      <p:ext uri="{BB962C8B-B14F-4D97-AF65-F5344CB8AC3E}">
        <p14:creationId xmlns:p14="http://schemas.microsoft.com/office/powerpoint/2010/main" val="5453009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22" y="0"/>
            <a:ext cx="8096478" cy="6400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31" y="1981200"/>
            <a:ext cx="5711923" cy="4032739"/>
          </a:xfrm>
          <a:prstGeom prst="rect">
            <a:avLst/>
          </a:prstGeom>
        </p:spPr>
      </p:pic>
    </p:spTree>
    <p:extLst>
      <p:ext uri="{BB962C8B-B14F-4D97-AF65-F5344CB8AC3E}">
        <p14:creationId xmlns:p14="http://schemas.microsoft.com/office/powerpoint/2010/main" val="42139084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930090" cy="5943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2838750"/>
            <a:ext cx="4343400" cy="3888313"/>
          </a:xfrm>
          <a:prstGeom prst="rect">
            <a:avLst/>
          </a:prstGeom>
          <a:ln w="63500">
            <a:solidFill>
              <a:schemeClr val="accent2"/>
            </a:solidFill>
          </a:ln>
        </p:spPr>
      </p:pic>
    </p:spTree>
    <p:extLst>
      <p:ext uri="{BB962C8B-B14F-4D97-AF65-F5344CB8AC3E}">
        <p14:creationId xmlns:p14="http://schemas.microsoft.com/office/powerpoint/2010/main" val="12329911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700" y="1143000"/>
            <a:ext cx="8610600" cy="5137876"/>
          </a:xfrm>
        </p:spPr>
        <p:txBody>
          <a:bodyPr>
            <a:normAutofit/>
          </a:bodyPr>
          <a:lstStyle/>
          <a:p>
            <a:pPr marL="452628"/>
            <a:r>
              <a:rPr lang="en-US" dirty="0"/>
              <a:t>Columbia opted to reverse the fire hose</a:t>
            </a:r>
          </a:p>
          <a:p>
            <a:pPr marL="452628"/>
            <a:r>
              <a:rPr lang="en-US" dirty="0"/>
              <a:t>Staff-mediated recalls; akin to consortium’s staff-mediated invoicing</a:t>
            </a:r>
          </a:p>
          <a:p>
            <a:pPr marL="109728" indent="0">
              <a:buNone/>
            </a:pPr>
            <a:endParaRPr lang="en-US" dirty="0" smtClean="0"/>
          </a:p>
        </p:txBody>
      </p:sp>
      <p:sp>
        <p:nvSpPr>
          <p:cNvPr id="3" name="Title 2"/>
          <p:cNvSpPr>
            <a:spLocks noGrp="1"/>
          </p:cNvSpPr>
          <p:nvPr>
            <p:ph type="title"/>
          </p:nvPr>
        </p:nvSpPr>
        <p:spPr>
          <a:xfrm>
            <a:off x="457200" y="125143"/>
            <a:ext cx="8229600" cy="1143000"/>
          </a:xfrm>
        </p:spPr>
        <p:txBody>
          <a:bodyPr>
            <a:normAutofit/>
          </a:bodyPr>
          <a:lstStyle/>
          <a:p>
            <a:r>
              <a:rPr lang="en-US" dirty="0"/>
              <a:t>Borrow Direct Lending </a:t>
            </a:r>
            <a:r>
              <a:rPr lang="en-US" dirty="0" smtClean="0"/>
              <a:t>Recalls</a:t>
            </a:r>
            <a:endParaRPr lang="en-US" dirty="0"/>
          </a:p>
        </p:txBody>
      </p:sp>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spTree>
    <p:extLst>
      <p:ext uri="{BB962C8B-B14F-4D97-AF65-F5344CB8AC3E}">
        <p14:creationId xmlns:p14="http://schemas.microsoft.com/office/powerpoint/2010/main" val="928883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676400"/>
            <a:ext cx="8566221" cy="2617177"/>
          </a:xfrm>
          <a:prstGeom prst="rect">
            <a:avLst/>
          </a:prstGeom>
        </p:spPr>
      </p:pic>
    </p:spTree>
    <p:extLst>
      <p:ext uri="{BB962C8B-B14F-4D97-AF65-F5344CB8AC3E}">
        <p14:creationId xmlns:p14="http://schemas.microsoft.com/office/powerpoint/2010/main" val="38843443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2400"/>
            <a:ext cx="8458200" cy="6397592"/>
          </a:xfrm>
          <a:prstGeom prst="rect">
            <a:avLst/>
          </a:prstGeom>
        </p:spPr>
      </p:pic>
    </p:spTree>
    <p:extLst>
      <p:ext uri="{BB962C8B-B14F-4D97-AF65-F5344CB8AC3E}">
        <p14:creationId xmlns:p14="http://schemas.microsoft.com/office/powerpoint/2010/main" val="4516273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752600"/>
            <a:ext cx="8705496" cy="2971800"/>
          </a:xfrm>
          <a:prstGeom prst="rect">
            <a:avLst/>
          </a:prstGeom>
        </p:spPr>
      </p:pic>
    </p:spTree>
    <p:extLst>
      <p:ext uri="{BB962C8B-B14F-4D97-AF65-F5344CB8AC3E}">
        <p14:creationId xmlns:p14="http://schemas.microsoft.com/office/powerpoint/2010/main" val="19404050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28600"/>
            <a:ext cx="8458200" cy="6405448"/>
          </a:xfrm>
          <a:prstGeom prst="rect">
            <a:avLst/>
          </a:prstGeom>
        </p:spPr>
      </p:pic>
    </p:spTree>
    <p:extLst>
      <p:ext uri="{BB962C8B-B14F-4D97-AF65-F5344CB8AC3E}">
        <p14:creationId xmlns:p14="http://schemas.microsoft.com/office/powerpoint/2010/main" val="33956943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2615" y="708147"/>
            <a:ext cx="5574300" cy="406945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15" y="1295400"/>
            <a:ext cx="5143500" cy="4695825"/>
          </a:xfrm>
          <a:prstGeom prst="rect">
            <a:avLst/>
          </a:prstGeom>
        </p:spPr>
      </p:pic>
    </p:spTree>
    <p:extLst>
      <p:ext uri="{BB962C8B-B14F-4D97-AF65-F5344CB8AC3E}">
        <p14:creationId xmlns:p14="http://schemas.microsoft.com/office/powerpoint/2010/main" val="28649155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700" y="1143000"/>
            <a:ext cx="8610600" cy="5137876"/>
          </a:xfrm>
        </p:spPr>
        <p:txBody>
          <a:bodyPr>
            <a:normAutofit/>
          </a:bodyPr>
          <a:lstStyle/>
          <a:p>
            <a:pPr marL="452628"/>
            <a:r>
              <a:rPr lang="en-US" u="sng" dirty="0"/>
              <a:t>90%</a:t>
            </a:r>
            <a:r>
              <a:rPr lang="en-US" dirty="0"/>
              <a:t> of recalls can be cancelled</a:t>
            </a:r>
          </a:p>
          <a:p>
            <a:pPr marL="452628"/>
            <a:r>
              <a:rPr lang="en-US" dirty="0"/>
              <a:t>Opportunity to provide better user experience (for 2 patrons)</a:t>
            </a:r>
          </a:p>
          <a:p>
            <a:pPr marL="452628"/>
            <a:r>
              <a:rPr lang="en-US" dirty="0"/>
              <a:t>Passive collection development strategy</a:t>
            </a:r>
          </a:p>
          <a:p>
            <a:pPr marL="852678" lvl="1"/>
            <a:r>
              <a:rPr lang="en-US" dirty="0"/>
              <a:t>How many copies are too many copies?</a:t>
            </a:r>
          </a:p>
          <a:p>
            <a:pPr marL="852678" lvl="1"/>
            <a:r>
              <a:rPr lang="en-US" b="1" dirty="0"/>
              <a:t>How many copies are too few copies?</a:t>
            </a:r>
          </a:p>
          <a:p>
            <a:pPr marL="452628"/>
            <a:r>
              <a:rPr lang="en-US" dirty="0"/>
              <a:t>Problem: it is labor intensive</a:t>
            </a:r>
          </a:p>
          <a:p>
            <a:pPr marL="109728" indent="0">
              <a:buNone/>
            </a:pPr>
            <a:endParaRPr lang="en-US" dirty="0" smtClean="0"/>
          </a:p>
        </p:txBody>
      </p:sp>
      <p:sp>
        <p:nvSpPr>
          <p:cNvPr id="3" name="Title 2"/>
          <p:cNvSpPr>
            <a:spLocks noGrp="1"/>
          </p:cNvSpPr>
          <p:nvPr>
            <p:ph type="title"/>
          </p:nvPr>
        </p:nvSpPr>
        <p:spPr>
          <a:xfrm>
            <a:off x="457200" y="125143"/>
            <a:ext cx="8229600" cy="1143000"/>
          </a:xfrm>
        </p:spPr>
        <p:txBody>
          <a:bodyPr>
            <a:normAutofit/>
          </a:bodyPr>
          <a:lstStyle/>
          <a:p>
            <a:r>
              <a:rPr lang="en-US" dirty="0" smtClean="0"/>
              <a:t>Lending Recall Interference</a:t>
            </a:r>
            <a:endParaRPr lang="en-US" dirty="0"/>
          </a:p>
        </p:txBody>
      </p:sp>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spTree>
    <p:extLst>
      <p:ext uri="{BB962C8B-B14F-4D97-AF65-F5344CB8AC3E}">
        <p14:creationId xmlns:p14="http://schemas.microsoft.com/office/powerpoint/2010/main" val="1713543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534400" cy="5562600"/>
          </a:xfrm>
        </p:spPr>
        <p:txBody>
          <a:bodyPr>
            <a:normAutofit/>
          </a:bodyPr>
          <a:lstStyle/>
          <a:p>
            <a:pPr marL="624078" indent="-514350">
              <a:buFont typeface="+mj-lt"/>
              <a:buAutoNum type="arabicPeriod"/>
            </a:pPr>
            <a:r>
              <a:rPr lang="en-US" b="1" dirty="0"/>
              <a:t>Context</a:t>
            </a:r>
            <a:r>
              <a:rPr lang="en-US" dirty="0"/>
              <a:t>: Columbia increasingly </a:t>
            </a:r>
            <a:r>
              <a:rPr lang="en-US" b="1" dirty="0"/>
              <a:t>dependent</a:t>
            </a:r>
            <a:r>
              <a:rPr lang="en-US" dirty="0"/>
              <a:t> as a borrower in resource </a:t>
            </a:r>
            <a:r>
              <a:rPr lang="en-US" dirty="0" smtClean="0"/>
              <a:t>sharing</a:t>
            </a:r>
          </a:p>
          <a:p>
            <a:pPr marL="624078" indent="-514350">
              <a:buFont typeface="+mj-lt"/>
              <a:buAutoNum type="arabicPeriod"/>
            </a:pPr>
            <a:endParaRPr lang="en-US" dirty="0"/>
          </a:p>
          <a:p>
            <a:pPr marL="624078" indent="-514350">
              <a:buFont typeface="+mj-lt"/>
              <a:buAutoNum type="arabicPeriod"/>
            </a:pPr>
            <a:r>
              <a:rPr lang="en-US" b="1" dirty="0"/>
              <a:t>Lending:</a:t>
            </a:r>
            <a:r>
              <a:rPr lang="en-US" dirty="0"/>
              <a:t> Lending data strongly suggests Columbia can be a confident &amp; </a:t>
            </a:r>
            <a:r>
              <a:rPr lang="en-US" b="1" dirty="0"/>
              <a:t>generous lender </a:t>
            </a:r>
            <a:endParaRPr lang="en-US" b="1" dirty="0" smtClean="0"/>
          </a:p>
          <a:p>
            <a:pPr marL="624078" indent="-514350">
              <a:buFont typeface="+mj-lt"/>
              <a:buAutoNum type="arabicPeriod"/>
            </a:pPr>
            <a:endParaRPr lang="en-US" b="1" dirty="0"/>
          </a:p>
          <a:p>
            <a:pPr marL="624078" indent="-514350">
              <a:buFont typeface="+mj-lt"/>
              <a:buAutoNum type="arabicPeriod"/>
            </a:pPr>
            <a:r>
              <a:rPr lang="en-US" b="1" dirty="0"/>
              <a:t>Borrowing:</a:t>
            </a:r>
            <a:r>
              <a:rPr lang="en-US" dirty="0"/>
              <a:t> Fine distribution suggests preferred </a:t>
            </a:r>
            <a:r>
              <a:rPr lang="en-US" b="1" dirty="0"/>
              <a:t>terms of use</a:t>
            </a:r>
            <a:r>
              <a:rPr lang="en-US" dirty="0"/>
              <a:t> and/or vagaries of human behavior</a:t>
            </a:r>
          </a:p>
        </p:txBody>
      </p:sp>
      <p:sp>
        <p:nvSpPr>
          <p:cNvPr id="3" name="Title 2"/>
          <p:cNvSpPr>
            <a:spLocks noGrp="1"/>
          </p:cNvSpPr>
          <p:nvPr>
            <p:ph type="title"/>
          </p:nvPr>
        </p:nvSpPr>
        <p:spPr>
          <a:xfrm>
            <a:off x="457200" y="-76200"/>
            <a:ext cx="8229600" cy="1143000"/>
          </a:xfrm>
        </p:spPr>
        <p:txBody>
          <a:bodyPr/>
          <a:lstStyle/>
          <a:p>
            <a:pPr algn="ctr"/>
            <a:r>
              <a:rPr lang="en-US" dirty="0" smtClean="0"/>
              <a:t>Part 1 : Teaser Trailer</a:t>
            </a:r>
            <a:endParaRPr lang="en-US" dirty="0"/>
          </a:p>
        </p:txBody>
      </p:sp>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spTree>
    <p:extLst>
      <p:ext uri="{BB962C8B-B14F-4D97-AF65-F5344CB8AC3E}">
        <p14:creationId xmlns:p14="http://schemas.microsoft.com/office/powerpoint/2010/main" val="39631713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534400" cy="4876800"/>
          </a:xfrm>
        </p:spPr>
        <p:txBody>
          <a:bodyPr>
            <a:normAutofit/>
          </a:bodyPr>
          <a:lstStyle/>
          <a:p>
            <a:r>
              <a:rPr lang="en-US" dirty="0"/>
              <a:t>Thank you for your patience</a:t>
            </a:r>
            <a:r>
              <a:rPr lang="en-US" dirty="0" smtClean="0"/>
              <a:t>!</a:t>
            </a:r>
          </a:p>
          <a:p>
            <a:endParaRPr lang="en-US" dirty="0"/>
          </a:p>
          <a:p>
            <a:r>
              <a:rPr lang="en-US" b="1" dirty="0"/>
              <a:t>Is</a:t>
            </a:r>
            <a:r>
              <a:rPr lang="en-US" dirty="0"/>
              <a:t> … </a:t>
            </a:r>
            <a:r>
              <a:rPr lang="en-US" b="1" dirty="0"/>
              <a:t>Can</a:t>
            </a:r>
            <a:r>
              <a:rPr lang="en-US" dirty="0"/>
              <a:t> … </a:t>
            </a:r>
            <a:r>
              <a:rPr lang="en-US" b="1" dirty="0"/>
              <a:t>Should</a:t>
            </a:r>
          </a:p>
          <a:p>
            <a:endParaRPr lang="en-US" dirty="0" smtClean="0"/>
          </a:p>
          <a:p>
            <a:r>
              <a:rPr lang="en-US" dirty="0" smtClean="0"/>
              <a:t>Perception is subjective and subject to change</a:t>
            </a:r>
            <a:endParaRPr lang="en-US" dirty="0"/>
          </a:p>
        </p:txBody>
      </p:sp>
      <p:sp>
        <p:nvSpPr>
          <p:cNvPr id="3" name="Title 2"/>
          <p:cNvSpPr>
            <a:spLocks noGrp="1"/>
          </p:cNvSpPr>
          <p:nvPr>
            <p:ph type="title"/>
          </p:nvPr>
        </p:nvSpPr>
        <p:spPr>
          <a:xfrm>
            <a:off x="457200" y="-76200"/>
            <a:ext cx="8229600" cy="1143000"/>
          </a:xfrm>
        </p:spPr>
        <p:txBody>
          <a:bodyPr>
            <a:normAutofit/>
          </a:bodyPr>
          <a:lstStyle/>
          <a:p>
            <a:pPr algn="ctr"/>
            <a:r>
              <a:rPr lang="en-US" dirty="0" smtClean="0"/>
              <a:t>Part 8 : The End</a:t>
            </a:r>
            <a:endParaRPr lang="en-US" dirty="0"/>
          </a:p>
        </p:txBody>
      </p:sp>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spTree>
    <p:extLst>
      <p:ext uri="{BB962C8B-B14F-4D97-AF65-F5344CB8AC3E}">
        <p14:creationId xmlns:p14="http://schemas.microsoft.com/office/powerpoint/2010/main" val="273751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30341"/>
          </a:xfrm>
        </p:spPr>
        <p:txBody>
          <a:bodyPr>
            <a:normAutofit fontScale="70000" lnSpcReduction="20000"/>
          </a:bodyPr>
          <a:lstStyle/>
          <a:p>
            <a:pPr>
              <a:buFont typeface="Wingdings" panose="05000000000000000000" pitchFamily="2" charset="2"/>
              <a:buChar char="Ø"/>
            </a:pPr>
            <a:r>
              <a:rPr lang="en-US" dirty="0" smtClean="0"/>
              <a:t>Columbia’s paradigm shift about patrolling shared resources for benefit of RTL originated with:</a:t>
            </a:r>
          </a:p>
          <a:p>
            <a:pPr>
              <a:buFont typeface="Wingdings" panose="05000000000000000000" pitchFamily="2" charset="2"/>
              <a:buChar char="Ø"/>
            </a:pPr>
            <a:endParaRPr lang="en-US" dirty="0" smtClean="0"/>
          </a:p>
          <a:p>
            <a:pPr lvl="1">
              <a:buFont typeface="Arial" panose="020B0604020202020204" pitchFamily="34" charset="0"/>
              <a:buChar char="•"/>
            </a:pPr>
            <a:r>
              <a:rPr lang="en-US" dirty="0" smtClean="0"/>
              <a:t>Zack was annoyed with invoices</a:t>
            </a:r>
          </a:p>
          <a:p>
            <a:pPr lvl="1">
              <a:buFont typeface="Arial" panose="020B0604020202020204" pitchFamily="34" charset="0"/>
              <a:buChar char="•"/>
            </a:pPr>
            <a:r>
              <a:rPr lang="en-US" dirty="0" smtClean="0"/>
              <a:t>Removing </a:t>
            </a:r>
            <a:r>
              <a:rPr lang="en-US" dirty="0" err="1" smtClean="0"/>
              <a:t>mis</a:t>
            </a:r>
            <a:r>
              <a:rPr lang="en-US" dirty="0" smtClean="0"/>
              <a:t>-applied fines is the worst</a:t>
            </a:r>
          </a:p>
          <a:p>
            <a:pPr lvl="1">
              <a:buFont typeface="Arial" panose="020B0604020202020204" pitchFamily="34" charset="0"/>
              <a:buChar char="•"/>
            </a:pPr>
            <a:r>
              <a:rPr lang="en-US" dirty="0" smtClean="0"/>
              <a:t>Lots of data</a:t>
            </a:r>
          </a:p>
          <a:p>
            <a:endParaRPr lang="en-US" dirty="0" smtClean="0"/>
          </a:p>
          <a:p>
            <a:r>
              <a:rPr lang="en-US" dirty="0" smtClean="0"/>
              <a:t>Originated as webinar to “show &amp; tell” about how data analysis can shift </a:t>
            </a:r>
            <a:r>
              <a:rPr lang="en-US" b="1" dirty="0" smtClean="0"/>
              <a:t>thinking</a:t>
            </a:r>
            <a:r>
              <a:rPr lang="en-US" dirty="0" smtClean="0"/>
              <a:t> on library policies and actual policies</a:t>
            </a:r>
          </a:p>
          <a:p>
            <a:endParaRPr lang="en-US" dirty="0"/>
          </a:p>
          <a:p>
            <a:r>
              <a:rPr lang="en-US" dirty="0" smtClean="0"/>
              <a:t>Scrutiny on legacy practice</a:t>
            </a:r>
          </a:p>
          <a:p>
            <a:endParaRPr lang="en-US" dirty="0"/>
          </a:p>
          <a:p>
            <a:r>
              <a:rPr lang="en-US" dirty="0" smtClean="0"/>
              <a:t>Large-scale </a:t>
            </a:r>
            <a:r>
              <a:rPr lang="en-US" dirty="0" err="1"/>
              <a:t>consortial</a:t>
            </a:r>
            <a:r>
              <a:rPr lang="en-US" dirty="0"/>
              <a:t> transaction data proves there is low risk involved with sharing </a:t>
            </a:r>
            <a:r>
              <a:rPr lang="en-US" dirty="0" err="1" smtClean="0"/>
              <a:t>returnables</a:t>
            </a:r>
            <a:endParaRPr lang="en-US" dirty="0" smtClean="0"/>
          </a:p>
          <a:p>
            <a:endParaRPr lang="en-US" dirty="0"/>
          </a:p>
          <a:p>
            <a:r>
              <a:rPr lang="en-US" dirty="0" smtClean="0"/>
              <a:t>Large-scale </a:t>
            </a:r>
            <a:r>
              <a:rPr lang="en-US" dirty="0"/>
              <a:t>Columbia fine data strongly suggests need for term-length loan period</a:t>
            </a:r>
          </a:p>
        </p:txBody>
      </p:sp>
      <p:sp>
        <p:nvSpPr>
          <p:cNvPr id="3" name="Title 2"/>
          <p:cNvSpPr>
            <a:spLocks noGrp="1"/>
          </p:cNvSpPr>
          <p:nvPr>
            <p:ph type="title"/>
          </p:nvPr>
        </p:nvSpPr>
        <p:spPr/>
        <p:txBody>
          <a:bodyPr/>
          <a:lstStyle/>
          <a:p>
            <a:r>
              <a:rPr lang="en-US" dirty="0" smtClean="0"/>
              <a:t>More about that…</a:t>
            </a:r>
            <a:endParaRPr lang="en-US" dirty="0"/>
          </a:p>
        </p:txBody>
      </p:sp>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spTree>
    <p:extLst>
      <p:ext uri="{BB962C8B-B14F-4D97-AF65-F5344CB8AC3E}">
        <p14:creationId xmlns:p14="http://schemas.microsoft.com/office/powerpoint/2010/main" val="741840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smtClean="0">
                <a:solidFill>
                  <a:schemeClr val="bg1"/>
                </a:solidFill>
              </a:rPr>
              <a:t>Delivery Services</a:t>
            </a:r>
          </a:p>
          <a:p>
            <a:r>
              <a:rPr lang="en-US" b="1" dirty="0" smtClean="0">
                <a:solidFill>
                  <a:schemeClr val="bg2"/>
                </a:solidFill>
              </a:rPr>
              <a:t>Columbia University </a:t>
            </a:r>
            <a:endParaRPr lang="en-US" b="1" dirty="0">
              <a:solidFill>
                <a:schemeClr val="bg2"/>
              </a:solidFill>
            </a:endParaRPr>
          </a:p>
        </p:txBody>
      </p:sp>
      <p:sp>
        <p:nvSpPr>
          <p:cNvPr id="12" name="Title 2"/>
          <p:cNvSpPr>
            <a:spLocks noGrp="1"/>
          </p:cNvSpPr>
          <p:nvPr>
            <p:ph type="title"/>
          </p:nvPr>
        </p:nvSpPr>
        <p:spPr>
          <a:xfrm>
            <a:off x="457200" y="152400"/>
            <a:ext cx="8229600" cy="1143000"/>
          </a:xfrm>
        </p:spPr>
        <p:txBody>
          <a:bodyPr>
            <a:normAutofit/>
          </a:bodyPr>
          <a:lstStyle/>
          <a:p>
            <a:pPr algn="ctr"/>
            <a:r>
              <a:rPr lang="en-US" dirty="0" smtClean="0"/>
              <a:t>And Then There Was Data</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3646"/>
            <a:ext cx="9144000" cy="3610708"/>
          </a:xfrm>
          <a:prstGeom prst="rect">
            <a:avLst/>
          </a:prstGeom>
        </p:spPr>
      </p:pic>
    </p:spTree>
    <p:extLst>
      <p:ext uri="{BB962C8B-B14F-4D97-AF65-F5344CB8AC3E}">
        <p14:creationId xmlns:p14="http://schemas.microsoft.com/office/powerpoint/2010/main" val="10113672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2121</TotalTime>
  <Words>1781</Words>
  <Application>Microsoft Office PowerPoint</Application>
  <PresentationFormat>On-screen Show (4:3)</PresentationFormat>
  <Paragraphs>422</Paragraphs>
  <Slides>70</Slides>
  <Notes>24</Notes>
  <HiddenSlides>0</HiddenSlides>
  <MMClips>0</MMClips>
  <ScaleCrop>false</ScaleCrop>
  <HeadingPairs>
    <vt:vector size="8" baseType="variant">
      <vt:variant>
        <vt:lpstr>Fonts Used</vt:lpstr>
      </vt:variant>
      <vt:variant>
        <vt:i4>7</vt:i4>
      </vt:variant>
      <vt:variant>
        <vt:lpstr>Theme</vt:lpstr>
      </vt:variant>
      <vt:variant>
        <vt:i4>1</vt:i4>
      </vt:variant>
      <vt:variant>
        <vt:lpstr>Links</vt:lpstr>
      </vt:variant>
      <vt:variant>
        <vt:i4>13</vt:i4>
      </vt:variant>
      <vt:variant>
        <vt:lpstr>Slide Titles</vt:lpstr>
      </vt:variant>
      <vt:variant>
        <vt:i4>70</vt:i4>
      </vt:variant>
    </vt:vector>
  </HeadingPairs>
  <TitlesOfParts>
    <vt:vector size="91" baseType="lpstr">
      <vt:lpstr>Arial</vt:lpstr>
      <vt:lpstr>Calibri</vt:lpstr>
      <vt:lpstr>Lucida Sans Unicode</vt:lpstr>
      <vt:lpstr>Verdana</vt:lpstr>
      <vt:lpstr>Wingdings</vt:lpstr>
      <vt:lpstr>Wingdings 2</vt:lpstr>
      <vt:lpstr>Wingdings 3</vt:lpstr>
      <vt:lpstr>Concourse</vt:lpstr>
      <vt:lpstr>file:///C:\Users\zl2114\Desktop\DATA\3%20-%20Circulation\3%20-%20Circulation%20-%20Analysis%201%20-%20System-Wide\CIRCULATION%20-%20Borrow%20Direct.xlsx!Chart1</vt:lpstr>
      <vt:lpstr>file:///C:\Users\zl2114\Desktop\DATA\3%20-%20Circulation\3%20-%20Circulation%20-%20Analysis%201%20-%20System-Wide\CIRCULATION%20-%20Borrow%20Direct.xlsx!Chart2</vt:lpstr>
      <vt:lpstr>file:///C:\Users\zl2114\Desktop\DATA\3%20-%20Circulation\3%20-%20Circulation%20-%20Analysis%201%20-%20System-Wide\CIRCULATION%20-%20Borrow%20Direct.xlsx!Chart3</vt:lpstr>
      <vt:lpstr>file:///C:\Users\zl2114\Desktop\DATA\3%20-%20Circulation\3%20-%20Circulation%20-%20Analysis%201%20-%20System-Wide\CIRCULATION%20-%20Borrow%20Direct.xlsx!Chart5</vt:lpstr>
      <vt:lpstr>file:///C:\Users\zl2114\Desktop\DATA\3%20-%20Circulation\3%20-%20Circulation%20-%20Analysis%201%20-%20System-Wide\CIRCULATION%20-%20Borrow%20Direct.xlsx!Chart4%20-%20FY12</vt:lpstr>
      <vt:lpstr>file:///C:\Users\zl2114\Desktop\DATA\3%20-%20Circulation\3%20-%20Circulation%20-%20Analysis%201%20-%20System-Wide\CIRCULATION%20-%20Borrow%20Direct.xlsx!Chart4%20-%20FY19</vt:lpstr>
      <vt:lpstr>file:///C:\Users\zl2114\Desktop\DATA\20%20-%20Borrow%20Direct\20%20-%20Borrow%20Direct%20-%20Analysis%201%20-%20Primary%20Statistics.xlsx!Chart1</vt:lpstr>
      <vt:lpstr>file:///C:\Users\zl2114\Desktop\DATA\20%20-%20Borrow%20Direct\20%20-%20Borrow%20Direct%20-%20Analysis%201%20-%20Primary%20Statistics.xlsx!Chart2</vt:lpstr>
      <vt:lpstr>file:///C:\Users\zl2114\Dropbox\COLUMBIA%20LIBRARIES%20-%20MASTER\Delivery%20Services%20-%20Data\ILL%20QR1%20-%20BD%20Fine%20Report\ILL%20QR1%20-%20BD%20Fine%20Report%20-%20Fine%20Tracker.xlsx!Chart1</vt:lpstr>
      <vt:lpstr>file:///C:\Users\zl2114\Desktop\DATA\3%20-%20Circulation\3%20-%20Circulation%20-%20Analysis%201%20-%20System-Wide\CIRCULATION%20-%20Recall\CIRCULATION%20-%20Borrow%20Direct%20Discharge.xlsx!Chart3</vt:lpstr>
      <vt:lpstr>file:///C:\Users\zl2114\Desktop\DATA\3%20-%20Circulation\3%20-%20Circulation%20-%20Analysis%201%20-%20System-Wide\CIRCULATION%20-%20Recall\CIRCULATION%20-%20Borrow%20Direct%20Recalls.xlsx!Chart1</vt:lpstr>
      <vt:lpstr>file:///C:\Users\zl2114\Desktop\DATA\3%20-%20Circulation\3%20-%20Circulation%20-%20Analysis%201%20-%20System-Wide\CIRCULATION%20-%20Recall\CIRCULATION%20-%20Borrow%20Direct%20Recalls.xlsx!Chart2</vt:lpstr>
      <vt:lpstr>file:///C:\Users\zl2114\Desktop\DATA\3%20-%20Circulation\3%20-%20Circulation%20-%20Analysis%201%20-%20System-Wide\CIRCULATION%20-%20Borrow%20Direct.xlsx!Chart6</vt:lpstr>
      <vt:lpstr>The Blockbuster Model  in a Netflix World</vt:lpstr>
      <vt:lpstr>…or,  Hit Them With the Carrot</vt:lpstr>
      <vt:lpstr>…or,  Stop Chasing Chickens and Let the Fences Do the Work</vt:lpstr>
      <vt:lpstr>…or,  Listening to Sermons from Mystical Germans Who Preach from Ten to Four</vt:lpstr>
      <vt:lpstr>…or,  Letting the Punishment  Fit the Crime</vt:lpstr>
      <vt:lpstr>What is this about?</vt:lpstr>
      <vt:lpstr>Part 1 : Teaser Trailer</vt:lpstr>
      <vt:lpstr>More about that…</vt:lpstr>
      <vt:lpstr>And Then There Was Data</vt:lpstr>
      <vt:lpstr>ILL QR#1 – Insight into Borrowers</vt:lpstr>
      <vt:lpstr>PowerPoint Presentation</vt:lpstr>
      <vt:lpstr>PowerPoint Presentation</vt:lpstr>
      <vt:lpstr>What Happened Early</vt:lpstr>
      <vt:lpstr>What Happened Later</vt:lpstr>
      <vt:lpstr>What Else We’ve Been Doing</vt:lpstr>
      <vt:lpstr>The Carrot &amp; The Stick</vt:lpstr>
      <vt:lpstr>Make News Good</vt:lpstr>
      <vt:lpstr>Part 2 : Further Preamble</vt:lpstr>
      <vt:lpstr>PowerPoint Presentation</vt:lpstr>
      <vt:lpstr>PowerPoint Presentation</vt:lpstr>
      <vt:lpstr>Lost, Damaged &amp; Long Overdue</vt:lpstr>
      <vt:lpstr>Date - Quarterly Reports</vt:lpstr>
      <vt:lpstr>Part 3 : Circulation Data</vt:lpstr>
      <vt:lpstr>Circulation Data</vt:lpstr>
      <vt:lpstr>PowerPoint Presentation</vt:lpstr>
      <vt:lpstr>PowerPoint Presentation</vt:lpstr>
      <vt:lpstr>PowerPoint Presentation</vt:lpstr>
      <vt:lpstr>PowerPoint Presentation</vt:lpstr>
      <vt:lpstr>PowerPoint Presentation</vt:lpstr>
      <vt:lpstr>PowerPoint Presentation</vt:lpstr>
      <vt:lpstr>Part 4 : Borrow Direct Lending</vt:lpstr>
      <vt:lpstr>PowerPoint Presentation</vt:lpstr>
      <vt:lpstr>PowerPoint Presentation</vt:lpstr>
      <vt:lpstr>Data Table</vt:lpstr>
      <vt:lpstr>Insight into Lending</vt:lpstr>
      <vt:lpstr>PowerPoint Presentation</vt:lpstr>
      <vt:lpstr>PowerPoint Presentation</vt:lpstr>
      <vt:lpstr>PowerPoint Presentation</vt:lpstr>
      <vt:lpstr>PowerPoint Presentation</vt:lpstr>
      <vt:lpstr>Most Items are Common</vt:lpstr>
      <vt:lpstr>Part 5 : Borrow Direct Fines</vt:lpstr>
      <vt:lpstr>Original Purpose Has Merit…</vt:lpstr>
      <vt:lpstr>PowerPoint Presentation</vt:lpstr>
      <vt:lpstr>PowerPoint Presentation</vt:lpstr>
      <vt:lpstr>What Happened?</vt:lpstr>
      <vt:lpstr>16-Week Loans = 92.3% Fewer Fines </vt:lpstr>
      <vt:lpstr>What We Did</vt:lpstr>
      <vt:lpstr>Part 6 : Returns</vt:lpstr>
      <vt:lpstr>Discharging Returns</vt:lpstr>
      <vt:lpstr>PowerPoint Presentation</vt:lpstr>
      <vt:lpstr>Part 7 : Recall Pathways</vt:lpstr>
      <vt:lpstr>System-wide Borrowing Recalls</vt:lpstr>
      <vt:lpstr>PowerPoint Presentation</vt:lpstr>
      <vt:lpstr>Borrow Direct Borrowing Recalls</vt:lpstr>
      <vt:lpstr>PowerPoint Presentation</vt:lpstr>
      <vt:lpstr>PowerPoint Presentation</vt:lpstr>
      <vt:lpstr>Before “I Told You So!”</vt:lpstr>
      <vt:lpstr>Lost, Damaged &amp; Long Overdue</vt:lpstr>
      <vt:lpstr>Lost, Damaged &amp; Long Overdue</vt:lpstr>
      <vt:lpstr>PowerPoint Presentation</vt:lpstr>
      <vt:lpstr>PowerPoint Presentation</vt:lpstr>
      <vt:lpstr>PowerPoint Presentation</vt:lpstr>
      <vt:lpstr>Borrow Direct Lending Recalls</vt:lpstr>
      <vt:lpstr>PowerPoint Presentation</vt:lpstr>
      <vt:lpstr>PowerPoint Presentation</vt:lpstr>
      <vt:lpstr>PowerPoint Presentation</vt:lpstr>
      <vt:lpstr>PowerPoint Presentation</vt:lpstr>
      <vt:lpstr>PowerPoint Presentation</vt:lpstr>
      <vt:lpstr>Lending Recall Interference</vt:lpstr>
      <vt:lpstr>Part 8 : 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ReCAP Data Part 2: Requests</dc:title>
  <dc:creator>zl2114</dc:creator>
  <cp:lastModifiedBy>zl2114</cp:lastModifiedBy>
  <cp:revision>133</cp:revision>
  <cp:lastPrinted>2019-07-18T18:42:31Z</cp:lastPrinted>
  <dcterms:created xsi:type="dcterms:W3CDTF">2006-08-16T00:00:00Z</dcterms:created>
  <dcterms:modified xsi:type="dcterms:W3CDTF">2019-08-30T20:19:31Z</dcterms:modified>
</cp:coreProperties>
</file>