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Arimo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hAOqO7Cem2FcB0GN3QCUnf+SJ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5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Arimo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mo-italic.fntdata"/><Relationship Id="rId14" Type="http://schemas.openxmlformats.org/officeDocument/2006/relationships/slide" Target="slides/slide9.xml"/><Relationship Id="rId36" Type="http://schemas.openxmlformats.org/officeDocument/2006/relationships/font" Target="fonts/Arimo-bold.fntdata"/><Relationship Id="rId17" Type="http://schemas.openxmlformats.org/officeDocument/2006/relationships/slide" Target="slides/slide12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38" Type="http://schemas.openxmlformats.org/officeDocument/2006/relationships/font" Target="fonts/Arim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Ice Cream Social Group Photo at 2:45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Jessica designed the shirts and tumblers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Remember to stop by the registration desk and pick up a tumbler today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7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7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7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7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7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7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7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7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7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7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7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7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7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7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7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7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7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7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7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7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7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7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7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7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7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7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7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4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" type="body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302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/>
            </a:lvl3pPr>
            <a:lvl4pPr indent="-3175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ctrTitle"/>
          </p:nvPr>
        </p:nvSpPr>
        <p:spPr>
          <a:xfrm>
            <a:off x="913796" y="1122363"/>
            <a:ext cx="1036441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" type="subTitle"/>
          </p:nvPr>
        </p:nvSpPr>
        <p:spPr>
          <a:xfrm>
            <a:off x="913796" y="3602038"/>
            <a:ext cx="10364411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6" name="Google Shape;176;p35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5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type="title"/>
          </p:nvPr>
        </p:nvSpPr>
        <p:spPr>
          <a:xfrm>
            <a:off x="1229244" y="657228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1229244" y="3602040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7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7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8"/>
          <p:cNvSpPr txBox="1"/>
          <p:nvPr>
            <p:ph idx="1" type="body"/>
          </p:nvPr>
        </p:nvSpPr>
        <p:spPr>
          <a:xfrm>
            <a:off x="913795" y="2088321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8"/>
          <p:cNvSpPr txBox="1"/>
          <p:nvPr>
            <p:ph idx="2" type="body"/>
          </p:nvPr>
        </p:nvSpPr>
        <p:spPr>
          <a:xfrm>
            <a:off x="6173403" y="2088321"/>
            <a:ext cx="5094155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8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8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38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type="title"/>
          </p:nvPr>
        </p:nvSpPr>
        <p:spPr>
          <a:xfrm>
            <a:off x="913797" y="609602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9"/>
          <p:cNvSpPr txBox="1"/>
          <p:nvPr>
            <p:ph idx="1" type="body"/>
          </p:nvPr>
        </p:nvSpPr>
        <p:spPr>
          <a:xfrm>
            <a:off x="1220569" y="2088320"/>
            <a:ext cx="480043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39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39"/>
          <p:cNvSpPr txBox="1"/>
          <p:nvPr>
            <p:ph idx="3" type="body"/>
          </p:nvPr>
        </p:nvSpPr>
        <p:spPr>
          <a:xfrm>
            <a:off x="6478974" y="2088320"/>
            <a:ext cx="47885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3" name="Google Shape;203;p39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39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9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0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0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0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1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1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" type="body"/>
          </p:nvPr>
        </p:nvSpPr>
        <p:spPr>
          <a:xfrm>
            <a:off x="5078065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42"/>
          <p:cNvSpPr txBox="1"/>
          <p:nvPr>
            <p:ph idx="2" type="body"/>
          </p:nvPr>
        </p:nvSpPr>
        <p:spPr>
          <a:xfrm>
            <a:off x="917228" y="2971802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42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2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/>
          <p:nvPr>
            <p:ph type="title"/>
          </p:nvPr>
        </p:nvSpPr>
        <p:spPr>
          <a:xfrm>
            <a:off x="917229" y="609600"/>
            <a:ext cx="5556804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3"/>
          <p:cNvSpPr/>
          <p:nvPr>
            <p:ph idx="2" type="pic"/>
          </p:nvPr>
        </p:nvSpPr>
        <p:spPr>
          <a:xfrm>
            <a:off x="6999910" y="758881"/>
            <a:ext cx="3955917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226" name="Google Shape;226;p43"/>
          <p:cNvSpPr txBox="1"/>
          <p:nvPr>
            <p:ph idx="1" type="body"/>
          </p:nvPr>
        </p:nvSpPr>
        <p:spPr>
          <a:xfrm>
            <a:off x="913795" y="2971800"/>
            <a:ext cx="5561656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7" name="Google Shape;227;p4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3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4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>
            <p:ph type="title"/>
          </p:nvPr>
        </p:nvSpPr>
        <p:spPr>
          <a:xfrm>
            <a:off x="913807" y="4289374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4"/>
          <p:cNvSpPr/>
          <p:nvPr>
            <p:ph idx="2" type="pic"/>
          </p:nvPr>
        </p:nvSpPr>
        <p:spPr>
          <a:xfrm>
            <a:off x="913807" y="621323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233" name="Google Shape;233;p44"/>
          <p:cNvSpPr txBox="1"/>
          <p:nvPr>
            <p:ph idx="1" type="body"/>
          </p:nvPr>
        </p:nvSpPr>
        <p:spPr>
          <a:xfrm>
            <a:off x="913795" y="5108728"/>
            <a:ext cx="1036599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4" name="Google Shape;234;p44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4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>
            <p:ph type="title"/>
          </p:nvPr>
        </p:nvSpPr>
        <p:spPr>
          <a:xfrm>
            <a:off x="913795" y="609602"/>
            <a:ext cx="10353763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5"/>
          <p:cNvSpPr txBox="1"/>
          <p:nvPr>
            <p:ph idx="1" type="body"/>
          </p:nvPr>
        </p:nvSpPr>
        <p:spPr>
          <a:xfrm>
            <a:off x="913797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45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46"/>
          <p:cNvSpPr txBox="1"/>
          <p:nvPr>
            <p:ph idx="1" type="body"/>
          </p:nvPr>
        </p:nvSpPr>
        <p:spPr>
          <a:xfrm>
            <a:off x="1720645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6" name="Google Shape;246;p46"/>
          <p:cNvSpPr txBox="1"/>
          <p:nvPr>
            <p:ph idx="2" type="body"/>
          </p:nvPr>
        </p:nvSpPr>
        <p:spPr>
          <a:xfrm>
            <a:off x="913793" y="4204821"/>
            <a:ext cx="10353763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7" name="Google Shape;247;p46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6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46"/>
          <p:cNvSpPr txBox="1"/>
          <p:nvPr/>
        </p:nvSpPr>
        <p:spPr>
          <a:xfrm>
            <a:off x="673660" y="64174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251" name="Google Shape;251;p46"/>
          <p:cNvSpPr txBox="1"/>
          <p:nvPr/>
        </p:nvSpPr>
        <p:spPr>
          <a:xfrm>
            <a:off x="10595628" y="307337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6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6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6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6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913807" y="2126944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1" type="body"/>
          </p:nvPr>
        </p:nvSpPr>
        <p:spPr>
          <a:xfrm>
            <a:off x="913795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5" name="Google Shape;255;p47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7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47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/>
          <p:nvPr>
            <p:ph type="title"/>
          </p:nvPr>
        </p:nvSpPr>
        <p:spPr>
          <a:xfrm>
            <a:off x="913793" y="609602"/>
            <a:ext cx="103537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8"/>
          <p:cNvSpPr txBox="1"/>
          <p:nvPr>
            <p:ph idx="1" type="body"/>
          </p:nvPr>
        </p:nvSpPr>
        <p:spPr>
          <a:xfrm>
            <a:off x="913795" y="2088321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1" name="Google Shape;261;p48"/>
          <p:cNvSpPr txBox="1"/>
          <p:nvPr>
            <p:ph idx="2" type="body"/>
          </p:nvPr>
        </p:nvSpPr>
        <p:spPr>
          <a:xfrm>
            <a:off x="913795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2" name="Google Shape;262;p48"/>
          <p:cNvSpPr txBox="1"/>
          <p:nvPr>
            <p:ph idx="3" type="body"/>
          </p:nvPr>
        </p:nvSpPr>
        <p:spPr>
          <a:xfrm>
            <a:off x="4444878" y="2088320"/>
            <a:ext cx="3298559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3" name="Google Shape;263;p48"/>
          <p:cNvSpPr txBox="1"/>
          <p:nvPr>
            <p:ph idx="4" type="body"/>
          </p:nvPr>
        </p:nvSpPr>
        <p:spPr>
          <a:xfrm>
            <a:off x="4444879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4" name="Google Shape;264;p48"/>
          <p:cNvSpPr txBox="1"/>
          <p:nvPr>
            <p:ph idx="5" type="body"/>
          </p:nvPr>
        </p:nvSpPr>
        <p:spPr>
          <a:xfrm>
            <a:off x="7973299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5" name="Google Shape;265;p48"/>
          <p:cNvSpPr txBox="1"/>
          <p:nvPr>
            <p:ph idx="6" type="body"/>
          </p:nvPr>
        </p:nvSpPr>
        <p:spPr>
          <a:xfrm>
            <a:off x="7976347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6" name="Google Shape;266;p48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8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8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9"/>
          <p:cNvSpPr txBox="1"/>
          <p:nvPr>
            <p:ph type="title"/>
          </p:nvPr>
        </p:nvSpPr>
        <p:spPr>
          <a:xfrm>
            <a:off x="913795" y="609602"/>
            <a:ext cx="1035376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49"/>
          <p:cNvSpPr txBox="1"/>
          <p:nvPr>
            <p:ph idx="1" type="body"/>
          </p:nvPr>
        </p:nvSpPr>
        <p:spPr>
          <a:xfrm>
            <a:off x="913796" y="3989147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p49"/>
          <p:cNvSpPr/>
          <p:nvPr>
            <p:ph idx="2" type="pic"/>
          </p:nvPr>
        </p:nvSpPr>
        <p:spPr>
          <a:xfrm>
            <a:off x="1092020" y="2092235"/>
            <a:ext cx="2940051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273" name="Google Shape;273;p49"/>
          <p:cNvSpPr txBox="1"/>
          <p:nvPr>
            <p:ph idx="3" type="body"/>
          </p:nvPr>
        </p:nvSpPr>
        <p:spPr>
          <a:xfrm>
            <a:off x="913796" y="4565409"/>
            <a:ext cx="3298955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4" name="Google Shape;274;p49"/>
          <p:cNvSpPr txBox="1"/>
          <p:nvPr>
            <p:ph idx="4" type="body"/>
          </p:nvPr>
        </p:nvSpPr>
        <p:spPr>
          <a:xfrm>
            <a:off x="4442702" y="3989147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5" name="Google Shape;275;p49"/>
          <p:cNvSpPr/>
          <p:nvPr>
            <p:ph idx="5" type="pic"/>
          </p:nvPr>
        </p:nvSpPr>
        <p:spPr>
          <a:xfrm>
            <a:off x="4568996" y="2092235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276" name="Google Shape;276;p49"/>
          <p:cNvSpPr txBox="1"/>
          <p:nvPr>
            <p:ph idx="6" type="body"/>
          </p:nvPr>
        </p:nvSpPr>
        <p:spPr>
          <a:xfrm>
            <a:off x="4441348" y="4565408"/>
            <a:ext cx="3300336" cy="1225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7" name="Google Shape;277;p49"/>
          <p:cNvSpPr txBox="1"/>
          <p:nvPr>
            <p:ph idx="7" type="body"/>
          </p:nvPr>
        </p:nvSpPr>
        <p:spPr>
          <a:xfrm>
            <a:off x="7973423" y="3989147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49"/>
          <p:cNvSpPr/>
          <p:nvPr>
            <p:ph idx="8" type="pic"/>
          </p:nvPr>
        </p:nvSpPr>
        <p:spPr>
          <a:xfrm>
            <a:off x="8152805" y="2092235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279" name="Google Shape;279;p49"/>
          <p:cNvSpPr txBox="1"/>
          <p:nvPr>
            <p:ph idx="9" type="body"/>
          </p:nvPr>
        </p:nvSpPr>
        <p:spPr>
          <a:xfrm>
            <a:off x="7973297" y="4565410"/>
            <a:ext cx="3294259" cy="1225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0" name="Google Shape;280;p49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9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9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0"/>
          <p:cNvSpPr txBox="1"/>
          <p:nvPr>
            <p:ph idx="1" type="body"/>
          </p:nvPr>
        </p:nvSpPr>
        <p:spPr>
          <a:xfrm rot="5400000">
            <a:off x="4243109" y="-1233250"/>
            <a:ext cx="3695136" cy="1035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50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0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0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1"/>
          <p:cNvSpPr txBox="1"/>
          <p:nvPr>
            <p:ph type="title"/>
          </p:nvPr>
        </p:nvSpPr>
        <p:spPr>
          <a:xfrm rot="5400000">
            <a:off x="7405429" y="1929073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1"/>
          <p:cNvSpPr txBox="1"/>
          <p:nvPr>
            <p:ph idx="1" type="body"/>
          </p:nvPr>
        </p:nvSpPr>
        <p:spPr>
          <a:xfrm rot="5400000">
            <a:off x="2152348" y="-628951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51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1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52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and Content">
  <p:cSld name="6_Title and Conten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5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4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5" name="Google Shape;305;p54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54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and Content">
  <p:cSld name="8_Title and Conten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9" name="Google Shape;309;p55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5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and Content">
  <p:cSld name="11_Title and Conten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56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6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7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6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7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7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and Content">
  <p:cSld name="12_Title and Conten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57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7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58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58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and Content">
  <p:cSld name="14_Title and Conten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9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59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59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9" name="Google Shape;329;p60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60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and Content">
  <p:cSld name="16_Title and Conte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1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p61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61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and Content">
  <p:cSld name="21_Title and Conten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2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62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62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and Content">
  <p:cSld name="22_Title and Conten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1" name="Google Shape;341;p6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6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and Content">
  <p:cSld name="27_Title and Conten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4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64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64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and Content">
  <p:cSld name="28_Title and Conte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5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8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8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2" name="Google Shape;72;p6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69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69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0" name="Google Shape;80;p69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69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2" name="Google Shape;82;p6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7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7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7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7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7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7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3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44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3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3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3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30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3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3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>
            <p:ph type="title"/>
          </p:nvPr>
        </p:nvSpPr>
        <p:spPr>
          <a:xfrm>
            <a:off x="913797" y="609602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913795" y="2096064"/>
            <a:ext cx="10353763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7" name="Google Shape;167;p33"/>
          <p:cNvSpPr txBox="1"/>
          <p:nvPr>
            <p:ph idx="10" type="dt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8" name="Google Shape;168;p33"/>
          <p:cNvSpPr txBox="1"/>
          <p:nvPr>
            <p:ph idx="11" type="ftr"/>
          </p:nvPr>
        </p:nvSpPr>
        <p:spPr>
          <a:xfrm>
            <a:off x="913796" y="5883277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9" name="Google Shape;169;p33"/>
          <p:cNvSpPr txBox="1"/>
          <p:nvPr>
            <p:ph idx="12" type="sldNum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10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tinyurl.com/IDSConfScenario" TargetMode="External"/><Relationship Id="rId4" Type="http://schemas.openxmlformats.org/officeDocument/2006/relationships/hyperlink" Target="http://tinyurl.com/IDSConfScenario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4" Type="http://schemas.openxmlformats.org/officeDocument/2006/relationships/hyperlink" Target="https://www.idsproject.org/conferences.aspx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1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Availability Server (2006)</a:t>
            </a:r>
            <a:endParaRPr/>
          </a:p>
        </p:txBody>
      </p:sp>
      <p:sp>
        <p:nvSpPr>
          <p:cNvPr id="411" name="Google Shape;411;p10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Worked with Serials Solutions to get e journal data imported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Built our own license database for the different publishers and providers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Used Index Data’s Zebra server for z39.50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Very manual system and needed to be automated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Mentor Program</a:t>
            </a:r>
            <a:endParaRPr/>
          </a:p>
        </p:txBody>
      </p:sp>
      <p:sp>
        <p:nvSpPr>
          <p:cNvPr id="417" name="Google Shape;417;p11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Began in 2006 when IDS had grown too much for the staff at Geneseo to support on their own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Support from Deidre Dowling and Jon Penn at Nylink to get the training modules and program started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Additional support from the NY 3Rs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Documentation and later video training access was provided by Atlas Systems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"/>
          <p:cNvSpPr txBox="1"/>
          <p:nvPr>
            <p:ph type="title"/>
          </p:nvPr>
        </p:nvSpPr>
        <p:spPr>
          <a:xfrm>
            <a:off x="838200" y="365125"/>
            <a:ext cx="10515600" cy="814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Project Mentors 2007</a:t>
            </a:r>
            <a:endParaRPr/>
          </a:p>
        </p:txBody>
      </p:sp>
      <p:pic>
        <p:nvPicPr>
          <p:cNvPr descr="A group of people posing for a photo&#10;&#10;Description automatically generated" id="423" name="Google Shape;423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03" y="1179576"/>
            <a:ext cx="10515599" cy="567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3"/>
          <p:cNvSpPr txBox="1"/>
          <p:nvPr>
            <p:ph type="title"/>
          </p:nvPr>
        </p:nvSpPr>
        <p:spPr>
          <a:xfrm>
            <a:off x="2057400" y="624110"/>
            <a:ext cx="9601199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en-US" sz="3200"/>
              <a:t>Article Licensing Information Availability Service</a:t>
            </a:r>
            <a:endParaRPr/>
          </a:p>
        </p:txBody>
      </p:sp>
      <p:sp>
        <p:nvSpPr>
          <p:cNvPr id="429" name="Google Shape;429;p1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Availability Server was updated in 2008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Atlas Systems created the IDS Service to pull data from ALIAS to automate Borrowing Article Requests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IDS Service would query ALIAS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Pull down the lending string for five libraries that could lend the article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Send off to OCLC through Direct Request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ALIAS now had a load balancing system in addition to the holdings and license data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"/>
          <p:cNvSpPr txBox="1"/>
          <p:nvPr>
            <p:ph idx="1" type="body"/>
          </p:nvPr>
        </p:nvSpPr>
        <p:spPr>
          <a:xfrm>
            <a:off x="753979" y="3428999"/>
            <a:ext cx="10599821" cy="3003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Project wide discovery system built using the OCLC WorldCat Search API in 2008/2009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Used Z39.50 connections to member catalogs to determine who had the item available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Allowed users to connect from the item in the catalog directly to the ILLiad system on their campus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Sent Lender string to ILLiad in the request</a:t>
            </a:r>
            <a:endParaRPr/>
          </a:p>
        </p:txBody>
      </p:sp>
      <p:pic>
        <p:nvPicPr>
          <p:cNvPr id="435" name="Google Shape;4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37" y="0"/>
            <a:ext cx="63341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41" name="Google Shape;441;p1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42" name="Google Shape;4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12" y="365125"/>
            <a:ext cx="12054176" cy="61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/>
          <p:nvPr>
            <p:ph type="title"/>
          </p:nvPr>
        </p:nvSpPr>
        <p:spPr>
          <a:xfrm>
            <a:off x="838200" y="1405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Workflow Toolkit Take 2</a:t>
            </a:r>
            <a:endParaRPr/>
          </a:p>
        </p:txBody>
      </p:sp>
      <p:pic>
        <p:nvPicPr>
          <p:cNvPr id="448" name="Google Shape;4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762" y="1411435"/>
            <a:ext cx="7370475" cy="52076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Getting It System Toolkit 2009</a:t>
            </a:r>
            <a:endParaRPr/>
          </a:p>
        </p:txBody>
      </p:sp>
      <p:pic>
        <p:nvPicPr>
          <p:cNvPr id="454" name="Google Shape;4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9787" y="1690688"/>
            <a:ext cx="797242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Regional User Groups 2012</a:t>
            </a:r>
            <a:endParaRPr/>
          </a:p>
        </p:txBody>
      </p:sp>
      <p:sp>
        <p:nvSpPr>
          <p:cNvPr id="460" name="Google Shape;460;p18"/>
          <p:cNvSpPr txBox="1"/>
          <p:nvPr>
            <p:ph idx="1" type="body"/>
          </p:nvPr>
        </p:nvSpPr>
        <p:spPr>
          <a:xfrm>
            <a:off x="2589212" y="2133600"/>
            <a:ext cx="3962195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Started off with Western, Eastern, and Metro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Added the Virtual Group a few years later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Focused on training for ILLiad and ILL in general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Webpage development training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Alma workshops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61" name="Google Shape;4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1407" y="1362187"/>
            <a:ext cx="550545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8"/>
          <p:cNvSpPr txBox="1"/>
          <p:nvPr/>
        </p:nvSpPr>
        <p:spPr>
          <a:xfrm>
            <a:off x="3025140" y="6049224"/>
            <a:ext cx="70525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Winner of 2013 Rethinking Resource Sharing Innovation Award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 txBox="1"/>
          <p:nvPr>
            <p:ph type="title"/>
          </p:nvPr>
        </p:nvSpPr>
        <p:spPr>
          <a:xfrm>
            <a:off x="2730085" y="2788555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Project Goes National!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"/>
          <p:cNvSpPr txBox="1"/>
          <p:nvPr>
            <p:ph type="title"/>
          </p:nvPr>
        </p:nvSpPr>
        <p:spPr>
          <a:xfrm>
            <a:off x="0" y="36512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IDS Project Sponsors</a:t>
            </a:r>
            <a:endParaRPr/>
          </a:p>
        </p:txBody>
      </p:sp>
      <p:pic>
        <p:nvPicPr>
          <p:cNvPr descr="A logo with blue and orange letters&#10;&#10;Description automatically generated" id="359" name="Google Shape;359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3657" y="2070594"/>
            <a:ext cx="2318147" cy="1123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0" name="Google Shape;360;p2"/>
          <p:cNvGraphicFramePr/>
          <p:nvPr/>
        </p:nvGraphicFramePr>
        <p:xfrm>
          <a:off x="377120" y="3769112"/>
          <a:ext cx="4074271" cy="715576"/>
        </p:xfrm>
        <a:graphic>
          <a:graphicData uri="http://schemas.openxmlformats.org/presentationml/2006/ole">
            <mc:AlternateContent>
              <mc:Choice Requires="v">
                <p:oleObj r:id="rId5" imgH="715576" imgW="4074271" progId="" spid="_x0000_s1">
                  <p:embed/>
                </p:oleObj>
              </mc:Choice>
              <mc:Fallback>
                <p:oleObj r:id="rId6" imgH="715576" imgW="4074271" progId="">
                  <p:embed/>
                  <p:pic>
                    <p:nvPicPr>
                      <p:cNvPr id="360" name="Google Shape;360;p2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77120" y="3769112"/>
                        <a:ext cx="4074271" cy="71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1" name="Google Shape;36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3082" y="3812575"/>
            <a:ext cx="23145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76005" y="2070594"/>
            <a:ext cx="24765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51391" y="5163889"/>
            <a:ext cx="3647614" cy="117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"/>
          <p:cNvSpPr txBox="1"/>
          <p:nvPr>
            <p:ph idx="1" type="body"/>
          </p:nvPr>
        </p:nvSpPr>
        <p:spPr>
          <a:xfrm>
            <a:off x="4161519" y="2052977"/>
            <a:ext cx="5770786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ILL 101 and 102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Assessment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Borrowing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Copyright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Lending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Supported by IDS Members and Non-Members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73" name="Google Shape;473;p20"/>
          <p:cNvSpPr txBox="1"/>
          <p:nvPr/>
        </p:nvSpPr>
        <p:spPr>
          <a:xfrm>
            <a:off x="2589212" y="6139822"/>
            <a:ext cx="8915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Winner of 2016 Rethinking Resource Sharing Innovation Award</a:t>
            </a:r>
            <a:endParaRPr/>
          </a:p>
        </p:txBody>
      </p:sp>
      <p:pic>
        <p:nvPicPr>
          <p:cNvPr descr="A group of chairs in a circle" id="474" name="Google Shape;4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189" y="348846"/>
            <a:ext cx="4535446" cy="139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background with text&#10;&#10;Description automatically generated" id="479" name="Google Shape;47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049" y="107431"/>
            <a:ext cx="5661902" cy="195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1"/>
          <p:cNvSpPr txBox="1"/>
          <p:nvPr/>
        </p:nvSpPr>
        <p:spPr>
          <a:xfrm>
            <a:off x="3265050" y="2060721"/>
            <a:ext cx="3641360" cy="2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Lending Availability Service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Borrowing Availability Service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 Gateway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</a:pPr>
            <a:r>
              <a:rPr b="0" i="0" lang="en-US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Logic Rules</a:t>
            </a:r>
            <a:endParaRPr/>
          </a:p>
          <a:p>
            <a: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omputer server and several containers&#10;&#10;Description automatically generated" id="481" name="Google Shape;48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904" y="1747578"/>
            <a:ext cx="4133096" cy="307239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1"/>
          <p:cNvSpPr txBox="1"/>
          <p:nvPr/>
        </p:nvSpPr>
        <p:spPr>
          <a:xfrm>
            <a:off x="2589212" y="6139822"/>
            <a:ext cx="8915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Winner of 2018 Rethinking Resource Sharing Innovation Award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Where We Are Now</a:t>
            </a:r>
            <a:endParaRPr/>
          </a:p>
        </p:txBody>
      </p:sp>
      <p:sp>
        <p:nvSpPr>
          <p:cNvPr id="488" name="Google Shape;488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Approximately 120 Members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25 States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Five time zones</a:t>
            </a:r>
            <a:endParaRPr/>
          </a:p>
        </p:txBody>
      </p:sp>
      <p:sp>
        <p:nvSpPr>
          <p:cNvPr id="489" name="Google Shape;489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7/27/2023</a:t>
            </a:r>
            <a:endParaRPr/>
          </a:p>
        </p:txBody>
      </p:sp>
      <p:sp>
        <p:nvSpPr>
          <p:cNvPr id="490" name="Google Shape;490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Admin Team	</a:t>
            </a:r>
            <a:endParaRPr/>
          </a:p>
        </p:txBody>
      </p:sp>
      <p:sp>
        <p:nvSpPr>
          <p:cNvPr id="496" name="Google Shape;496;p2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Jennifer Acker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Jessica Alexander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Kristen Heinrich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Rachel Manning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Logan Rath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Heidi Webb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Future of IDS Project</a:t>
            </a:r>
            <a:endParaRPr/>
          </a:p>
        </p:txBody>
      </p:sp>
      <p:sp>
        <p:nvSpPr>
          <p:cNvPr id="502" name="Google Shape;502;p2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Cross-Share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IDS Forums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IDS Orientation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Peer Advisors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Cross-Share 2023</a:t>
            </a:r>
            <a:endParaRPr/>
          </a:p>
        </p:txBody>
      </p:sp>
      <p:sp>
        <p:nvSpPr>
          <p:cNvPr id="508" name="Google Shape;508;p2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Union catalog for all libraries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Allows IDS Logic level configuration for lending and borrowing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Facilitates sharing among the various systems without having to configure your own connection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Uses ISO 18626 and other APIs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Orientation</a:t>
            </a:r>
            <a:endParaRPr/>
          </a:p>
        </p:txBody>
      </p:sp>
      <p:sp>
        <p:nvSpPr>
          <p:cNvPr id="514" name="Google Shape;514;p2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Self-paced orientation to help new staff members acquaint themselves with everything ILL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There will be a high-level overview of the IDS Project itself as well as Borrowing, Lending, and Copyright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We'll also point out where to get help and who to contact for everything from workflow to IDS logic!</a:t>
            </a:r>
            <a:endParaRPr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Coming Fall 2023!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"/>
          <p:cNvSpPr txBox="1"/>
          <p:nvPr>
            <p:ph type="title"/>
          </p:nvPr>
        </p:nvSpPr>
        <p:spPr>
          <a:xfrm>
            <a:off x="1709531" y="649357"/>
            <a:ext cx="10151166" cy="125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/>
              <a:t>IDS Forums</a:t>
            </a:r>
            <a:br>
              <a:rPr lang="en-US"/>
            </a:br>
            <a:r>
              <a:rPr lang="en-US"/>
              <a:t>Monthly online community – coming soon!</a:t>
            </a:r>
            <a:endParaRPr/>
          </a:p>
        </p:txBody>
      </p:sp>
      <p:sp>
        <p:nvSpPr>
          <p:cNvPr id="520" name="Google Shape;520;p27"/>
          <p:cNvSpPr txBox="1"/>
          <p:nvPr>
            <p:ph idx="1" type="body"/>
          </p:nvPr>
        </p:nvSpPr>
        <p:spPr>
          <a:xfrm>
            <a:off x="2557670" y="2186609"/>
            <a:ext cx="8706678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An opportunity to ask questions, brainstorm answers and share projects, challenges and solutions with each other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Get to know more IDS members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Mark Sullivan and Beth Posner and other Peer Advisors will be available to help with both technical and workflow topics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Everyone is encouraged to join as often as your schedules permit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The meetings will be at 3 so that everyone from Hawaii to New York can attend. (We'll send out a doodle poll to decide what day of the week and then we’ll start in September)</a:t>
            </a:r>
            <a:endParaRPr/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/>
          <p:nvPr>
            <p:ph type="title"/>
          </p:nvPr>
        </p:nvSpPr>
        <p:spPr>
          <a:xfrm>
            <a:off x="2274571" y="624110"/>
            <a:ext cx="964692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Creatively Influencing our Collective Future through Use of Scenario to Help with a Facilitated Discussion</a:t>
            </a:r>
            <a:endParaRPr sz="2800"/>
          </a:p>
        </p:txBody>
      </p:sp>
      <p:sp>
        <p:nvSpPr>
          <p:cNvPr id="526" name="Google Shape;526;p2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Lars Leon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Friday at 12:00 in Strebel Auditorium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Key points to be made will be noting Lars’ session will be: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Scenario with individual reflection, small group, and all discussion time.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600"/>
              <a:buChar char="🠶"/>
            </a:pPr>
            <a:r>
              <a:rPr lang="en-US"/>
              <a:t> Encouraging folks to think about how other speakers ideas impact the future.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 u="sng">
                <a:solidFill>
                  <a:schemeClr val="hlink"/>
                </a:solidFill>
                <a:hlinkClick r:id="rId4"/>
              </a:rPr>
              <a:t>tinyurl.com/IDSConfScenario</a:t>
            </a:r>
            <a:r>
              <a:rPr lang="en-US"/>
              <a:t> 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55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9"/>
          <p:cNvSpPr txBox="1"/>
          <p:nvPr/>
        </p:nvSpPr>
        <p:spPr>
          <a:xfrm>
            <a:off x="1524000" y="5657672"/>
            <a:ext cx="91295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IDS Conference is July 27 &amp; 28, 2023 at Utica University.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Pizza party on Wednesday the 26</a:t>
            </a:r>
            <a:r>
              <a:rPr b="0" baseline="3000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if you come in the night before the conference.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Registration is </a:t>
            </a:r>
            <a:r>
              <a:rPr b="0" i="0" lang="en-US" sz="180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https://www.idsproject.org/conferences.aspx</a:t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Conference Planning Team</a:t>
            </a:r>
            <a:endParaRPr/>
          </a:p>
        </p:txBody>
      </p:sp>
      <p:sp>
        <p:nvSpPr>
          <p:cNvPr id="369" name="Google Shape;369;p3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Kristen Heinrich, Director of Conferences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Jennifer Acker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Jessica Alexander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Logan Rath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Lucy Yang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Joni Pulliam and Utica University Staff</a:t>
            </a:r>
            <a:endParaRPr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IDS Peer Advisors</a:t>
            </a:r>
            <a:endParaRPr/>
          </a:p>
        </p:txBody>
      </p:sp>
      <p:sp>
        <p:nvSpPr>
          <p:cNvPr id="375" name="Google Shape;375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Jennifer Acker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Marta Ambroziak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Silvia Cho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John De La Fontaine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Ronald Figueroa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Heather Gad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Tara Gold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Kristen Heinrich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Stephanie Helsher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Timothy Jackson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Will Koch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Jessica McGivney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Beth Posner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Elise Thornley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en-US" sz="2000"/>
              <a:t>Heidi Webb</a:t>
            </a:r>
            <a:endParaRPr/>
          </a:p>
          <a:p>
            <a:pPr indent="-215900" lvl="0" marL="34290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A little history…</a:t>
            </a:r>
            <a:endParaRPr/>
          </a:p>
        </p:txBody>
      </p:sp>
      <p:sp>
        <p:nvSpPr>
          <p:cNvPr id="381" name="Google Shape;381;p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“Development of Interdependent Information Delivery Systems Among Participating SUNY Four-Year College Libraries : A Pilot Project”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IDS Pilot Project was started in 2003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Was developed because SUNY required a universal borrowing system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Ed Rivenburgh brought the 12 comprehensive directors together to see if the pilot would work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Mark Sullivan began work on developing the statistics package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first conference was at SUNY IT (Now SUNY Poly)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53 attendees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/>
          <p:nvPr/>
        </p:nvSpPr>
        <p:spPr>
          <a:xfrm>
            <a:off x="3145824" y="232620"/>
            <a:ext cx="6912575" cy="21249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2715" lvl="0" marL="2082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“Development of Interdependent Information Delivery Systems Among Participating SUNY Four-Year College Libraries : A Pilot Project”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622300" lvl="0" marL="1942465" marR="178371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CONFERENCE ATTENDEES July 9, 2003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67535" lvl="0" marL="1943100" marR="171322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BROCKPORT:		Frank Wojcik, Director </a:t>
            </a:r>
            <a:endParaRPr/>
          </a:p>
          <a:p>
            <a:pPr indent="-1867535" lvl="0" marL="1943100" marR="171322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Bob Gilliam, ILL Librarian</a:t>
            </a:r>
            <a:endParaRPr/>
          </a:p>
          <a:p>
            <a:pPr indent="0" lvl="0" marL="1943100" marR="0" rtl="0" algn="l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 Brennan, Associate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23085" lvl="0" marL="1898650" marR="15214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BUFFALO:		Maryruth Glogowski, Director Marjorie Lord, Head of ILL</a:t>
            </a:r>
            <a:endParaRPr/>
          </a:p>
          <a:p>
            <a:pPr indent="0" lvl="0" marL="18986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Nancy Frasier, Reference Librarian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22450" lvl="0" marL="1898015" marR="1609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CORTLAND:	Gail Wood, Director</a:t>
            </a:r>
            <a:endParaRPr/>
          </a:p>
          <a:p>
            <a:pPr indent="-1822450" lvl="0" marL="1898015" marR="1609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Gretchen Gogam, ILL Clerk Laurie Pepper, ILL Clerk </a:t>
            </a:r>
            <a:endParaRPr/>
          </a:p>
          <a:p>
            <a:pPr indent="-1822450" lvl="0" marL="1898015" marR="1609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Ellen Paterson, ILL Librarian</a:t>
            </a:r>
            <a:endParaRPr/>
          </a:p>
          <a:p>
            <a:pPr indent="0" lvl="0" marL="1899285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 Wildman, Collection Development Librarian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6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EMPIRE STATE:	Suzanne Hayes, Coordinator of Info. Resources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97379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Susan McAdam, Coordinator of Info. Resources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22450" lvl="0" marL="1898015" marR="17252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FREDONIA:		Randy Gadikian, Director Barbara Kittle, Head of ILL Linda Auflick, ILL Clerk </a:t>
            </a:r>
            <a:endParaRPr/>
          </a:p>
          <a:p>
            <a:pPr indent="-1822450" lvl="0" marL="1898015" marR="172529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Janet Ferry, ILL Clerk</a:t>
            </a:r>
            <a:endParaRPr/>
          </a:p>
          <a:p>
            <a:pPr indent="0" lvl="0" marL="1899285" marR="0" rtl="0" algn="l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Mary Grzegorzewski, ILL Clerk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6200" marR="0" rtl="0" algn="l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GENESEO:	Ed Rivenburgh,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" lvl="0" marL="1898015" marR="4362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Sonja Landes, Head of Access Services </a:t>
            </a:r>
            <a:endParaRPr/>
          </a:p>
          <a:p>
            <a:pPr indent="-635" lvl="0" marL="1898015" marR="43624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Harriet Sleggs, ILL Manager</a:t>
            </a:r>
            <a:endParaRPr/>
          </a:p>
          <a:p>
            <a:pPr indent="635" lvl="0" marL="1898650" marR="178371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Mary McGrath, ILL Clerk </a:t>
            </a:r>
            <a:endParaRPr/>
          </a:p>
          <a:p>
            <a:pPr indent="635" lvl="0" marL="1898650" marR="178371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Bill Baker, ILL Clerk</a:t>
            </a:r>
            <a:endParaRPr/>
          </a:p>
          <a:p>
            <a:pPr indent="0" lvl="0" marL="18986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Sullivan, Systems Administrator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6200" marR="0" rtl="0" algn="l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PALTZ:	Chui-Chun Lee,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35" lvl="0" marL="189801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Nancy Nielson, Collection Access Team Leader Corinne Nyquist, ILL Librarian</a:t>
            </a:r>
            <a:endParaRPr/>
          </a:p>
          <a:p>
            <a:pPr indent="0" lvl="0" marL="18986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Lena Teater, ILL Clerk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822450" lvl="0" marL="1898015" marR="1492250" rtl="0" algn="l">
              <a:spcBef>
                <a:spcPts val="38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ONEONTA:		</a:t>
            </a:r>
            <a:endParaRPr/>
          </a:p>
          <a:p>
            <a:pPr indent="-1822450" lvl="0" marL="1898015" marR="1492250" rtl="0" algn="l">
              <a:spcBef>
                <a:spcPts val="38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Janet Potter, Associate Provost </a:t>
            </a:r>
            <a:endParaRPr/>
          </a:p>
          <a:p>
            <a:pPr indent="-1822450" lvl="0" marL="1898015" marR="1492250" rtl="0" algn="l">
              <a:spcBef>
                <a:spcPts val="38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Mary Lynn Bensen, Librarian Nancy Sacco, Library Clerk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556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OSWEGO:	Mary Beth Bell,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52929" marR="436244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Drew Urbanek, Head of Access Services Michelle Parry, Head of ILL</a:t>
            </a:r>
            <a:endParaRPr/>
          </a:p>
          <a:p>
            <a:pPr indent="-635" lvl="0" marL="1854200" marR="136271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Karen Hogen, ILL Assistant </a:t>
            </a:r>
            <a:endParaRPr/>
          </a:p>
          <a:p>
            <a:pPr indent="-635" lvl="0" marL="1854200" marR="136271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Carol Carter, ILL Assistant Cheryl Nevelizer, ILL Assistant</a:t>
            </a:r>
            <a:endParaRPr/>
          </a:p>
          <a:p>
            <a:pPr indent="0" lvl="0" marL="0" marR="0" rtl="0" algn="l">
              <a:spcBef>
                <a:spcPts val="5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556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PLATTSBURGH:	Virginia Johnson, ILL Clerk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98650" marR="436244" rtl="0" algn="l"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Ravil Veli, Coordinator of Access Services Cheryl LaFountain, ILL Clerk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22450" lvl="0" marL="1898015" marR="15100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POTSDAM:		Rebecca Thompson, Director </a:t>
            </a:r>
            <a:endParaRPr/>
          </a:p>
          <a:p>
            <a:pPr indent="-1822450" lvl="0" marL="1898015" marR="151003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Kathy LaClair, ILL Supervisor</a:t>
            </a:r>
            <a:endParaRPr/>
          </a:p>
          <a:p>
            <a:pPr indent="0" lvl="0" marL="1898015" marR="0" rtl="0" algn="l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Nancy Alzo, Team Leader for Public Services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6200" marR="0" rtl="0" algn="l">
              <a:lnSpc>
                <a:spcPct val="89444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PURCHASE:	Patrick Callahan,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986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 Smith, Head of Access Services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5565" marR="0" rtl="0" algn="l">
              <a:lnSpc>
                <a:spcPct val="8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SUNYIT:	Dan Schabert, Director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943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Jackie Coughlan, Head of ILL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1822450" lvl="0" marL="1898015" marR="83438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NYLINK:		Mary-Alice Lynch, Executive Director Donna Dixon, OCLC Services Librarian Jon Penn, Resource Sharing Librarian Carrie Nyc, Assistant Business Manager</a:t>
            </a:r>
            <a:endParaRPr/>
          </a:p>
          <a:p>
            <a:pPr indent="0" lvl="0" marL="0" marR="0" rtl="0" algn="l">
              <a:spcBef>
                <a:spcPts val="5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76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OCLC:	Tony Melvyn, ILLIAD Operations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3289300" lvl="0" marL="3364865" marR="66611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OLIS:	Maureen Zajkowski, SUNYConnect LMS Project Manager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0" lvl="0" marL="2424430" marR="269367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Workflow Toolkit Binder</a:t>
            </a:r>
            <a:endParaRPr/>
          </a:p>
        </p:txBody>
      </p:sp>
      <p:sp>
        <p:nvSpPr>
          <p:cNvPr id="393" name="Google Shape;393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 complete 3-ring binder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All the changes to make in ILLiad to streamline the workflow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Updated when new ideas were found or when Atlas updated ILLiad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The Blessing of the Fleet	</a:t>
            </a:r>
            <a:endParaRPr/>
          </a:p>
        </p:txBody>
      </p:sp>
      <p:sp>
        <p:nvSpPr>
          <p:cNvPr id="399" name="Google Shape;399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Blessing of the Fleet is a tradition that began centuries ago in Mediterranean fishing communities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The blessing was meant to ensure a safe and bountiful season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Ed had a background in theology and a love of sailing ships so…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en-US"/>
              <a:t>IDS Members became a fleet and we started handing out boats at the conference to new members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Ed Rivenburgh handing out boats!</a:t>
            </a:r>
            <a:endParaRPr/>
          </a:p>
        </p:txBody>
      </p:sp>
      <p:pic>
        <p:nvPicPr>
          <p:cNvPr descr="A person giving a presentation to a group of people" id="405" name="Google Shape;40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8358" y="1763316"/>
            <a:ext cx="7013986" cy="469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2019-04-16T15:38:37Z</dcterms:created>
  <dc:creator>Mark Sullivan</dc:creator>
</cp:coreProperties>
</file>