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68" r:id="rId4"/>
  </p:sldMasterIdLst>
  <p:notesMasterIdLst>
    <p:notesMasterId r:id="rId5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33584-B33F-4B2B-AB8B-0822FF7F3BA0}" type="datetimeFigureOut">
              <a:rPr lang="en-US" smtClean="0"/>
              <a:t>8/5/2019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E0127-D1C0-46E2-9936-B753478ACE66}" type="slidenum">
              <a:rPr lang="en-US" smtClean="0"/>
              <a:t>‹#›</a:t>
            </a:fld>
            <a:endParaRPr lang="en-US"/>
          </a:p>
        </p:txBody>
      </p:sp>
    </p:spTree>
    <p:extLst>
      <p:ext uri="{BB962C8B-B14F-4D97-AF65-F5344CB8AC3E}">
        <p14:creationId xmlns:p14="http://schemas.microsoft.com/office/powerpoint/2010/main" val="6797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Library is</a:t>
            </a:r>
            <a:r>
              <a:rPr lang="en-US" baseline="0" dirty="0" smtClean="0"/>
              <a:t> 5 stories </a:t>
            </a:r>
          </a:p>
          <a:p>
            <a:r>
              <a:rPr lang="en-US" baseline="0" dirty="0" smtClean="0"/>
              <a:t>Includes writing center, pathfinders, CITE and a café.</a:t>
            </a:r>
          </a:p>
          <a:p>
            <a:r>
              <a:rPr lang="en-US" baseline="0" dirty="0" smtClean="0"/>
              <a:t>Library won the QEP for information literacy and how an undergraduate degree in library science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9767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a:t>
            </a:r>
            <a:r>
              <a:rPr lang="en-US" baseline="0" dirty="0" smtClean="0"/>
              <a:t> Vendor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0051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 populates purchase order summary –</a:t>
            </a:r>
            <a:r>
              <a:rPr lang="en-US" baseline="0" dirty="0" smtClean="0"/>
              <a:t> add any add purchase notes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313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a request Tag, save and exit request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4768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 is sent to Purchasing</a:t>
            </a:r>
            <a:r>
              <a:rPr lang="en-US" baseline="0" dirty="0" smtClean="0"/>
              <a:t> request tab until received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492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receive</a:t>
            </a:r>
            <a:r>
              <a:rPr lang="en-US" baseline="0" dirty="0" smtClean="0"/>
              <a:t> an email that verifies your order</a:t>
            </a:r>
          </a:p>
          <a:p>
            <a:r>
              <a:rPr lang="en-US" baseline="0" dirty="0" smtClean="0"/>
              <a:t>Email will contain link in case for some reason the item is not automatically delivered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2357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Auto populates purchase order summary –</a:t>
            </a:r>
            <a:r>
              <a:rPr lang="en-US" baseline="0" dirty="0" smtClean="0"/>
              <a:t> add any add purchase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Add a request Tag, save and exit request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8104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Auto populates purchase order summary –</a:t>
            </a:r>
            <a:r>
              <a:rPr lang="en-US" baseline="0" dirty="0" smtClean="0"/>
              <a:t> add any add purchase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Add a request Tag, save and exit request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819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Email Tab</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5284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Template</a:t>
            </a:r>
          </a:p>
          <a:p>
            <a:r>
              <a:rPr lang="en-US" dirty="0" smtClean="0"/>
              <a:t>Template Auto Fills</a:t>
            </a:r>
          </a:p>
          <a:p>
            <a:r>
              <a:rPr lang="en-US" dirty="0" smtClean="0"/>
              <a:t>Confirmation</a:t>
            </a:r>
            <a:r>
              <a:rPr lang="en-US" baseline="0" dirty="0" smtClean="0"/>
              <a:t> that Email is Sent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9018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Request as Received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476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Interlibrary Loan = traditional ILL borrowing</a:t>
            </a:r>
          </a:p>
          <a:p>
            <a:r>
              <a:rPr lang="en-US" dirty="0" smtClean="0"/>
              <a:t>Information</a:t>
            </a:r>
            <a:r>
              <a:rPr lang="en-US" baseline="0" dirty="0" smtClean="0"/>
              <a:t> brokerage = purchasing requests on demand, our patron driven acquisitions</a:t>
            </a:r>
          </a:p>
          <a:p>
            <a:r>
              <a:rPr lang="en-US" baseline="0" dirty="0" smtClean="0"/>
              <a:t>Steely Delivers = delivering articles that we have in our collections, to our customers</a:t>
            </a:r>
          </a:p>
          <a:p>
            <a:endParaRPr lang="en-US" baseline="0" dirty="0" smtClean="0"/>
          </a:p>
          <a:p>
            <a:r>
              <a:rPr lang="en-US" baseline="0" dirty="0" smtClean="0"/>
              <a:t>Student Assistants: process all mail, search for paper requests, do our shipping, all of our scanning</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6917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Request as Received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4067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ERIN STARTS</a:t>
            </a:r>
          </a:p>
          <a:p>
            <a:endParaRPr lang="en-US" dirty="0" smtClean="0"/>
          </a:p>
          <a:p>
            <a:r>
              <a:rPr lang="en-US" dirty="0" smtClean="0"/>
              <a:t>Article</a:t>
            </a:r>
            <a:r>
              <a:rPr lang="en-US" baseline="0" dirty="0" smtClean="0"/>
              <a:t> Galaxy/Reprints Desk process</a:t>
            </a:r>
          </a:p>
          <a:p>
            <a:endParaRPr lang="en-US" dirty="0" smtClean="0"/>
          </a:p>
          <a:p>
            <a:r>
              <a:rPr lang="en-US" dirty="0" err="1" smtClean="0"/>
              <a:t>Tipasa</a:t>
            </a:r>
            <a:r>
              <a:rPr lang="en-US" baseline="0" dirty="0" smtClean="0"/>
              <a:t> opening layout</a:t>
            </a:r>
          </a:p>
          <a:p>
            <a:r>
              <a:rPr lang="en-US" baseline="0" dirty="0" smtClean="0"/>
              <a:t>See Borrowing Request that have copyright questions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423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 acquisition staff</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001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Here is what the request looks like in ACQ – we will need to discuss further with Lois if she would like us to track this in ACQ for Visa. - I think it’s a good idea!</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Right now, I just say decline and work from the ILL side and Joey would manually enter this information when the visa bill arrives.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6526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Purchase from vendor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4878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0721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Request </a:t>
            </a:r>
          </a:p>
          <a:p>
            <a:r>
              <a:rPr lang="en-US" dirty="0" smtClean="0"/>
              <a:t>Change</a:t>
            </a:r>
            <a:r>
              <a:rPr lang="en-US" baseline="0" dirty="0" smtClean="0"/>
              <a:t> Fulfillment types to Purchase Request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9697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Upload</a:t>
            </a:r>
            <a:r>
              <a:rPr lang="en-US" baseline="0" dirty="0" smtClean="0"/>
              <a:t> document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5102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 tag and add purchase notes / save progress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0886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Use template to email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53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a:t>
            </a:r>
            <a:r>
              <a:rPr lang="en-US" baseline="0" dirty="0" smtClean="0"/>
              <a:t> our Dean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9658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a:t>
            </a:r>
            <a:r>
              <a:rPr lang="en-US" baseline="0" dirty="0" smtClean="0"/>
              <a:t> Request for Visa Records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5763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Mark</a:t>
            </a:r>
            <a:r>
              <a:rPr lang="en-US" sz="1200" kern="1200" baseline="0" dirty="0" smtClean="0">
                <a:solidFill>
                  <a:schemeClr val="tx1"/>
                </a:solidFill>
                <a:effectLst/>
                <a:latin typeface="+mn-lt"/>
                <a:ea typeface="+mn-ea"/>
                <a:cs typeface="+mn-cs"/>
              </a:rPr>
              <a:t> as </a:t>
            </a:r>
            <a:r>
              <a:rPr lang="en-US" sz="1200" kern="1200" baseline="0" dirty="0" err="1" smtClean="0">
                <a:solidFill>
                  <a:schemeClr val="tx1"/>
                </a:solidFill>
                <a:effectLst/>
                <a:latin typeface="+mn-lt"/>
                <a:ea typeface="+mn-ea"/>
                <a:cs typeface="+mn-cs"/>
              </a:rPr>
              <a:t>Recieved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9485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9882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love the ability to add acquisitions information into what</a:t>
            </a:r>
            <a:r>
              <a:rPr lang="en-US" baseline="0" dirty="0" smtClean="0"/>
              <a:t> the user sees in their account. For instance, say a faculty member has used $200 of their allotted </a:t>
            </a:r>
            <a:r>
              <a:rPr lang="en-US" baseline="0" dirty="0" err="1" smtClean="0"/>
              <a:t>SourceFinder</a:t>
            </a:r>
            <a:r>
              <a:rPr lang="en-US" baseline="0" dirty="0" smtClean="0"/>
              <a:t> budge and also, $325 of their department budget. It would be convenient if faculty could see this information, when they sign in to their accounts. </a:t>
            </a:r>
          </a:p>
          <a:p>
            <a:endParaRPr lang="en-US" baseline="0" dirty="0" smtClean="0"/>
          </a:p>
          <a:p>
            <a:r>
              <a:rPr lang="en-US" baseline="0" dirty="0" smtClean="0"/>
              <a:t>Would want to see Acquisitions/</a:t>
            </a:r>
            <a:r>
              <a:rPr lang="en-US" baseline="0" dirty="0" err="1" smtClean="0"/>
              <a:t>Tipasa</a:t>
            </a:r>
            <a:r>
              <a:rPr lang="en-US" baseline="0" smtClean="0"/>
              <a:t> integration </a:t>
            </a:r>
            <a:r>
              <a:rPr lang="en-US" baseline="0" dirty="0" smtClean="0"/>
              <a:t>for faculty orders</a:t>
            </a:r>
          </a:p>
          <a:p>
            <a:endParaRPr lang="en-US" b="1" baseline="0" dirty="0" smtClean="0"/>
          </a:p>
          <a:p>
            <a:r>
              <a:rPr lang="en-US" b="1" baseline="0" dirty="0" smtClean="0"/>
              <a:t>Erin, can faculty see that stuff has been ordered in their account when it goes into AQU?  - No these are reports I have to create for each individual if they ask.  (ERIN)</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381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Accuracy– getting our patrons exactly what they need without much hassle</a:t>
            </a:r>
          </a:p>
          <a:p>
            <a:endParaRPr lang="en-US" dirty="0" smtClean="0"/>
          </a:p>
          <a:p>
            <a:r>
              <a:rPr lang="en-US" dirty="0" smtClean="0"/>
              <a:t>Speed: Delivering items as quickly as possible.</a:t>
            </a:r>
            <a:r>
              <a:rPr lang="en-US" baseline="0" dirty="0" smtClean="0"/>
              <a:t> Purchase on demand? Automating our processes, so requests are sent out and delivered without mediation (we can do a lot of that in </a:t>
            </a:r>
            <a:r>
              <a:rPr lang="en-US" baseline="0" dirty="0" err="1" smtClean="0"/>
              <a:t>Tipasa</a:t>
            </a:r>
            <a:r>
              <a:rPr lang="en-US" baseline="0" dirty="0" smtClean="0"/>
              <a:t> with direct requests and trusted senders). Patron enters their requests, system automatically sends requests out and lender fills. If lender is designated a “trusted sender”, then customer automatically notified of delivered request without any staff mediation. We have designated all lenders as “trusted”.</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AVERAGE TURN AROUND TIME: @4 days (loans and copies) Borrowing</a:t>
            </a:r>
          </a:p>
          <a:p>
            <a:endParaRPr lang="en-US" baseline="0" dirty="0" smtClean="0"/>
          </a:p>
          <a:p>
            <a:endParaRPr lang="en-US" baseline="0" dirty="0" smtClean="0"/>
          </a:p>
          <a:p>
            <a:r>
              <a:rPr lang="en-US" baseline="0" dirty="0" smtClean="0"/>
              <a:t>We have also implemented weekend hours. Erin signs in remotely over the weekend to process requests and emails, to keep our turnaround times low. She can do this all from home and the flexible schedule has been helpful to her. Lowered our turnaround times by a day. Plus, we were able to decrease our turnaround time data in OCLC, increasing our lending requests.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255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budget changes from year to year and unfortunately,</a:t>
            </a:r>
            <a:r>
              <a:rPr lang="en-US" baseline="0" dirty="0" smtClean="0"/>
              <a:t> our POD program excluded physical items this last year, but we are hopeful this will change. We are hoping to integrate the faculty department purchasing into our </a:t>
            </a:r>
            <a:r>
              <a:rPr lang="en-US" baseline="0" dirty="0" err="1" smtClean="0"/>
              <a:t>Tipasa</a:t>
            </a:r>
            <a:r>
              <a:rPr lang="en-US" baseline="0" dirty="0" smtClean="0"/>
              <a:t> software at some point, so that users can have a one stop shopping experience. We believe we will be able to integrate our tagging mechanism for this process, so that we can keep the 2 budget lines separate from </a:t>
            </a:r>
            <a:r>
              <a:rPr lang="en-US" baseline="0" dirty="0" err="1" smtClean="0"/>
              <a:t>eachother</a:t>
            </a:r>
            <a:endParaRPr lang="en-US" baseline="0" dirty="0" smtClean="0"/>
          </a:p>
          <a:p>
            <a:endParaRPr lang="en-US" baseline="0" dirty="0" smtClean="0"/>
          </a:p>
          <a:p>
            <a:r>
              <a:rPr lang="en-US" baseline="0" dirty="0" smtClean="0"/>
              <a:t>We DO purchase articles still.</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125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items, in the past</a:t>
            </a:r>
          </a:p>
          <a:p>
            <a:endParaRPr lang="en-US" dirty="0" smtClean="0"/>
          </a:p>
          <a:p>
            <a:r>
              <a:rPr lang="en-US" dirty="0" smtClean="0"/>
              <a:t>We are interested</a:t>
            </a:r>
            <a:r>
              <a:rPr lang="en-US" baseline="0" dirty="0" smtClean="0"/>
              <a:t> in immediate purchase because of our intense 7 week semesters, where our patrons need their materials literally RIGHT NOW. Waiting a week is nor acceptable for their timeline. If we decide to implement Purchase Now, </a:t>
            </a:r>
            <a:r>
              <a:rPr lang="en-US" baseline="0" dirty="0" err="1" smtClean="0"/>
              <a:t>Tipasa</a:t>
            </a:r>
            <a:r>
              <a:rPr lang="en-US" baseline="0" dirty="0" smtClean="0"/>
              <a:t> allows us to designate certain requests to be directed to purchasing (staff mediation before going out to ILL), so that we can immediately purchase these requests</a:t>
            </a:r>
          </a:p>
          <a:p>
            <a:endParaRPr lang="en-US" baseline="0" dirty="0" smtClean="0"/>
          </a:p>
          <a:p>
            <a:r>
              <a:rPr lang="en-US" baseline="0" dirty="0" smtClean="0"/>
              <a:t>We used to purchase current year articles and books immediately, but budget changed that</a:t>
            </a:r>
          </a:p>
          <a:p>
            <a:endParaRPr lang="en-US" baseline="0" dirty="0" smtClean="0"/>
          </a:p>
          <a:p>
            <a:r>
              <a:rPr lang="en-US" baseline="0" dirty="0" smtClean="0"/>
              <a:t>Physically purchase outside of system, track/notify/follow/deliver request in </a:t>
            </a:r>
            <a:r>
              <a:rPr lang="en-US" baseline="0" dirty="0" err="1" smtClean="0"/>
              <a:t>Tipasa</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7944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integrated</a:t>
            </a:r>
            <a:r>
              <a:rPr lang="en-US" baseline="0" dirty="0" smtClean="0"/>
              <a:t> both the Copyright Clearing Center’s “Get It Now” application and the Reprint’s Desk “Article Galaxy” application into our </a:t>
            </a:r>
            <a:r>
              <a:rPr lang="en-US" baseline="0" dirty="0" err="1" smtClean="0"/>
              <a:t>Tipasa</a:t>
            </a:r>
            <a:r>
              <a:rPr lang="en-US" baseline="0" dirty="0" smtClean="0"/>
              <a:t> module. </a:t>
            </a:r>
          </a:p>
          <a:p>
            <a:endParaRPr lang="en-US" baseline="0" dirty="0" smtClean="0"/>
          </a:p>
          <a:p>
            <a:r>
              <a:rPr lang="en-US" baseline="0" dirty="0" smtClean="0"/>
              <a:t>If we were purchasing physical items, we would also be using the </a:t>
            </a:r>
            <a:r>
              <a:rPr lang="en-US" i="1" baseline="0" dirty="0" smtClean="0"/>
              <a:t>book applications…</a:t>
            </a:r>
            <a:endParaRPr lang="en-US" i="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920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ERIN STARTS</a:t>
            </a:r>
          </a:p>
          <a:p>
            <a:endParaRPr lang="en-US" dirty="0" smtClean="0"/>
          </a:p>
          <a:p>
            <a:r>
              <a:rPr lang="en-US" dirty="0" smtClean="0"/>
              <a:t>Article</a:t>
            </a:r>
            <a:r>
              <a:rPr lang="en-US" baseline="0" dirty="0" smtClean="0"/>
              <a:t> Galaxy/Reprints Desk process</a:t>
            </a:r>
          </a:p>
          <a:p>
            <a:endParaRPr lang="en-US" dirty="0" smtClean="0"/>
          </a:p>
          <a:p>
            <a:r>
              <a:rPr lang="en-US" dirty="0" err="1" smtClean="0"/>
              <a:t>Tipasa</a:t>
            </a:r>
            <a:r>
              <a:rPr lang="en-US" baseline="0" dirty="0" smtClean="0"/>
              <a:t> opening layout</a:t>
            </a:r>
          </a:p>
          <a:p>
            <a:r>
              <a:rPr lang="en-US" baseline="0" dirty="0" smtClean="0"/>
              <a:t>See Borrowing Request that have copyright questions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8036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documents</a:t>
            </a:r>
            <a:r>
              <a:rPr lang="en-US" baseline="0" dirty="0" smtClean="0"/>
              <a:t> with copyright questions</a:t>
            </a:r>
          </a:p>
          <a:p>
            <a:endParaRPr lang="en-US" baseline="0" dirty="0" smtClean="0"/>
          </a:p>
          <a:p>
            <a:r>
              <a:rPr lang="en-US" baseline="0" dirty="0" smtClean="0"/>
              <a:t>Scroll down to copyright clearance – I can see that we have used this item 5 times so I need to either go to clear with fee payment required or look at check out the purchase tab</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13AB4-CCEF-4E4B-9F9E-3B0A554C4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619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D93A17-0BDE-48DA-8624-7D522F699AFD}"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97670-F688-4D6D-B784-D0227A22DC71}" type="slidenum">
              <a:rPr lang="en-US" smtClean="0"/>
              <a:t>‹#›</a:t>
            </a:fld>
            <a:endParaRPr lang="en-US"/>
          </a:p>
        </p:txBody>
      </p:sp>
    </p:spTree>
    <p:extLst>
      <p:ext uri="{BB962C8B-B14F-4D97-AF65-F5344CB8AC3E}">
        <p14:creationId xmlns:p14="http://schemas.microsoft.com/office/powerpoint/2010/main" val="3701299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93A17-0BDE-48DA-8624-7D522F699AFD}"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97670-F688-4D6D-B784-D0227A22DC71}" type="slidenum">
              <a:rPr lang="en-US" smtClean="0"/>
              <a:t>‹#›</a:t>
            </a:fld>
            <a:endParaRPr lang="en-US"/>
          </a:p>
        </p:txBody>
      </p:sp>
    </p:spTree>
    <p:extLst>
      <p:ext uri="{BB962C8B-B14F-4D97-AF65-F5344CB8AC3E}">
        <p14:creationId xmlns:p14="http://schemas.microsoft.com/office/powerpoint/2010/main" val="393528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93A17-0BDE-48DA-8624-7D522F699AFD}"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97670-F688-4D6D-B784-D0227A22DC71}" type="slidenum">
              <a:rPr lang="en-US" smtClean="0"/>
              <a:t>‹#›</a:t>
            </a:fld>
            <a:endParaRPr lang="en-US"/>
          </a:p>
        </p:txBody>
      </p:sp>
    </p:spTree>
    <p:extLst>
      <p:ext uri="{BB962C8B-B14F-4D97-AF65-F5344CB8AC3E}">
        <p14:creationId xmlns:p14="http://schemas.microsoft.com/office/powerpoint/2010/main" val="3839233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pecialty Divider_GH Red Lts">
    <p:spTree>
      <p:nvGrpSpPr>
        <p:cNvPr id="1" name=""/>
        <p:cNvGrpSpPr/>
        <p:nvPr/>
      </p:nvGrpSpPr>
      <p:grpSpPr>
        <a:xfrm>
          <a:off x="0" y="0"/>
          <a:ext cx="0" cy="0"/>
          <a:chOff x="0" y="0"/>
          <a:chExt cx="0" cy="0"/>
        </a:xfrm>
      </p:grpSpPr>
      <p:pic>
        <p:nvPicPr>
          <p:cNvPr id="3" name="Picture 2" descr="slides.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16" y="-10160"/>
            <a:ext cx="12192000" cy="6858000"/>
          </a:xfrm>
          <a:prstGeom prst="rect">
            <a:avLst/>
          </a:prstGeom>
        </p:spPr>
      </p:pic>
      <p:sp>
        <p:nvSpPr>
          <p:cNvPr id="4" name="Text Placeholder 7"/>
          <p:cNvSpPr>
            <a:spLocks noGrp="1"/>
          </p:cNvSpPr>
          <p:nvPr>
            <p:ph type="body" sz="quarter" idx="10" hasCustomPrompt="1"/>
          </p:nvPr>
        </p:nvSpPr>
        <p:spPr>
          <a:xfrm>
            <a:off x="788742" y="1871420"/>
            <a:ext cx="6092965" cy="2660483"/>
          </a:xfrm>
          <a:prstGeom prst="rect">
            <a:avLst/>
          </a:prstGeom>
        </p:spPr>
        <p:txBody>
          <a:bodyPr vert="horz"/>
          <a:lstStyle>
            <a:lvl1pPr marL="0" indent="0">
              <a:buNone/>
              <a:defRPr sz="4400" b="1">
                <a:latin typeface="Arial"/>
                <a:cs typeface="Arial"/>
              </a:defRPr>
            </a:lvl1pPr>
          </a:lstStyle>
          <a:p>
            <a:pPr lvl="0"/>
            <a:r>
              <a:rPr lang="en-US" dirty="0" smtClean="0"/>
              <a:t>DIVIDER SLIDE</a:t>
            </a:r>
            <a:br>
              <a:rPr lang="en-US" dirty="0" smtClean="0"/>
            </a:br>
            <a:r>
              <a:rPr lang="en-US" dirty="0" smtClean="0"/>
              <a:t>HEADLINE</a:t>
            </a:r>
            <a:endParaRPr lang="en-US" dirty="0"/>
          </a:p>
        </p:txBody>
      </p:sp>
    </p:spTree>
    <p:extLst>
      <p:ext uri="{BB962C8B-B14F-4D97-AF65-F5344CB8AC3E}">
        <p14:creationId xmlns:p14="http://schemas.microsoft.com/office/powerpoint/2010/main" val="423842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pecialty Divider_Student Studying">
    <p:spTree>
      <p:nvGrpSpPr>
        <p:cNvPr id="1" name=""/>
        <p:cNvGrpSpPr/>
        <p:nvPr/>
      </p:nvGrpSpPr>
      <p:grpSpPr>
        <a:xfrm>
          <a:off x="0" y="0"/>
          <a:ext cx="0" cy="0"/>
          <a:chOff x="0" y="0"/>
          <a:chExt cx="0" cy="0"/>
        </a:xfrm>
      </p:grpSpPr>
      <p:pic>
        <p:nvPicPr>
          <p:cNvPr id="3" name="Picture 2" descr="slide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7"/>
          <p:cNvSpPr>
            <a:spLocks noGrp="1"/>
          </p:cNvSpPr>
          <p:nvPr>
            <p:ph type="body" sz="quarter" idx="10" hasCustomPrompt="1"/>
          </p:nvPr>
        </p:nvSpPr>
        <p:spPr>
          <a:xfrm>
            <a:off x="788742" y="1871420"/>
            <a:ext cx="6092965" cy="2660483"/>
          </a:xfrm>
          <a:prstGeom prst="rect">
            <a:avLst/>
          </a:prstGeom>
        </p:spPr>
        <p:txBody>
          <a:bodyPr vert="horz"/>
          <a:lstStyle>
            <a:lvl1pPr marL="0" indent="0">
              <a:buNone/>
              <a:defRPr sz="4400" b="1">
                <a:latin typeface="Arial"/>
                <a:cs typeface="Arial"/>
              </a:defRPr>
            </a:lvl1pPr>
          </a:lstStyle>
          <a:p>
            <a:pPr lvl="0"/>
            <a:r>
              <a:rPr lang="en-US" dirty="0" smtClean="0"/>
              <a:t>DIVIDER SLIDE</a:t>
            </a:r>
            <a:br>
              <a:rPr lang="en-US" dirty="0" smtClean="0"/>
            </a:br>
            <a:r>
              <a:rPr lang="en-US" dirty="0" smtClean="0"/>
              <a:t>HEADLINE</a:t>
            </a:r>
            <a:endParaRPr lang="en-US" dirty="0"/>
          </a:p>
        </p:txBody>
      </p:sp>
    </p:spTree>
    <p:extLst>
      <p:ext uri="{BB962C8B-B14F-4D97-AF65-F5344CB8AC3E}">
        <p14:creationId xmlns:p14="http://schemas.microsoft.com/office/powerpoint/2010/main" val="257223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hite_Picture_Bullets Box">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3B6FF5D5-55A7-BD48-85F1-1823D5B4F823}" type="slidenum">
              <a:rPr lang="en-US" smtClean="0">
                <a:solidFill>
                  <a:prstClr val="white">
                    <a:lumMod val="50000"/>
                  </a:prstClr>
                </a:solidFill>
              </a:rPr>
              <a:pPr defTabSz="457200"/>
              <a:t>‹#›</a:t>
            </a:fld>
            <a:endParaRPr lang="en-US">
              <a:solidFill>
                <a:prstClr val="white">
                  <a:lumMod val="50000"/>
                </a:prstClr>
              </a:solidFill>
            </a:endParaRPr>
          </a:p>
        </p:txBody>
      </p:sp>
      <p:sp>
        <p:nvSpPr>
          <p:cNvPr id="4" name="Title 1"/>
          <p:cNvSpPr>
            <a:spLocks noGrp="1"/>
          </p:cNvSpPr>
          <p:nvPr>
            <p:ph type="ctrTitle" hasCustomPrompt="1"/>
          </p:nvPr>
        </p:nvSpPr>
        <p:spPr>
          <a:xfrm>
            <a:off x="558800" y="884616"/>
            <a:ext cx="11074400" cy="995908"/>
          </a:xfrm>
          <a:prstGeom prst="rect">
            <a:avLst/>
          </a:prstGeom>
        </p:spPr>
        <p:txBody>
          <a:bodyPr anchor="ctr"/>
          <a:lstStyle>
            <a:lvl1pPr algn="l">
              <a:defRPr b="1" baseline="0">
                <a:latin typeface="Arial" charset="0"/>
                <a:ea typeface="Arial" charset="0"/>
                <a:cs typeface="Arial" charset="0"/>
              </a:defRPr>
            </a:lvl1pPr>
          </a:lstStyle>
          <a:p>
            <a:r>
              <a:rPr lang="en-US" dirty="0" smtClean="0"/>
              <a:t>SLIDE HEADLINE 44PT</a:t>
            </a:r>
            <a:endParaRPr lang="en-US" dirty="0"/>
          </a:p>
        </p:txBody>
      </p:sp>
      <p:sp>
        <p:nvSpPr>
          <p:cNvPr id="5" name="Text Placeholder 12"/>
          <p:cNvSpPr>
            <a:spLocks noGrp="1"/>
          </p:cNvSpPr>
          <p:nvPr>
            <p:ph type="body" sz="quarter" idx="12"/>
          </p:nvPr>
        </p:nvSpPr>
        <p:spPr>
          <a:xfrm>
            <a:off x="6175165" y="2141234"/>
            <a:ext cx="5458035" cy="4021441"/>
          </a:xfrm>
          <a:prstGeom prst="rect">
            <a:avLst/>
          </a:prstGeom>
        </p:spPr>
        <p:txBody>
          <a:bodyPr vert="horz"/>
          <a:lstStyle>
            <a:lvl1pPr marL="230188" indent="-230188">
              <a:buFont typeface="Arial"/>
              <a:buChar char="•"/>
              <a:defRPr sz="2400">
                <a:latin typeface="Arial" charset="0"/>
                <a:ea typeface="Arial" charset="0"/>
                <a:cs typeface="Arial" charset="0"/>
              </a:defRPr>
            </a:lvl1pPr>
            <a:lvl2pPr marL="688975" indent="-231775">
              <a:buFont typeface="Arial"/>
              <a:buChar char="•"/>
              <a:defRPr sz="2000">
                <a:solidFill>
                  <a:schemeClr val="bg1">
                    <a:lumMod val="50000"/>
                  </a:schemeClr>
                </a:solidFill>
                <a:latin typeface="Arial" charset="0"/>
                <a:ea typeface="Arial" charset="0"/>
                <a:cs typeface="Arial" charset="0"/>
              </a:defRPr>
            </a:lvl2pPr>
            <a:lvl3pPr>
              <a:defRPr sz="1600">
                <a:solidFill>
                  <a:schemeClr val="accent3"/>
                </a:solidFill>
                <a:latin typeface="Arial" charset="0"/>
                <a:ea typeface="Arial" charset="0"/>
                <a:cs typeface="Arial"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Picture Placeholder 3"/>
          <p:cNvSpPr>
            <a:spLocks noGrp="1"/>
          </p:cNvSpPr>
          <p:nvPr>
            <p:ph type="pic" sz="quarter" idx="13"/>
          </p:nvPr>
        </p:nvSpPr>
        <p:spPr>
          <a:xfrm>
            <a:off x="558800" y="2141539"/>
            <a:ext cx="5234184" cy="4021137"/>
          </a:xfrm>
          <a:prstGeom prst="rect">
            <a:avLst/>
          </a:prstGeom>
        </p:spPr>
        <p:txBody>
          <a:bodyPr vert="horz"/>
          <a:lstStyle>
            <a:lvl1pPr>
              <a:defRPr>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4010728820"/>
      </p:ext>
    </p:extLst>
  </p:cSld>
  <p:clrMapOvr>
    <a:masterClrMapping/>
  </p:clrMapOvr>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hite_Bullets">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8800" y="884616"/>
            <a:ext cx="11074400" cy="995908"/>
          </a:xfrm>
          <a:prstGeom prst="rect">
            <a:avLst/>
          </a:prstGeom>
        </p:spPr>
        <p:txBody>
          <a:bodyPr anchor="ctr"/>
          <a:lstStyle>
            <a:lvl1pPr algn="l">
              <a:defRPr b="1" baseline="0"/>
            </a:lvl1pPr>
          </a:lstStyle>
          <a:p>
            <a:r>
              <a:rPr lang="en-US" dirty="0" smtClean="0"/>
              <a:t>SLIDE HEADLINE 44PT</a:t>
            </a:r>
            <a:endParaRPr lang="en-US" dirty="0"/>
          </a:p>
        </p:txBody>
      </p:sp>
      <p:sp>
        <p:nvSpPr>
          <p:cNvPr id="13" name="Text Placeholder 12"/>
          <p:cNvSpPr>
            <a:spLocks noGrp="1"/>
          </p:cNvSpPr>
          <p:nvPr>
            <p:ph type="body" sz="quarter" idx="11"/>
          </p:nvPr>
        </p:nvSpPr>
        <p:spPr>
          <a:xfrm>
            <a:off x="558800" y="2141235"/>
            <a:ext cx="11074400" cy="3495145"/>
          </a:xfrm>
          <a:prstGeom prst="rect">
            <a:avLst/>
          </a:prstGeom>
        </p:spPr>
        <p:txBody>
          <a:bodyPr vert="horz"/>
          <a:lstStyle>
            <a:lvl1pPr marL="230188" indent="-230188">
              <a:buFont typeface="Arial"/>
              <a:buChar char="•"/>
              <a:defRPr sz="2400"/>
            </a:lvl1pPr>
            <a:lvl2pPr marL="688975" indent="-231775">
              <a:buFont typeface="Arial"/>
              <a:buChar char="•"/>
              <a:defRPr sz="2000">
                <a:solidFill>
                  <a:schemeClr val="bg1">
                    <a:lumMod val="50000"/>
                  </a:schemeClr>
                </a:solidFill>
              </a:defRPr>
            </a:lvl2pPr>
            <a:lvl3pPr>
              <a:defRPr sz="1600">
                <a:solidFill>
                  <a:schemeClr val="accent3"/>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8486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hite_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457200"/>
            <a:fld id="{3B6FF5D5-55A7-BD48-85F1-1823D5B4F823}" type="slidenum">
              <a:rPr lang="en-US" smtClean="0">
                <a:solidFill>
                  <a:prstClr val="white">
                    <a:lumMod val="50000"/>
                  </a:prstClr>
                </a:solidFill>
              </a:rPr>
              <a:pPr defTabSz="457200"/>
              <a:t>‹#›</a:t>
            </a:fld>
            <a:endParaRPr lang="en-US">
              <a:solidFill>
                <a:prstClr val="white">
                  <a:lumMod val="50000"/>
                </a:prstClr>
              </a:solidFill>
            </a:endParaRPr>
          </a:p>
        </p:txBody>
      </p:sp>
    </p:spTree>
    <p:extLst>
      <p:ext uri="{BB962C8B-B14F-4D97-AF65-F5344CB8AC3E}">
        <p14:creationId xmlns:p14="http://schemas.microsoft.com/office/powerpoint/2010/main" val="4223271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hite_Headlin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457200"/>
            <a:fld id="{3B6FF5D5-55A7-BD48-85F1-1823D5B4F823}" type="slidenum">
              <a:rPr lang="en-US" smtClean="0">
                <a:solidFill>
                  <a:prstClr val="white">
                    <a:lumMod val="50000"/>
                  </a:prstClr>
                </a:solidFill>
              </a:rPr>
              <a:pPr defTabSz="457200"/>
              <a:t>‹#›</a:t>
            </a:fld>
            <a:endParaRPr lang="en-US">
              <a:solidFill>
                <a:prstClr val="white">
                  <a:lumMod val="50000"/>
                </a:prstClr>
              </a:solidFill>
            </a:endParaRPr>
          </a:p>
        </p:txBody>
      </p:sp>
      <p:sp>
        <p:nvSpPr>
          <p:cNvPr id="6" name="Title 1"/>
          <p:cNvSpPr>
            <a:spLocks noGrp="1"/>
          </p:cNvSpPr>
          <p:nvPr>
            <p:ph type="ctrTitle" hasCustomPrompt="1"/>
          </p:nvPr>
        </p:nvSpPr>
        <p:spPr>
          <a:xfrm>
            <a:off x="769256" y="884616"/>
            <a:ext cx="10363200" cy="995908"/>
          </a:xfrm>
          <a:prstGeom prst="rect">
            <a:avLst/>
          </a:prstGeom>
        </p:spPr>
        <p:txBody>
          <a:bodyPr anchor="ctr"/>
          <a:lstStyle>
            <a:lvl1pPr algn="l">
              <a:defRPr b="1" baseline="0"/>
            </a:lvl1pPr>
          </a:lstStyle>
          <a:p>
            <a:r>
              <a:rPr lang="en-US" dirty="0" smtClean="0"/>
              <a:t>SLIDE HEADLINE 44PT</a:t>
            </a:r>
            <a:endParaRPr lang="en-US" dirty="0"/>
          </a:p>
        </p:txBody>
      </p:sp>
    </p:spTree>
    <p:extLst>
      <p:ext uri="{BB962C8B-B14F-4D97-AF65-F5344CB8AC3E}">
        <p14:creationId xmlns:p14="http://schemas.microsoft.com/office/powerpoint/2010/main" val="2211822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ividerSlide_ForUseWith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12192000" cy="6858000"/>
          </a:xfrm>
          <a:prstGeom prst="rect">
            <a:avLst/>
          </a:prstGeom>
        </p:spPr>
        <p:txBody>
          <a:bodyPr vert="horz"/>
          <a:lstStyle/>
          <a:p>
            <a:endParaRPr lang="en-US"/>
          </a:p>
        </p:txBody>
      </p:sp>
    </p:spTree>
    <p:extLst>
      <p:ext uri="{BB962C8B-B14F-4D97-AF65-F5344CB8AC3E}">
        <p14:creationId xmlns:p14="http://schemas.microsoft.com/office/powerpoint/2010/main" val="4084435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ank You">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stretch>
            <a:fillRect/>
          </a:stretch>
        </p:blipFill>
        <p:spPr>
          <a:xfrm>
            <a:off x="9067033" y="5292343"/>
            <a:ext cx="2526144" cy="939602"/>
          </a:xfrm>
          <a:prstGeom prst="rect">
            <a:avLst/>
          </a:prstGeom>
        </p:spPr>
      </p:pic>
      <p:sp>
        <p:nvSpPr>
          <p:cNvPr id="6" name="Title 1"/>
          <p:cNvSpPr>
            <a:spLocks noGrp="1"/>
          </p:cNvSpPr>
          <p:nvPr>
            <p:ph type="ctrTitle" hasCustomPrompt="1"/>
          </p:nvPr>
        </p:nvSpPr>
        <p:spPr>
          <a:xfrm>
            <a:off x="1446589" y="2510301"/>
            <a:ext cx="10363200" cy="1723035"/>
          </a:xfrm>
          <a:prstGeom prst="rect">
            <a:avLst/>
          </a:prstGeom>
        </p:spPr>
        <p:txBody>
          <a:bodyPr/>
          <a:lstStyle>
            <a:lvl1pPr algn="l">
              <a:defRPr sz="3600" b="1" baseline="0">
                <a:solidFill>
                  <a:schemeClr val="tx1"/>
                </a:solidFill>
              </a:defRPr>
            </a:lvl1pPr>
          </a:lstStyle>
          <a:p>
            <a:r>
              <a:rPr lang="en-US" dirty="0" smtClean="0"/>
              <a:t>PRESENTATION</a:t>
            </a:r>
            <a:br>
              <a:rPr lang="en-US" dirty="0" smtClean="0"/>
            </a:br>
            <a:r>
              <a:rPr lang="en-US" dirty="0" smtClean="0"/>
              <a:t>HEADLINE</a:t>
            </a:r>
            <a:endParaRPr lang="en-US" dirty="0"/>
          </a:p>
        </p:txBody>
      </p:sp>
      <p:sp>
        <p:nvSpPr>
          <p:cNvPr id="8" name="Text Placeholder 9"/>
          <p:cNvSpPr>
            <a:spLocks noGrp="1"/>
          </p:cNvSpPr>
          <p:nvPr>
            <p:ph type="body" sz="quarter" idx="13" hasCustomPrompt="1"/>
          </p:nvPr>
        </p:nvSpPr>
        <p:spPr>
          <a:xfrm>
            <a:off x="1483887" y="4581026"/>
            <a:ext cx="5386916" cy="695381"/>
          </a:xfrm>
          <a:prstGeom prst="rect">
            <a:avLst/>
          </a:prstGeom>
        </p:spPr>
        <p:txBody>
          <a:bodyPr vert="horz"/>
          <a:lstStyle>
            <a:lvl1pPr marL="0" indent="0">
              <a:buNone/>
              <a:defRPr sz="2000" b="1" baseline="0">
                <a:solidFill>
                  <a:schemeClr val="bg1"/>
                </a:solidFill>
              </a:defRPr>
            </a:lvl1pPr>
            <a:lvl2pPr>
              <a:defRPr>
                <a:solidFill>
                  <a:srgbClr val="F5B942"/>
                </a:solidFill>
              </a:defRPr>
            </a:lvl2pPr>
            <a:lvl3pPr>
              <a:defRPr>
                <a:solidFill>
                  <a:srgbClr val="F5B942"/>
                </a:solidFill>
              </a:defRPr>
            </a:lvl3pPr>
            <a:lvl4pPr>
              <a:defRPr>
                <a:solidFill>
                  <a:srgbClr val="F5B942"/>
                </a:solidFill>
              </a:defRPr>
            </a:lvl4pPr>
            <a:lvl5pPr>
              <a:defRPr>
                <a:solidFill>
                  <a:srgbClr val="F5B942"/>
                </a:solidFill>
              </a:defRPr>
            </a:lvl5pPr>
          </a:lstStyle>
          <a:p>
            <a:pPr lvl="0"/>
            <a:r>
              <a:rPr lang="en-US" dirty="0" smtClean="0"/>
              <a:t>Subhead or date</a:t>
            </a:r>
            <a:endParaRPr lang="en-US" dirty="0"/>
          </a:p>
        </p:txBody>
      </p:sp>
      <p:pic>
        <p:nvPicPr>
          <p:cNvPr id="3" name="Picture 2" descr="white slide_lightpath.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
            <a:ext cx="12192000" cy="6857499"/>
          </a:xfrm>
          <a:prstGeom prst="rect">
            <a:avLst/>
          </a:prstGeom>
        </p:spPr>
      </p:pic>
      <p:sp>
        <p:nvSpPr>
          <p:cNvPr id="7" name="Title 1"/>
          <p:cNvSpPr txBox="1">
            <a:spLocks/>
          </p:cNvSpPr>
          <p:nvPr userDrawn="1"/>
        </p:nvSpPr>
        <p:spPr>
          <a:xfrm>
            <a:off x="1433043" y="2419003"/>
            <a:ext cx="6694957" cy="15303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baseline="0">
                <a:solidFill>
                  <a:schemeClr val="tx1"/>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smtClean="0">
                <a:ln>
                  <a:noFill/>
                </a:ln>
                <a:solidFill>
                  <a:prstClr val="black"/>
                </a:solidFill>
                <a:effectLst/>
                <a:uLnTx/>
                <a:uFillTx/>
                <a:latin typeface="Arial"/>
                <a:ea typeface="+mj-ea"/>
                <a:cs typeface="Arial"/>
              </a:rPr>
              <a:t>THANK YOU</a:t>
            </a:r>
            <a:r>
              <a:rPr kumimoji="0" lang="en-US" sz="6000" b="1" i="0" u="none" strike="noStrike" kern="1200" cap="none" spc="0" normalizeH="0" baseline="0" noProof="0" dirty="0" smtClean="0">
                <a:ln>
                  <a:noFill/>
                </a:ln>
                <a:solidFill>
                  <a:prstClr val="black"/>
                </a:solidFill>
                <a:effectLst/>
                <a:uLnTx/>
                <a:uFillTx/>
                <a:latin typeface="Arial"/>
                <a:ea typeface="+mj-ea"/>
                <a:cs typeface="Arial"/>
              </a:rPr>
              <a:t>!</a:t>
            </a:r>
          </a:p>
        </p:txBody>
      </p:sp>
    </p:spTree>
    <p:extLst>
      <p:ext uri="{BB962C8B-B14F-4D97-AF65-F5344CB8AC3E}">
        <p14:creationId xmlns:p14="http://schemas.microsoft.com/office/powerpoint/2010/main" val="1532241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93A17-0BDE-48DA-8624-7D522F699AFD}"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97670-F688-4D6D-B784-D0227A22DC71}" type="slidenum">
              <a:rPr lang="en-US" smtClean="0"/>
              <a:t>‹#›</a:t>
            </a:fld>
            <a:endParaRPr lang="en-US"/>
          </a:p>
        </p:txBody>
      </p:sp>
    </p:spTree>
    <p:extLst>
      <p:ext uri="{BB962C8B-B14F-4D97-AF65-F5344CB8AC3E}">
        <p14:creationId xmlns:p14="http://schemas.microsoft.com/office/powerpoint/2010/main" val="221902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D93A17-0BDE-48DA-8624-7D522F699AFD}"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97670-F688-4D6D-B784-D0227A22DC71}" type="slidenum">
              <a:rPr lang="en-US" smtClean="0"/>
              <a:t>‹#›</a:t>
            </a:fld>
            <a:endParaRPr lang="en-US"/>
          </a:p>
        </p:txBody>
      </p:sp>
    </p:spTree>
    <p:extLst>
      <p:ext uri="{BB962C8B-B14F-4D97-AF65-F5344CB8AC3E}">
        <p14:creationId xmlns:p14="http://schemas.microsoft.com/office/powerpoint/2010/main" val="415845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D93A17-0BDE-48DA-8624-7D522F699AFD}"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97670-F688-4D6D-B784-D0227A22DC71}" type="slidenum">
              <a:rPr lang="en-US" smtClean="0"/>
              <a:t>‹#›</a:t>
            </a:fld>
            <a:endParaRPr lang="en-US"/>
          </a:p>
        </p:txBody>
      </p:sp>
    </p:spTree>
    <p:extLst>
      <p:ext uri="{BB962C8B-B14F-4D97-AF65-F5344CB8AC3E}">
        <p14:creationId xmlns:p14="http://schemas.microsoft.com/office/powerpoint/2010/main" val="70524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D93A17-0BDE-48DA-8624-7D522F699AFD}"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997670-F688-4D6D-B784-D0227A22DC71}" type="slidenum">
              <a:rPr lang="en-US" smtClean="0"/>
              <a:t>‹#›</a:t>
            </a:fld>
            <a:endParaRPr lang="en-US"/>
          </a:p>
        </p:txBody>
      </p:sp>
    </p:spTree>
    <p:extLst>
      <p:ext uri="{BB962C8B-B14F-4D97-AF65-F5344CB8AC3E}">
        <p14:creationId xmlns:p14="http://schemas.microsoft.com/office/powerpoint/2010/main" val="364243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D93A17-0BDE-48DA-8624-7D522F699AFD}" type="datetimeFigureOut">
              <a:rPr lang="en-US" smtClean="0"/>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997670-F688-4D6D-B784-D0227A22DC71}" type="slidenum">
              <a:rPr lang="en-US" smtClean="0"/>
              <a:t>‹#›</a:t>
            </a:fld>
            <a:endParaRPr lang="en-US"/>
          </a:p>
        </p:txBody>
      </p:sp>
    </p:spTree>
    <p:extLst>
      <p:ext uri="{BB962C8B-B14F-4D97-AF65-F5344CB8AC3E}">
        <p14:creationId xmlns:p14="http://schemas.microsoft.com/office/powerpoint/2010/main" val="1004388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93A17-0BDE-48DA-8624-7D522F699AFD}" type="datetimeFigureOut">
              <a:rPr lang="en-US" smtClean="0"/>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997670-F688-4D6D-B784-D0227A22DC71}" type="slidenum">
              <a:rPr lang="en-US" smtClean="0"/>
              <a:t>‹#›</a:t>
            </a:fld>
            <a:endParaRPr lang="en-US"/>
          </a:p>
        </p:txBody>
      </p:sp>
    </p:spTree>
    <p:extLst>
      <p:ext uri="{BB962C8B-B14F-4D97-AF65-F5344CB8AC3E}">
        <p14:creationId xmlns:p14="http://schemas.microsoft.com/office/powerpoint/2010/main" val="362025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D93A17-0BDE-48DA-8624-7D522F699AFD}"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97670-F688-4D6D-B784-D0227A22DC71}" type="slidenum">
              <a:rPr lang="en-US" smtClean="0"/>
              <a:t>‹#›</a:t>
            </a:fld>
            <a:endParaRPr lang="en-US"/>
          </a:p>
        </p:txBody>
      </p:sp>
    </p:spTree>
    <p:extLst>
      <p:ext uri="{BB962C8B-B14F-4D97-AF65-F5344CB8AC3E}">
        <p14:creationId xmlns:p14="http://schemas.microsoft.com/office/powerpoint/2010/main" val="238432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D93A17-0BDE-48DA-8624-7D522F699AFD}"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97670-F688-4D6D-B784-D0227A22DC71}" type="slidenum">
              <a:rPr lang="en-US" smtClean="0"/>
              <a:t>‹#›</a:t>
            </a:fld>
            <a:endParaRPr lang="en-US"/>
          </a:p>
        </p:txBody>
      </p:sp>
    </p:spTree>
    <p:extLst>
      <p:ext uri="{BB962C8B-B14F-4D97-AF65-F5344CB8AC3E}">
        <p14:creationId xmlns:p14="http://schemas.microsoft.com/office/powerpoint/2010/main" val="218894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93A17-0BDE-48DA-8624-7D522F699AFD}" type="datetimeFigureOut">
              <a:rPr lang="en-US" smtClean="0"/>
              <a:t>8/5/2019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97670-F688-4D6D-B784-D0227A22DC71}" type="slidenum">
              <a:rPr lang="en-US" smtClean="0"/>
              <a:t>‹#›</a:t>
            </a:fld>
            <a:endParaRPr lang="en-US"/>
          </a:p>
        </p:txBody>
      </p:sp>
    </p:spTree>
    <p:extLst>
      <p:ext uri="{BB962C8B-B14F-4D97-AF65-F5344CB8AC3E}">
        <p14:creationId xmlns:p14="http://schemas.microsoft.com/office/powerpoint/2010/main" val="250279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11292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hite slide.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12700"/>
            <a:ext cx="12192000" cy="6857499"/>
          </a:xfrm>
          <a:prstGeom prst="rect">
            <a:avLst/>
          </a:prstGeom>
        </p:spPr>
      </p:pic>
      <p:sp>
        <p:nvSpPr>
          <p:cNvPr id="6" name="Slide Number Placeholder 5"/>
          <p:cNvSpPr>
            <a:spLocks noGrp="1"/>
          </p:cNvSpPr>
          <p:nvPr>
            <p:ph type="sldNum" sz="quarter" idx="4"/>
          </p:nvPr>
        </p:nvSpPr>
        <p:spPr>
          <a:xfrm>
            <a:off x="11353800" y="6372861"/>
            <a:ext cx="611293" cy="365125"/>
          </a:xfrm>
          <a:prstGeom prst="rect">
            <a:avLst/>
          </a:prstGeom>
        </p:spPr>
        <p:txBody>
          <a:bodyPr vert="horz" lIns="91440" tIns="45720" rIns="91440" bIns="45720" rtlCol="0" anchor="ctr"/>
          <a:lstStyle>
            <a:lvl1pPr algn="r">
              <a:defRPr sz="1000">
                <a:solidFill>
                  <a:schemeClr val="bg1">
                    <a:lumMod val="50000"/>
                  </a:schemeClr>
                </a:solidFill>
                <a:latin typeface="Arial" charset="0"/>
                <a:ea typeface="Arial" charset="0"/>
                <a:cs typeface="Arial" charset="0"/>
              </a:defRPr>
            </a:lvl1pPr>
          </a:lstStyle>
          <a:p>
            <a:fld id="{3B6FF5D5-55A7-BD48-85F1-1823D5B4F823}" type="slidenum">
              <a:rPr lang="en-US" smtClean="0"/>
              <a:pPr/>
              <a:t>‹#›</a:t>
            </a:fld>
            <a:endParaRPr lang="en-US"/>
          </a:p>
        </p:txBody>
      </p:sp>
    </p:spTree>
    <p:extLst>
      <p:ext uri="{BB962C8B-B14F-4D97-AF65-F5344CB8AC3E}">
        <p14:creationId xmlns:p14="http://schemas.microsoft.com/office/powerpoint/2010/main" val="45725063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132481"/>
      </p:ext>
    </p:extLst>
  </p:cSld>
  <p:clrMap bg1="lt1" tx1="dk1" bg2="lt2" tx2="dk2" accent1="accent1" accent2="accent2" accent3="accent3" accent4="accent4" accent5="accent5" accent6="accent6" hlink="hlink" folHlink="folHlink"/>
  <p:sldLayoutIdLst>
    <p:sldLayoutId id="2147483669" r:id="rId1"/>
    <p:sldLayoutId id="214748367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50.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7.xml"/><Relationship Id="rId5" Type="http://schemas.openxmlformats.org/officeDocument/2006/relationships/hyperlink" Target="mailto:smithe2@nku.edu" TargetMode="External"/><Relationship Id="rId4" Type="http://schemas.openxmlformats.org/officeDocument/2006/relationships/hyperlink" Target="mailto:rossc2@nku.edu"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93143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2100942" y="884616"/>
            <a:ext cx="8045690" cy="995908"/>
          </a:xfrm>
        </p:spPr>
        <p:txBody>
          <a:bodyPr/>
          <a:lstStyle/>
          <a:p>
            <a:r>
              <a:rPr lang="en-US" sz="4300" dirty="0"/>
              <a:t>W. Frank Steely Library (KHN)</a:t>
            </a:r>
            <a:endParaRPr lang="en-US" sz="4300" dirty="0">
              <a:solidFill>
                <a:srgbClr val="F7BF32"/>
              </a:solidFill>
            </a:endParaRPr>
          </a:p>
        </p:txBody>
      </p:sp>
      <p:sp>
        <p:nvSpPr>
          <p:cNvPr id="10" name="Text Placeholder 2"/>
          <p:cNvSpPr>
            <a:spLocks noGrp="1"/>
          </p:cNvSpPr>
          <p:nvPr>
            <p:ph type="body" sz="quarter" idx="11"/>
          </p:nvPr>
        </p:nvSpPr>
        <p:spPr>
          <a:xfrm>
            <a:off x="2100943" y="2141234"/>
            <a:ext cx="7866971" cy="4143025"/>
          </a:xfrm>
        </p:spPr>
        <p:txBody>
          <a:bodyPr/>
          <a:lstStyle/>
          <a:p>
            <a:r>
              <a:rPr lang="en-US" dirty="0" smtClean="0"/>
              <a:t>Accuracy</a:t>
            </a:r>
          </a:p>
          <a:p>
            <a:pPr lvl="1"/>
            <a:r>
              <a:rPr lang="en-US" dirty="0"/>
              <a:t>Access to what our users </a:t>
            </a:r>
            <a:r>
              <a:rPr lang="en-US" dirty="0" smtClean="0"/>
              <a:t>want</a:t>
            </a:r>
          </a:p>
          <a:p>
            <a:pPr marL="457200" lvl="1" indent="0">
              <a:buNone/>
            </a:pPr>
            <a:endParaRPr lang="en-US" dirty="0"/>
          </a:p>
          <a:p>
            <a:r>
              <a:rPr lang="en-US" dirty="0" smtClean="0"/>
              <a:t>Speed</a:t>
            </a:r>
          </a:p>
          <a:p>
            <a:pPr lvl="1"/>
            <a:r>
              <a:rPr lang="en-US" dirty="0" smtClean="0"/>
              <a:t>Automation</a:t>
            </a:r>
          </a:p>
          <a:p>
            <a:pPr lvl="2"/>
            <a:r>
              <a:rPr lang="en-US" dirty="0" smtClean="0"/>
              <a:t>Direct requests</a:t>
            </a:r>
          </a:p>
          <a:p>
            <a:pPr lvl="2"/>
            <a:r>
              <a:rPr lang="en-US" dirty="0" smtClean="0"/>
              <a:t>Proven senders</a:t>
            </a:r>
          </a:p>
          <a:p>
            <a:pPr lvl="2"/>
            <a:r>
              <a:rPr lang="en-US" dirty="0" smtClean="0"/>
              <a:t>Custom holdings</a:t>
            </a:r>
          </a:p>
          <a:p>
            <a:pPr lvl="1"/>
            <a:r>
              <a:rPr lang="en-US" dirty="0" smtClean="0"/>
              <a:t>Turn around times </a:t>
            </a:r>
          </a:p>
          <a:p>
            <a:pPr lvl="2"/>
            <a:r>
              <a:rPr lang="en-US" dirty="0" smtClean="0">
                <a:solidFill>
                  <a:schemeClr val="bg1">
                    <a:lumMod val="65000"/>
                  </a:schemeClr>
                </a:solidFill>
              </a:rPr>
              <a:t>Turnaround time: @4 days (loans and copies)</a:t>
            </a:r>
          </a:p>
          <a:p>
            <a:pPr lvl="2"/>
            <a:r>
              <a:rPr lang="en-US" dirty="0" smtClean="0"/>
              <a:t>Purchasing on Demand</a:t>
            </a:r>
          </a:p>
          <a:p>
            <a:pPr marL="914400" lvl="2" indent="0">
              <a:buNone/>
            </a:pPr>
            <a:endParaRPr lang="en-US" dirty="0"/>
          </a:p>
          <a:p>
            <a:pPr marL="914400" lvl="2"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145163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6FF5D5-55A7-BD48-85F1-1823D5B4F823}" type="slidenum">
              <a:rPr kumimoji="0" lang="en-US" sz="1000" b="0" i="0" u="none" strike="noStrike" kern="1200" cap="none" spc="0" normalizeH="0" baseline="0" noProof="0">
                <a:ln>
                  <a:noFill/>
                </a:ln>
                <a:solidFill>
                  <a:prstClr val="white">
                    <a:lumMod val="50000"/>
                  </a:prstClr>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white">
                  <a:lumMod val="50000"/>
                </a:prstClr>
              </a:solidFill>
              <a:effectLst/>
              <a:uLnTx/>
              <a:uFillTx/>
              <a:latin typeface="Arial" charset="0"/>
              <a:cs typeface="Arial" charset="0"/>
            </a:endParaRPr>
          </a:p>
        </p:txBody>
      </p:sp>
      <p:sp>
        <p:nvSpPr>
          <p:cNvPr id="4" name="Title 1"/>
          <p:cNvSpPr>
            <a:spLocks noGrp="1"/>
          </p:cNvSpPr>
          <p:nvPr>
            <p:ph type="ctrTitle"/>
          </p:nvPr>
        </p:nvSpPr>
        <p:spPr/>
        <p:txBody>
          <a:bodyPr/>
          <a:lstStyle/>
          <a:p>
            <a:r>
              <a:rPr lang="en-US" sz="4300" dirty="0"/>
              <a:t>Purchase on Demand Acquisitions Model at Steely </a:t>
            </a:r>
          </a:p>
        </p:txBody>
      </p:sp>
      <p:sp>
        <p:nvSpPr>
          <p:cNvPr id="5" name="Text Placeholder 2"/>
          <p:cNvSpPr>
            <a:spLocks noGrp="1"/>
          </p:cNvSpPr>
          <p:nvPr>
            <p:ph type="body" sz="quarter" idx="12"/>
          </p:nvPr>
        </p:nvSpPr>
        <p:spPr>
          <a:xfrm>
            <a:off x="1943100" y="2298534"/>
            <a:ext cx="7189080" cy="4256889"/>
          </a:xfrm>
        </p:spPr>
        <p:txBody>
          <a:bodyPr/>
          <a:lstStyle/>
          <a:p>
            <a:pPr marL="0" indent="0">
              <a:buNone/>
            </a:pPr>
            <a:r>
              <a:rPr lang="en-US" b="1" dirty="0" smtClean="0"/>
              <a:t>We Purchase:</a:t>
            </a:r>
          </a:p>
          <a:p>
            <a:r>
              <a:rPr lang="en-US" dirty="0" smtClean="0"/>
              <a:t>Articles</a:t>
            </a:r>
          </a:p>
          <a:p>
            <a:r>
              <a:rPr lang="en-US" dirty="0"/>
              <a:t>Physical Items (video, books, </a:t>
            </a:r>
            <a:r>
              <a:rPr lang="en-US" dirty="0" err="1"/>
              <a:t>ect</a:t>
            </a:r>
            <a:r>
              <a:rPr lang="en-US" dirty="0"/>
              <a:t>.)</a:t>
            </a:r>
          </a:p>
          <a:p>
            <a:pPr lvl="1"/>
            <a:r>
              <a:rPr lang="en-US" dirty="0"/>
              <a:t>Currently on hold due to budget</a:t>
            </a:r>
          </a:p>
          <a:p>
            <a:pPr lvl="1"/>
            <a:r>
              <a:rPr lang="en-US" dirty="0" smtClean="0"/>
              <a:t>Faculty directed to </a:t>
            </a:r>
            <a:r>
              <a:rPr lang="en-US" dirty="0"/>
              <a:t>department </a:t>
            </a:r>
            <a:r>
              <a:rPr lang="en-US" dirty="0" smtClean="0"/>
              <a:t>funds </a:t>
            </a:r>
            <a:endParaRPr lang="en-US" dirty="0"/>
          </a:p>
          <a:p>
            <a:pPr marL="0" indent="0">
              <a:buNone/>
            </a:pPr>
            <a:endParaRPr lang="en-US" dirty="0" smtClean="0"/>
          </a:p>
          <a:p>
            <a:pPr marL="0" indent="0">
              <a:buNone/>
            </a:pPr>
            <a:r>
              <a:rPr lang="en-US" b="1" dirty="0" smtClean="0"/>
              <a:t>Who is Eligible for Service </a:t>
            </a:r>
          </a:p>
          <a:p>
            <a:r>
              <a:rPr lang="en-US" dirty="0" smtClean="0"/>
              <a:t>NKU faculty, staff and students</a:t>
            </a:r>
            <a:endParaRPr lang="en-US" dirty="0"/>
          </a:p>
          <a:p>
            <a:pPr marL="0" indent="0">
              <a:buNone/>
            </a:pPr>
            <a:endParaRPr lang="en-US" dirty="0" smtClean="0"/>
          </a:p>
          <a:p>
            <a:pPr marL="457200" lvl="1" indent="0">
              <a:buNone/>
            </a:pPr>
            <a:r>
              <a:rPr lang="en-US" dirty="0" smtClean="0"/>
              <a:t>	</a:t>
            </a:r>
          </a:p>
          <a:p>
            <a:pPr lvl="1"/>
            <a:endParaRPr lang="en-US" dirty="0" smtClean="0"/>
          </a:p>
          <a:p>
            <a:pPr lvl="2"/>
            <a:endParaRPr lang="en-US" dirty="0"/>
          </a:p>
        </p:txBody>
      </p:sp>
    </p:spTree>
    <p:extLst>
      <p:ext uri="{BB962C8B-B14F-4D97-AF65-F5344CB8AC3E}">
        <p14:creationId xmlns:p14="http://schemas.microsoft.com/office/powerpoint/2010/main" val="278418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1"/>
          </p:nvPr>
        </p:nvSpPr>
        <p:spPr>
          <a:xfrm>
            <a:off x="2038190" y="1546764"/>
            <a:ext cx="7866971" cy="4905759"/>
          </a:xfrm>
        </p:spPr>
        <p:txBody>
          <a:bodyPr/>
          <a:lstStyle/>
          <a:p>
            <a:pPr marL="0" indent="0">
              <a:buNone/>
            </a:pPr>
            <a:r>
              <a:rPr lang="en-US" sz="2000" dirty="0"/>
              <a:t>Borrowing staff identify requests that meet purchasing requirements:</a:t>
            </a:r>
          </a:p>
          <a:p>
            <a:r>
              <a:rPr lang="en-US" sz="2000" dirty="0"/>
              <a:t>Articles </a:t>
            </a:r>
          </a:p>
          <a:p>
            <a:pPr lvl="1"/>
            <a:r>
              <a:rPr lang="en-US" sz="1400" dirty="0"/>
              <a:t>Copyright Issues</a:t>
            </a:r>
          </a:p>
          <a:p>
            <a:pPr lvl="3"/>
            <a:r>
              <a:rPr lang="en-US" sz="1400" dirty="0"/>
              <a:t>Purchase immediately</a:t>
            </a:r>
          </a:p>
          <a:p>
            <a:pPr lvl="1"/>
            <a:r>
              <a:rPr lang="en-US" sz="1400" dirty="0"/>
              <a:t>5 Lender Rejections </a:t>
            </a:r>
          </a:p>
          <a:p>
            <a:pPr lvl="3"/>
            <a:r>
              <a:rPr lang="en-US" sz="1400" dirty="0"/>
              <a:t>After five lenders say no, attempt to purchase articles</a:t>
            </a:r>
          </a:p>
          <a:p>
            <a:pPr lvl="4"/>
            <a:r>
              <a:rPr lang="en-US" sz="1400" dirty="0"/>
              <a:t>Get it Now (integrated)</a:t>
            </a:r>
          </a:p>
          <a:p>
            <a:pPr lvl="4"/>
            <a:r>
              <a:rPr lang="en-US" sz="1400" dirty="0"/>
              <a:t>Article Galaxy (integrated)</a:t>
            </a:r>
          </a:p>
          <a:p>
            <a:pPr lvl="4"/>
            <a:r>
              <a:rPr lang="en-US" sz="1400" dirty="0"/>
              <a:t>Via publisher, etc. (purchase outside of system, track in </a:t>
            </a:r>
            <a:r>
              <a:rPr lang="en-US" sz="1400" dirty="0" err="1"/>
              <a:t>Tipasa</a:t>
            </a:r>
            <a:r>
              <a:rPr lang="en-US" sz="1400" dirty="0"/>
              <a:t>)</a:t>
            </a:r>
          </a:p>
          <a:p>
            <a:r>
              <a:rPr lang="en-US" sz="2000" dirty="0"/>
              <a:t>Physical Items</a:t>
            </a:r>
          </a:p>
          <a:p>
            <a:pPr lvl="1"/>
            <a:r>
              <a:rPr lang="en-US" sz="1400" dirty="0"/>
              <a:t>Recent Publications (Physical Items Only)</a:t>
            </a:r>
          </a:p>
          <a:p>
            <a:pPr lvl="1"/>
            <a:r>
              <a:rPr lang="en-US" sz="1400" dirty="0"/>
              <a:t>5 Lender Rejections </a:t>
            </a:r>
          </a:p>
          <a:p>
            <a:pPr lvl="2"/>
            <a:r>
              <a:rPr lang="en-US" sz="1400" dirty="0"/>
              <a:t>Send to Acquisitions Staff</a:t>
            </a:r>
          </a:p>
          <a:p>
            <a:r>
              <a:rPr lang="en-US" sz="2000" dirty="0"/>
              <a:t>Purchase immediately (in discussion) </a:t>
            </a:r>
          </a:p>
          <a:p>
            <a:pPr lvl="1"/>
            <a:r>
              <a:rPr lang="en-US" sz="1400" dirty="0"/>
              <a:t>Direct request rule determined by patron status</a:t>
            </a:r>
          </a:p>
          <a:p>
            <a:pPr lvl="1"/>
            <a:endParaRPr lang="en-US" dirty="0"/>
          </a:p>
          <a:p>
            <a:endParaRPr lang="en-US" dirty="0" smtClean="0"/>
          </a:p>
          <a:p>
            <a:pPr marL="457200" lvl="1" indent="0">
              <a:buNone/>
            </a:pPr>
            <a:endParaRPr lang="en-US" dirty="0"/>
          </a:p>
          <a:p>
            <a:pPr lvl="2"/>
            <a:endParaRPr lang="en-US" dirty="0" smtClean="0">
              <a:solidFill>
                <a:srgbClr val="FF0000"/>
              </a:solidFill>
            </a:endParaRPr>
          </a:p>
          <a:p>
            <a:endParaRPr lang="en-US" dirty="0" smtClean="0"/>
          </a:p>
          <a:p>
            <a:pPr lvl="2"/>
            <a:endParaRPr lang="en-US" dirty="0"/>
          </a:p>
          <a:p>
            <a:pPr marL="914400" lvl="2" indent="0">
              <a:buNone/>
            </a:pPr>
            <a:endParaRPr lang="en-US" dirty="0" smtClean="0"/>
          </a:p>
          <a:p>
            <a:pPr marL="457200" lvl="1" indent="0">
              <a:buNone/>
            </a:pPr>
            <a:endParaRPr lang="en-US" dirty="0" smtClean="0"/>
          </a:p>
        </p:txBody>
      </p:sp>
      <p:sp>
        <p:nvSpPr>
          <p:cNvPr id="2" name="Title 1"/>
          <p:cNvSpPr>
            <a:spLocks noGrp="1"/>
          </p:cNvSpPr>
          <p:nvPr>
            <p:ph type="ctrTitle"/>
          </p:nvPr>
        </p:nvSpPr>
        <p:spPr>
          <a:xfrm>
            <a:off x="1943100" y="552921"/>
            <a:ext cx="8305800" cy="995908"/>
          </a:xfrm>
        </p:spPr>
        <p:txBody>
          <a:bodyPr/>
          <a:lstStyle/>
          <a:p>
            <a:r>
              <a:rPr lang="en-US" dirty="0" smtClean="0"/>
              <a:t>How it works</a:t>
            </a:r>
            <a:endParaRPr lang="en-US" dirty="0"/>
          </a:p>
        </p:txBody>
      </p:sp>
    </p:spTree>
    <p:extLst>
      <p:ext uri="{BB962C8B-B14F-4D97-AF65-F5344CB8AC3E}">
        <p14:creationId xmlns:p14="http://schemas.microsoft.com/office/powerpoint/2010/main" val="263376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6FF5D5-55A7-BD48-85F1-1823D5B4F823}" type="slidenum">
              <a:rPr kumimoji="0" lang="en-US" sz="1000" b="0" i="0" u="none" strike="noStrike" kern="1200" cap="none" spc="0" normalizeH="0" baseline="0" noProof="0">
                <a:ln>
                  <a:noFill/>
                </a:ln>
                <a:solidFill>
                  <a:prstClr val="white">
                    <a:lumMod val="50000"/>
                  </a:prstClr>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prstClr val="white">
                  <a:lumMod val="50000"/>
                </a:prstClr>
              </a:solidFill>
              <a:effectLst/>
              <a:uLnTx/>
              <a:uFillTx/>
              <a:latin typeface="Arial" charset="0"/>
              <a:cs typeface="Arial" charset="0"/>
            </a:endParaRPr>
          </a:p>
        </p:txBody>
      </p:sp>
      <p:sp>
        <p:nvSpPr>
          <p:cNvPr id="5" name="Text Placeholder 2"/>
          <p:cNvSpPr>
            <a:spLocks noGrp="1"/>
          </p:cNvSpPr>
          <p:nvPr>
            <p:ph type="body" sz="quarter" idx="12"/>
          </p:nvPr>
        </p:nvSpPr>
        <p:spPr>
          <a:xfrm>
            <a:off x="6029868" y="1325447"/>
            <a:ext cx="4093526" cy="4021441"/>
          </a:xfrm>
        </p:spPr>
        <p:txBody>
          <a:bodyPr/>
          <a:lstStyle/>
          <a:p>
            <a:endParaRPr lang="en-US" sz="2000" dirty="0"/>
          </a:p>
          <a:p>
            <a:r>
              <a:rPr lang="en-US" sz="2000" dirty="0"/>
              <a:t>Articles</a:t>
            </a:r>
          </a:p>
          <a:p>
            <a:pPr lvl="1"/>
            <a:r>
              <a:rPr lang="en-US" sz="1400" dirty="0"/>
              <a:t>Items located in purchase tab (Reprints Desk/Get it Now) are processed by interlibrary loan borrowing staff</a:t>
            </a:r>
          </a:p>
          <a:p>
            <a:pPr marL="457200" lvl="1" indent="0">
              <a:buNone/>
            </a:pPr>
            <a:endParaRPr lang="en-US" sz="1400" dirty="0"/>
          </a:p>
          <a:p>
            <a:pPr lvl="1"/>
            <a:r>
              <a:rPr lang="en-US" sz="1400" dirty="0"/>
              <a:t>Items not located in purchase tab are routed to acquisitions staff via “WMS Acquisitions” process</a:t>
            </a:r>
          </a:p>
          <a:p>
            <a:pPr marL="1371600" lvl="3" indent="0">
              <a:buNone/>
            </a:pPr>
            <a:endParaRPr lang="en-US" sz="1200" dirty="0"/>
          </a:p>
          <a:p>
            <a:pPr lvl="3"/>
            <a:endParaRPr lang="en-US" sz="1200" dirty="0"/>
          </a:p>
          <a:p>
            <a:endParaRPr lang="en-US" dirty="0"/>
          </a:p>
        </p:txBody>
      </p:sp>
      <p:pic>
        <p:nvPicPr>
          <p:cNvPr id="6" name="Picture 5" descr="1408_15_Scenic_002.jpg"/>
          <p:cNvPicPr>
            <a:picLocks noChangeAspect="1"/>
          </p:cNvPicPr>
          <p:nvPr/>
        </p:nvPicPr>
        <p:blipFill rotWithShape="1">
          <a:blip r:embed="rId3" cstate="screen">
            <a:extLst>
              <a:ext uri="{28A0092B-C50C-407E-A947-70E740481C1C}">
                <a14:useLocalDpi xmlns:a14="http://schemas.microsoft.com/office/drawing/2010/main"/>
              </a:ext>
            </a:extLst>
          </a:blip>
          <a:srcRect l="25049" t="4021" r="14451" b="-8"/>
          <a:stretch/>
        </p:blipFill>
        <p:spPr>
          <a:xfrm>
            <a:off x="2044858" y="1652018"/>
            <a:ext cx="3925637" cy="4021441"/>
          </a:xfrm>
          <a:prstGeom prst="rect">
            <a:avLst/>
          </a:prstGeom>
        </p:spPr>
      </p:pic>
      <p:sp>
        <p:nvSpPr>
          <p:cNvPr id="7" name="Title 1"/>
          <p:cNvSpPr>
            <a:spLocks noGrp="1"/>
          </p:cNvSpPr>
          <p:nvPr>
            <p:ph type="ctrTitle"/>
          </p:nvPr>
        </p:nvSpPr>
        <p:spPr>
          <a:xfrm>
            <a:off x="1817594" y="329538"/>
            <a:ext cx="8305800" cy="995908"/>
          </a:xfrm>
        </p:spPr>
        <p:txBody>
          <a:bodyPr/>
          <a:lstStyle/>
          <a:p>
            <a:r>
              <a:rPr lang="en-US" dirty="0" smtClean="0"/>
              <a:t>How it works - Articles</a:t>
            </a:r>
            <a:endParaRPr lang="en-US" dirty="0"/>
          </a:p>
        </p:txBody>
      </p:sp>
    </p:spTree>
    <p:extLst>
      <p:ext uri="{BB962C8B-B14F-4D97-AF65-F5344CB8AC3E}">
        <p14:creationId xmlns:p14="http://schemas.microsoft.com/office/powerpoint/2010/main" val="133536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1"/>
          </p:nvPr>
        </p:nvSpPr>
        <p:spPr>
          <a:xfrm>
            <a:off x="2038190" y="1546764"/>
            <a:ext cx="7866971" cy="4905759"/>
          </a:xfrm>
        </p:spPr>
        <p:txBody>
          <a:bodyPr/>
          <a:lstStyle/>
          <a:p>
            <a:pPr marL="457200" lvl="1" indent="0">
              <a:buNone/>
            </a:pPr>
            <a:endParaRPr lang="en-US" dirty="0"/>
          </a:p>
          <a:p>
            <a:endParaRPr lang="en-US" dirty="0" smtClean="0"/>
          </a:p>
          <a:p>
            <a:pPr marL="457200" lvl="1" indent="0">
              <a:buNone/>
            </a:pPr>
            <a:endParaRPr lang="en-US" dirty="0"/>
          </a:p>
          <a:p>
            <a:pPr lvl="2"/>
            <a:endParaRPr lang="en-US" dirty="0" smtClean="0">
              <a:solidFill>
                <a:srgbClr val="FF0000"/>
              </a:solidFill>
            </a:endParaRPr>
          </a:p>
          <a:p>
            <a:endParaRPr lang="en-US" dirty="0" smtClean="0"/>
          </a:p>
          <a:p>
            <a:pPr lvl="2"/>
            <a:endParaRPr lang="en-US" dirty="0"/>
          </a:p>
          <a:p>
            <a:pPr marL="914400" lvl="2" indent="0">
              <a:buNone/>
            </a:pPr>
            <a:endParaRPr lang="en-US" dirty="0" smtClean="0"/>
          </a:p>
          <a:p>
            <a:pPr marL="457200" lvl="1" indent="0">
              <a:buNone/>
            </a:pPr>
            <a:endParaRPr lang="en-US" dirty="0" smtClean="0"/>
          </a:p>
        </p:txBody>
      </p:sp>
      <p:sp>
        <p:nvSpPr>
          <p:cNvPr id="2" name="Title 1"/>
          <p:cNvSpPr>
            <a:spLocks noGrp="1"/>
          </p:cNvSpPr>
          <p:nvPr>
            <p:ph type="ctrTitle"/>
          </p:nvPr>
        </p:nvSpPr>
        <p:spPr>
          <a:xfrm>
            <a:off x="1943100" y="552921"/>
            <a:ext cx="8305800" cy="995908"/>
          </a:xfrm>
        </p:spPr>
        <p:txBody>
          <a:bodyPr/>
          <a:lstStyle/>
          <a:p>
            <a:r>
              <a:rPr lang="en-US" dirty="0" smtClean="0"/>
              <a:t>Article Galaxy–Reprints Desk</a:t>
            </a:r>
            <a:endParaRPr lang="en-US" dirty="0"/>
          </a:p>
        </p:txBody>
      </p:sp>
      <p:pic>
        <p:nvPicPr>
          <p:cNvPr id="9" name="Picture 8"/>
          <p:cNvPicPr/>
          <p:nvPr/>
        </p:nvPicPr>
        <p:blipFill>
          <a:blip r:embed="rId3"/>
          <a:stretch>
            <a:fillRect/>
          </a:stretch>
        </p:blipFill>
        <p:spPr>
          <a:xfrm>
            <a:off x="2284839" y="1717171"/>
            <a:ext cx="7715411" cy="3965173"/>
          </a:xfrm>
          <a:prstGeom prst="rect">
            <a:avLst/>
          </a:prstGeom>
          <a:ln>
            <a:solidFill>
              <a:schemeClr val="accent4"/>
            </a:solidFill>
          </a:ln>
        </p:spPr>
      </p:pic>
      <p:sp>
        <p:nvSpPr>
          <p:cNvPr id="12" name="Right Arrow 11"/>
          <p:cNvSpPr/>
          <p:nvPr/>
        </p:nvSpPr>
        <p:spPr>
          <a:xfrm>
            <a:off x="1943101" y="4082144"/>
            <a:ext cx="1387929" cy="3483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2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1"/>
          </p:nvPr>
        </p:nvSpPr>
        <p:spPr>
          <a:xfrm>
            <a:off x="2038190" y="1546764"/>
            <a:ext cx="7866971" cy="4905759"/>
          </a:xfrm>
        </p:spPr>
        <p:txBody>
          <a:bodyPr/>
          <a:lstStyle/>
          <a:p>
            <a:pPr marL="457200" lvl="1" indent="0">
              <a:buNone/>
            </a:pPr>
            <a:endParaRPr lang="en-US" dirty="0"/>
          </a:p>
          <a:p>
            <a:endParaRPr lang="en-US" dirty="0" smtClean="0"/>
          </a:p>
          <a:p>
            <a:pPr marL="457200" lvl="1" indent="0">
              <a:buNone/>
            </a:pPr>
            <a:endParaRPr lang="en-US" dirty="0"/>
          </a:p>
          <a:p>
            <a:pPr lvl="2"/>
            <a:endParaRPr lang="en-US" dirty="0" smtClean="0">
              <a:solidFill>
                <a:srgbClr val="FF0000"/>
              </a:solidFill>
            </a:endParaRPr>
          </a:p>
          <a:p>
            <a:endParaRPr lang="en-US" dirty="0" smtClean="0"/>
          </a:p>
          <a:p>
            <a:pPr lvl="2"/>
            <a:endParaRPr lang="en-US" dirty="0"/>
          </a:p>
          <a:p>
            <a:pPr marL="914400" lvl="2" indent="0">
              <a:buNone/>
            </a:pPr>
            <a:endParaRPr lang="en-US" dirty="0" smtClean="0"/>
          </a:p>
          <a:p>
            <a:pPr marL="457200" lvl="1" indent="0">
              <a:buNone/>
            </a:pPr>
            <a:endParaRPr lang="en-US" dirty="0" smtClean="0"/>
          </a:p>
        </p:txBody>
      </p:sp>
      <p:sp>
        <p:nvSpPr>
          <p:cNvPr id="2" name="Title 1"/>
          <p:cNvSpPr>
            <a:spLocks noGrp="1"/>
          </p:cNvSpPr>
          <p:nvPr>
            <p:ph type="ctrTitle"/>
          </p:nvPr>
        </p:nvSpPr>
        <p:spPr>
          <a:xfrm>
            <a:off x="1943100" y="552921"/>
            <a:ext cx="8305800" cy="995908"/>
          </a:xfrm>
        </p:spPr>
        <p:txBody>
          <a:bodyPr/>
          <a:lstStyle/>
          <a:p>
            <a:r>
              <a:rPr lang="en-US" dirty="0" smtClean="0"/>
              <a:t>Article Galaxy–Reprints </a:t>
            </a:r>
            <a:r>
              <a:rPr lang="en-US" dirty="0"/>
              <a:t>Desk</a:t>
            </a:r>
          </a:p>
        </p:txBody>
      </p:sp>
      <p:pic>
        <p:nvPicPr>
          <p:cNvPr id="6" name="Picture 5"/>
          <p:cNvPicPr/>
          <p:nvPr/>
        </p:nvPicPr>
        <p:blipFill rotWithShape="1">
          <a:blip r:embed="rId3"/>
          <a:srcRect t="9403" r="2407" b="48128"/>
          <a:stretch/>
        </p:blipFill>
        <p:spPr bwMode="auto">
          <a:xfrm>
            <a:off x="1943101" y="1400072"/>
            <a:ext cx="7915097" cy="1982058"/>
          </a:xfrm>
          <a:prstGeom prst="rect">
            <a:avLst/>
          </a:prstGeom>
          <a:ln>
            <a:solidFill>
              <a:schemeClr val="accent4"/>
            </a:solidFill>
          </a:ln>
          <a:extLst>
            <a:ext uri="{53640926-AAD7-44D8-BBD7-CCE9431645EC}">
              <a14:shadowObscured xmlns:a14="http://schemas.microsoft.com/office/drawing/2010/main"/>
            </a:ext>
          </a:extLst>
        </p:spPr>
      </p:pic>
      <p:sp>
        <p:nvSpPr>
          <p:cNvPr id="12" name="Right Arrow 11"/>
          <p:cNvSpPr/>
          <p:nvPr/>
        </p:nvSpPr>
        <p:spPr>
          <a:xfrm rot="6725247">
            <a:off x="4007062" y="2571498"/>
            <a:ext cx="515657" cy="26392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p:nvPr/>
        </p:nvPicPr>
        <p:blipFill>
          <a:blip r:embed="rId4"/>
          <a:stretch>
            <a:fillRect/>
          </a:stretch>
        </p:blipFill>
        <p:spPr>
          <a:xfrm>
            <a:off x="2695397" y="3645811"/>
            <a:ext cx="7553503" cy="2543031"/>
          </a:xfrm>
          <a:prstGeom prst="rect">
            <a:avLst/>
          </a:prstGeom>
          <a:ln>
            <a:solidFill>
              <a:schemeClr val="accent4"/>
            </a:solidFill>
          </a:ln>
        </p:spPr>
      </p:pic>
      <p:sp>
        <p:nvSpPr>
          <p:cNvPr id="8" name="Right Arrow 7"/>
          <p:cNvSpPr/>
          <p:nvPr/>
        </p:nvSpPr>
        <p:spPr>
          <a:xfrm rot="20811511">
            <a:off x="4268930" y="5301745"/>
            <a:ext cx="515657" cy="26392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7064829" y="2991990"/>
            <a:ext cx="359228" cy="132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84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1"/>
          </p:nvPr>
        </p:nvSpPr>
        <p:spPr>
          <a:xfrm>
            <a:off x="2038190" y="1546764"/>
            <a:ext cx="7866971" cy="4905759"/>
          </a:xfrm>
        </p:spPr>
        <p:txBody>
          <a:bodyPr/>
          <a:lstStyle/>
          <a:p>
            <a:pPr marL="457200" lvl="1" indent="0">
              <a:buNone/>
            </a:pPr>
            <a:endParaRPr lang="en-US" dirty="0"/>
          </a:p>
          <a:p>
            <a:endParaRPr lang="en-US" dirty="0" smtClean="0"/>
          </a:p>
          <a:p>
            <a:pPr marL="457200" lvl="1" indent="0">
              <a:buNone/>
            </a:pPr>
            <a:endParaRPr lang="en-US" dirty="0"/>
          </a:p>
          <a:p>
            <a:pPr lvl="2"/>
            <a:endParaRPr lang="en-US" dirty="0" smtClean="0">
              <a:solidFill>
                <a:srgbClr val="FF0000"/>
              </a:solidFill>
            </a:endParaRPr>
          </a:p>
          <a:p>
            <a:endParaRPr lang="en-US" dirty="0" smtClean="0"/>
          </a:p>
          <a:p>
            <a:pPr lvl="2"/>
            <a:endParaRPr lang="en-US" dirty="0"/>
          </a:p>
          <a:p>
            <a:pPr marL="914400" lvl="2" indent="0">
              <a:buNone/>
            </a:pPr>
            <a:endParaRPr lang="en-US" dirty="0" smtClean="0"/>
          </a:p>
          <a:p>
            <a:pPr marL="457200" lvl="1" indent="0">
              <a:buNone/>
            </a:pPr>
            <a:endParaRPr lang="en-US" dirty="0" smtClean="0"/>
          </a:p>
        </p:txBody>
      </p:sp>
      <p:sp>
        <p:nvSpPr>
          <p:cNvPr id="2" name="Title 1"/>
          <p:cNvSpPr>
            <a:spLocks noGrp="1"/>
          </p:cNvSpPr>
          <p:nvPr>
            <p:ph type="ctrTitle"/>
          </p:nvPr>
        </p:nvSpPr>
        <p:spPr>
          <a:xfrm>
            <a:off x="1943100" y="552921"/>
            <a:ext cx="8305800" cy="995908"/>
          </a:xfrm>
        </p:spPr>
        <p:txBody>
          <a:bodyPr/>
          <a:lstStyle/>
          <a:p>
            <a:r>
              <a:rPr lang="en-US" dirty="0" smtClean="0"/>
              <a:t>Article Galaxy-Reprints Desk</a:t>
            </a:r>
            <a:endParaRPr lang="en-US" dirty="0"/>
          </a:p>
        </p:txBody>
      </p:sp>
      <p:pic>
        <p:nvPicPr>
          <p:cNvPr id="11" name="Picture 10"/>
          <p:cNvPicPr/>
          <p:nvPr/>
        </p:nvPicPr>
        <p:blipFill>
          <a:blip r:embed="rId3"/>
          <a:stretch>
            <a:fillRect/>
          </a:stretch>
        </p:blipFill>
        <p:spPr>
          <a:xfrm>
            <a:off x="1943101" y="1650552"/>
            <a:ext cx="8400889" cy="3463698"/>
          </a:xfrm>
          <a:prstGeom prst="rect">
            <a:avLst/>
          </a:prstGeom>
          <a:ln>
            <a:solidFill>
              <a:schemeClr val="accent4"/>
            </a:solidFill>
          </a:ln>
        </p:spPr>
      </p:pic>
      <p:sp>
        <p:nvSpPr>
          <p:cNvPr id="12" name="Right Arrow 11"/>
          <p:cNvSpPr/>
          <p:nvPr/>
        </p:nvSpPr>
        <p:spPr>
          <a:xfrm rot="18575578" flipH="1">
            <a:off x="8933696" y="3588810"/>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ight Arrow 5"/>
          <p:cNvSpPr/>
          <p:nvPr/>
        </p:nvSpPr>
        <p:spPr>
          <a:xfrm rot="18575578" flipH="1">
            <a:off x="2569793" y="1414471"/>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7125904" y="2204186"/>
            <a:ext cx="433137" cy="125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7004424" y="2810757"/>
            <a:ext cx="814499" cy="317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7125904" y="2329315"/>
            <a:ext cx="798897" cy="152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41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1"/>
          </p:nvPr>
        </p:nvSpPr>
        <p:spPr>
          <a:xfrm>
            <a:off x="2038190" y="1546764"/>
            <a:ext cx="7866971" cy="4905759"/>
          </a:xfrm>
        </p:spPr>
        <p:txBody>
          <a:bodyPr/>
          <a:lstStyle/>
          <a:p>
            <a:pPr marL="457200" lvl="1" indent="0">
              <a:buNone/>
            </a:pPr>
            <a:endParaRPr lang="en-US" dirty="0"/>
          </a:p>
          <a:p>
            <a:endParaRPr lang="en-US" dirty="0" smtClean="0"/>
          </a:p>
          <a:p>
            <a:pPr marL="457200" lvl="1" indent="0">
              <a:buNone/>
            </a:pPr>
            <a:endParaRPr lang="en-US" dirty="0"/>
          </a:p>
          <a:p>
            <a:pPr lvl="2"/>
            <a:endParaRPr lang="en-US" dirty="0" smtClean="0">
              <a:solidFill>
                <a:srgbClr val="FF0000"/>
              </a:solidFill>
            </a:endParaRPr>
          </a:p>
          <a:p>
            <a:endParaRPr lang="en-US" dirty="0" smtClean="0"/>
          </a:p>
          <a:p>
            <a:pPr lvl="2"/>
            <a:endParaRPr lang="en-US" dirty="0"/>
          </a:p>
          <a:p>
            <a:pPr marL="914400" lvl="2" indent="0">
              <a:buNone/>
            </a:pPr>
            <a:endParaRPr lang="en-US" dirty="0" smtClean="0"/>
          </a:p>
          <a:p>
            <a:pPr marL="457200" lvl="1" indent="0">
              <a:buNone/>
            </a:pPr>
            <a:endParaRPr lang="en-US" dirty="0" smtClean="0"/>
          </a:p>
        </p:txBody>
      </p:sp>
      <p:sp>
        <p:nvSpPr>
          <p:cNvPr id="2" name="Title 1"/>
          <p:cNvSpPr>
            <a:spLocks noGrp="1"/>
          </p:cNvSpPr>
          <p:nvPr>
            <p:ph type="ctrTitle"/>
          </p:nvPr>
        </p:nvSpPr>
        <p:spPr>
          <a:xfrm>
            <a:off x="1943100" y="552921"/>
            <a:ext cx="8305800" cy="995908"/>
          </a:xfrm>
        </p:spPr>
        <p:txBody>
          <a:bodyPr/>
          <a:lstStyle/>
          <a:p>
            <a:r>
              <a:rPr lang="en-US" dirty="0" smtClean="0"/>
              <a:t>Article Galaxy–Reprints </a:t>
            </a:r>
            <a:r>
              <a:rPr lang="en-US" dirty="0"/>
              <a:t>Desk</a:t>
            </a:r>
          </a:p>
        </p:txBody>
      </p:sp>
      <p:pic>
        <p:nvPicPr>
          <p:cNvPr id="6" name="Picture 5"/>
          <p:cNvPicPr/>
          <p:nvPr/>
        </p:nvPicPr>
        <p:blipFill>
          <a:blip r:embed="rId3"/>
          <a:stretch>
            <a:fillRect/>
          </a:stretch>
        </p:blipFill>
        <p:spPr>
          <a:xfrm>
            <a:off x="2537231" y="1915886"/>
            <a:ext cx="6868886" cy="3525339"/>
          </a:xfrm>
          <a:prstGeom prst="rect">
            <a:avLst/>
          </a:prstGeom>
          <a:ln>
            <a:solidFill>
              <a:schemeClr val="accent4"/>
            </a:solidFill>
          </a:ln>
        </p:spPr>
      </p:pic>
    </p:spTree>
    <p:extLst>
      <p:ext uri="{BB962C8B-B14F-4D97-AF65-F5344CB8AC3E}">
        <p14:creationId xmlns:p14="http://schemas.microsoft.com/office/powerpoint/2010/main" val="13558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1"/>
          </p:nvPr>
        </p:nvSpPr>
        <p:spPr>
          <a:xfrm>
            <a:off x="2038190" y="1546764"/>
            <a:ext cx="7866971" cy="4905759"/>
          </a:xfrm>
        </p:spPr>
        <p:txBody>
          <a:bodyPr/>
          <a:lstStyle/>
          <a:p>
            <a:pPr marL="457200" lvl="1" indent="0">
              <a:buNone/>
            </a:pPr>
            <a:endParaRPr lang="en-US" dirty="0"/>
          </a:p>
          <a:p>
            <a:endParaRPr lang="en-US" dirty="0" smtClean="0"/>
          </a:p>
          <a:p>
            <a:pPr marL="457200" lvl="1" indent="0">
              <a:buNone/>
            </a:pPr>
            <a:endParaRPr lang="en-US" dirty="0"/>
          </a:p>
          <a:p>
            <a:pPr lvl="2"/>
            <a:endParaRPr lang="en-US" dirty="0" smtClean="0">
              <a:solidFill>
                <a:srgbClr val="FF0000"/>
              </a:solidFill>
            </a:endParaRPr>
          </a:p>
          <a:p>
            <a:endParaRPr lang="en-US" dirty="0" smtClean="0"/>
          </a:p>
          <a:p>
            <a:pPr lvl="2"/>
            <a:endParaRPr lang="en-US" dirty="0"/>
          </a:p>
          <a:p>
            <a:pPr marL="914400" lvl="2" indent="0">
              <a:buNone/>
            </a:pPr>
            <a:endParaRPr lang="en-US" dirty="0" smtClean="0"/>
          </a:p>
          <a:p>
            <a:pPr marL="457200" lvl="1" indent="0">
              <a:buNone/>
            </a:pPr>
            <a:endParaRPr lang="en-US" dirty="0" smtClean="0"/>
          </a:p>
        </p:txBody>
      </p:sp>
      <p:sp>
        <p:nvSpPr>
          <p:cNvPr id="2" name="Title 1"/>
          <p:cNvSpPr>
            <a:spLocks noGrp="1"/>
          </p:cNvSpPr>
          <p:nvPr>
            <p:ph type="ctrTitle"/>
          </p:nvPr>
        </p:nvSpPr>
        <p:spPr>
          <a:xfrm>
            <a:off x="1943100" y="552921"/>
            <a:ext cx="8305800" cy="995908"/>
          </a:xfrm>
        </p:spPr>
        <p:txBody>
          <a:bodyPr/>
          <a:lstStyle/>
          <a:p>
            <a:r>
              <a:rPr lang="en-US" dirty="0" smtClean="0"/>
              <a:t>Article Galaxy–Reprints </a:t>
            </a:r>
            <a:r>
              <a:rPr lang="en-US" dirty="0"/>
              <a:t>Desk</a:t>
            </a:r>
          </a:p>
        </p:txBody>
      </p:sp>
      <p:pic>
        <p:nvPicPr>
          <p:cNvPr id="7" name="Picture 6"/>
          <p:cNvPicPr/>
          <p:nvPr/>
        </p:nvPicPr>
        <p:blipFill>
          <a:blip r:embed="rId3"/>
          <a:stretch>
            <a:fillRect/>
          </a:stretch>
        </p:blipFill>
        <p:spPr>
          <a:xfrm>
            <a:off x="2038189" y="1548829"/>
            <a:ext cx="8305800" cy="4096086"/>
          </a:xfrm>
          <a:prstGeom prst="rect">
            <a:avLst/>
          </a:prstGeom>
          <a:ln>
            <a:solidFill>
              <a:schemeClr val="accent4"/>
            </a:solidFill>
          </a:ln>
        </p:spPr>
      </p:pic>
      <p:sp>
        <p:nvSpPr>
          <p:cNvPr id="5" name="Right Arrow 4"/>
          <p:cNvSpPr/>
          <p:nvPr/>
        </p:nvSpPr>
        <p:spPr>
          <a:xfrm rot="18575578" flipH="1">
            <a:off x="4611953" y="2907276"/>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71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2133599" y="1782989"/>
            <a:ext cx="8273143" cy="3082926"/>
          </a:xfrm>
          <a:prstGeom prst="rect">
            <a:avLst/>
          </a:prstGeom>
          <a:ln>
            <a:solidFill>
              <a:schemeClr val="accent4"/>
            </a:solidFill>
          </a:ln>
        </p:spPr>
      </p:pic>
      <p:sp>
        <p:nvSpPr>
          <p:cNvPr id="5" name="Right Arrow 4"/>
          <p:cNvSpPr/>
          <p:nvPr/>
        </p:nvSpPr>
        <p:spPr>
          <a:xfrm>
            <a:off x="1828800" y="3777344"/>
            <a:ext cx="304798" cy="348343"/>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p:cNvSpPr>
            <a:spLocks noGrp="1"/>
          </p:cNvSpPr>
          <p:nvPr>
            <p:ph type="ctrTitle"/>
          </p:nvPr>
        </p:nvSpPr>
        <p:spPr>
          <a:xfrm>
            <a:off x="1943100" y="552921"/>
            <a:ext cx="8305800" cy="995908"/>
          </a:xfrm>
        </p:spPr>
        <p:txBody>
          <a:bodyPr/>
          <a:lstStyle/>
          <a:p>
            <a:r>
              <a:rPr lang="en-US" dirty="0" smtClean="0"/>
              <a:t>Article Galaxy–Reprints </a:t>
            </a:r>
            <a:r>
              <a:rPr lang="en-US" dirty="0"/>
              <a:t>Desk</a:t>
            </a:r>
          </a:p>
        </p:txBody>
      </p:sp>
    </p:spTree>
    <p:extLst>
      <p:ext uri="{BB962C8B-B14F-4D97-AF65-F5344CB8AC3E}">
        <p14:creationId xmlns:p14="http://schemas.microsoft.com/office/powerpoint/2010/main" val="3729995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2267956" y="2023820"/>
            <a:ext cx="6564646" cy="2660483"/>
          </a:xfrm>
          <a:prstGeom prst="rect">
            <a:avLst/>
          </a:prstGeom>
        </p:spPr>
        <p:txBody>
          <a:bodyPr vert="horz"/>
          <a:lstStyle>
            <a:lvl1pPr marL="0" indent="0" algn="l" defTabSz="457200" rtl="0" eaLnBrk="1" latinLnBrk="0" hangingPunct="1">
              <a:spcBef>
                <a:spcPct val="20000"/>
              </a:spcBef>
              <a:buFont typeface="Arial"/>
              <a:buNone/>
              <a:defRPr sz="44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4400" b="1" i="0" u="none" strike="noStrike" kern="1200" cap="none" spc="0" normalizeH="0" baseline="0" noProof="0" dirty="0">
              <a:ln>
                <a:noFill/>
              </a:ln>
              <a:solidFill>
                <a:prstClr val="black"/>
              </a:solidFill>
              <a:effectLst/>
              <a:uLnTx/>
              <a:uFillTx/>
              <a:latin typeface="Arial"/>
              <a:ea typeface="+mn-ea"/>
              <a:cs typeface="Arial"/>
            </a:endParaRPr>
          </a:p>
        </p:txBody>
      </p:sp>
      <p:sp>
        <p:nvSpPr>
          <p:cNvPr id="5" name="Text Placeholder 4"/>
          <p:cNvSpPr>
            <a:spLocks noGrp="1"/>
          </p:cNvSpPr>
          <p:nvPr>
            <p:ph type="body" sz="quarter" idx="10"/>
          </p:nvPr>
        </p:nvSpPr>
        <p:spPr>
          <a:xfrm>
            <a:off x="2267956" y="2041386"/>
            <a:ext cx="4569724" cy="4207014"/>
          </a:xfrm>
        </p:spPr>
        <p:txBody>
          <a:bodyPr/>
          <a:lstStyle/>
          <a:p>
            <a:r>
              <a:rPr lang="en-US" dirty="0" err="1"/>
              <a:t>Tipasa</a:t>
            </a:r>
            <a:r>
              <a:rPr lang="en-US" dirty="0"/>
              <a:t> Acquisitions </a:t>
            </a:r>
            <a:r>
              <a:rPr lang="en-US" dirty="0" smtClean="0"/>
              <a:t>Integration</a:t>
            </a:r>
          </a:p>
          <a:p>
            <a:endParaRPr lang="en-US" dirty="0"/>
          </a:p>
          <a:p>
            <a:r>
              <a:rPr lang="en-US" sz="1400" dirty="0" err="1"/>
              <a:t>Crissy</a:t>
            </a:r>
            <a:r>
              <a:rPr lang="en-US" sz="1400" dirty="0"/>
              <a:t> Ross &amp; Erin Smith</a:t>
            </a:r>
          </a:p>
          <a:p>
            <a:r>
              <a:rPr lang="en-US" sz="1400" dirty="0"/>
              <a:t>Northern Kentucky University</a:t>
            </a:r>
          </a:p>
          <a:p>
            <a:endParaRPr lang="en-US" dirty="0"/>
          </a:p>
        </p:txBody>
      </p:sp>
    </p:spTree>
    <p:extLst>
      <p:ext uri="{BB962C8B-B14F-4D97-AF65-F5344CB8AC3E}">
        <p14:creationId xmlns:p14="http://schemas.microsoft.com/office/powerpoint/2010/main" val="7004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2090059" y="1548830"/>
            <a:ext cx="6966857" cy="4749709"/>
          </a:xfrm>
          <a:prstGeom prst="rect">
            <a:avLst/>
          </a:prstGeom>
          <a:ln>
            <a:solidFill>
              <a:schemeClr val="accent4"/>
            </a:solidFill>
          </a:ln>
        </p:spPr>
      </p:pic>
      <p:sp>
        <p:nvSpPr>
          <p:cNvPr id="6" name="Title 1"/>
          <p:cNvSpPr>
            <a:spLocks noGrp="1"/>
          </p:cNvSpPr>
          <p:nvPr>
            <p:ph type="ctrTitle"/>
          </p:nvPr>
        </p:nvSpPr>
        <p:spPr>
          <a:xfrm>
            <a:off x="1943100" y="552921"/>
            <a:ext cx="8305800" cy="995908"/>
          </a:xfrm>
        </p:spPr>
        <p:txBody>
          <a:bodyPr/>
          <a:lstStyle/>
          <a:p>
            <a:r>
              <a:rPr lang="en-US" dirty="0" smtClean="0"/>
              <a:t>Article Galaxy–Reprints </a:t>
            </a:r>
            <a:r>
              <a:rPr lang="en-US" dirty="0"/>
              <a:t>Desk</a:t>
            </a:r>
          </a:p>
        </p:txBody>
      </p:sp>
    </p:spTree>
    <p:extLst>
      <p:ext uri="{BB962C8B-B14F-4D97-AF65-F5344CB8AC3E}">
        <p14:creationId xmlns:p14="http://schemas.microsoft.com/office/powerpoint/2010/main" val="3587029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1"/>
          </p:nvPr>
        </p:nvSpPr>
        <p:spPr>
          <a:xfrm>
            <a:off x="2038190" y="1546764"/>
            <a:ext cx="7866971" cy="4905759"/>
          </a:xfrm>
        </p:spPr>
        <p:txBody>
          <a:bodyPr/>
          <a:lstStyle/>
          <a:p>
            <a:pPr marL="0" indent="0">
              <a:buNone/>
            </a:pPr>
            <a:endParaRPr lang="en-US" dirty="0" smtClean="0"/>
          </a:p>
          <a:p>
            <a:pPr marL="457200" lvl="1" indent="0">
              <a:buNone/>
            </a:pPr>
            <a:endParaRPr lang="en-US" dirty="0"/>
          </a:p>
          <a:p>
            <a:pPr lvl="2"/>
            <a:endParaRPr lang="en-US" dirty="0" smtClean="0">
              <a:solidFill>
                <a:srgbClr val="FF0000"/>
              </a:solidFill>
            </a:endParaRPr>
          </a:p>
          <a:p>
            <a:endParaRPr lang="en-US" dirty="0" smtClean="0"/>
          </a:p>
          <a:p>
            <a:pPr lvl="2"/>
            <a:endParaRPr lang="en-US" dirty="0"/>
          </a:p>
          <a:p>
            <a:pPr marL="914400" lvl="2" indent="0">
              <a:buNone/>
            </a:pPr>
            <a:endParaRPr lang="en-US" dirty="0" smtClean="0"/>
          </a:p>
          <a:p>
            <a:pPr marL="457200" lvl="1" indent="0">
              <a:buNone/>
            </a:pPr>
            <a:endParaRPr lang="en-US" dirty="0" smtClean="0"/>
          </a:p>
        </p:txBody>
      </p:sp>
      <p:sp>
        <p:nvSpPr>
          <p:cNvPr id="2" name="Title 1"/>
          <p:cNvSpPr>
            <a:spLocks noGrp="1"/>
          </p:cNvSpPr>
          <p:nvPr>
            <p:ph type="ctrTitle"/>
          </p:nvPr>
        </p:nvSpPr>
        <p:spPr>
          <a:xfrm>
            <a:off x="1943100" y="552921"/>
            <a:ext cx="8305800" cy="995908"/>
          </a:xfrm>
        </p:spPr>
        <p:txBody>
          <a:bodyPr/>
          <a:lstStyle/>
          <a:p>
            <a:r>
              <a:rPr lang="en-US" dirty="0" smtClean="0"/>
              <a:t>CCC-Get it Now</a:t>
            </a:r>
            <a:endParaRPr lang="en-US" dirty="0"/>
          </a:p>
        </p:txBody>
      </p:sp>
      <p:pic>
        <p:nvPicPr>
          <p:cNvPr id="3" name="Picture 2"/>
          <p:cNvPicPr>
            <a:picLocks noChangeAspect="1"/>
          </p:cNvPicPr>
          <p:nvPr/>
        </p:nvPicPr>
        <p:blipFill>
          <a:blip r:embed="rId2"/>
          <a:stretch>
            <a:fillRect/>
          </a:stretch>
        </p:blipFill>
        <p:spPr>
          <a:xfrm>
            <a:off x="2186523" y="1725811"/>
            <a:ext cx="7813727" cy="3646123"/>
          </a:xfrm>
          <a:prstGeom prst="rect">
            <a:avLst/>
          </a:prstGeom>
        </p:spPr>
      </p:pic>
      <p:sp>
        <p:nvSpPr>
          <p:cNvPr id="8" name="Right Arrow 7"/>
          <p:cNvSpPr/>
          <p:nvPr/>
        </p:nvSpPr>
        <p:spPr>
          <a:xfrm rot="3191842" flipH="1">
            <a:off x="4427722" y="5155505"/>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99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1"/>
          </p:nvPr>
        </p:nvSpPr>
        <p:spPr>
          <a:xfrm>
            <a:off x="2038190" y="1546764"/>
            <a:ext cx="7866971" cy="4905759"/>
          </a:xfrm>
        </p:spPr>
        <p:txBody>
          <a:bodyPr/>
          <a:lstStyle/>
          <a:p>
            <a:pPr marL="0" indent="0">
              <a:buNone/>
            </a:pPr>
            <a:endParaRPr lang="en-US" dirty="0" smtClean="0"/>
          </a:p>
          <a:p>
            <a:pPr marL="457200" lvl="1" indent="0">
              <a:buNone/>
            </a:pPr>
            <a:endParaRPr lang="en-US" dirty="0"/>
          </a:p>
          <a:p>
            <a:pPr lvl="2"/>
            <a:endParaRPr lang="en-US" dirty="0" smtClean="0">
              <a:solidFill>
                <a:srgbClr val="FF0000"/>
              </a:solidFill>
            </a:endParaRPr>
          </a:p>
          <a:p>
            <a:endParaRPr lang="en-US" dirty="0" smtClean="0"/>
          </a:p>
          <a:p>
            <a:pPr lvl="2"/>
            <a:endParaRPr lang="en-US" dirty="0"/>
          </a:p>
          <a:p>
            <a:pPr marL="914400" lvl="2" indent="0">
              <a:buNone/>
            </a:pPr>
            <a:endParaRPr lang="en-US" dirty="0" smtClean="0"/>
          </a:p>
          <a:p>
            <a:pPr marL="457200" lvl="1" indent="0">
              <a:buNone/>
            </a:pPr>
            <a:endParaRPr lang="en-US" dirty="0" smtClean="0"/>
          </a:p>
        </p:txBody>
      </p:sp>
      <p:sp>
        <p:nvSpPr>
          <p:cNvPr id="2" name="Title 1"/>
          <p:cNvSpPr>
            <a:spLocks noGrp="1"/>
          </p:cNvSpPr>
          <p:nvPr>
            <p:ph type="ctrTitle"/>
          </p:nvPr>
        </p:nvSpPr>
        <p:spPr>
          <a:xfrm>
            <a:off x="1943100" y="552921"/>
            <a:ext cx="8305800" cy="995908"/>
          </a:xfrm>
        </p:spPr>
        <p:txBody>
          <a:bodyPr/>
          <a:lstStyle/>
          <a:p>
            <a:r>
              <a:rPr lang="en-US" dirty="0" smtClean="0"/>
              <a:t>CCC-Get it Now</a:t>
            </a:r>
            <a:endParaRPr lang="en-US" dirty="0"/>
          </a:p>
        </p:txBody>
      </p:sp>
      <p:pic>
        <p:nvPicPr>
          <p:cNvPr id="6" name="Picture 5"/>
          <p:cNvPicPr/>
          <p:nvPr/>
        </p:nvPicPr>
        <p:blipFill>
          <a:blip r:embed="rId2"/>
          <a:stretch>
            <a:fillRect/>
          </a:stretch>
        </p:blipFill>
        <p:spPr>
          <a:xfrm>
            <a:off x="2038190" y="1426030"/>
            <a:ext cx="7029611" cy="3405368"/>
          </a:xfrm>
          <a:prstGeom prst="rect">
            <a:avLst/>
          </a:prstGeom>
          <a:ln>
            <a:solidFill>
              <a:schemeClr val="accent4"/>
            </a:solidFill>
          </a:ln>
        </p:spPr>
      </p:pic>
      <p:pic>
        <p:nvPicPr>
          <p:cNvPr id="7" name="Picture 6"/>
          <p:cNvPicPr/>
          <p:nvPr/>
        </p:nvPicPr>
        <p:blipFill rotWithShape="1">
          <a:blip r:embed="rId3"/>
          <a:srcRect l="12271" t="61576" r="34392"/>
          <a:stretch/>
        </p:blipFill>
        <p:spPr bwMode="auto">
          <a:xfrm>
            <a:off x="4735286" y="4386944"/>
            <a:ext cx="5588554" cy="1981683"/>
          </a:xfrm>
          <a:prstGeom prst="rect">
            <a:avLst/>
          </a:prstGeom>
          <a:ln>
            <a:solidFill>
              <a:schemeClr val="accent4"/>
            </a:solidFill>
          </a:ln>
          <a:extLst>
            <a:ext uri="{53640926-AAD7-44D8-BBD7-CCE9431645EC}">
              <a14:shadowObscured xmlns:a14="http://schemas.microsoft.com/office/drawing/2010/main"/>
            </a:ext>
          </a:extLst>
        </p:spPr>
      </p:pic>
      <p:sp>
        <p:nvSpPr>
          <p:cNvPr id="8" name="Right Arrow 7"/>
          <p:cNvSpPr/>
          <p:nvPr/>
        </p:nvSpPr>
        <p:spPr>
          <a:xfrm rot="3191842" flipH="1">
            <a:off x="5764909" y="5224555"/>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04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019300" y="1763486"/>
            <a:ext cx="8387443" cy="3940628"/>
          </a:xfrm>
          <a:prstGeom prst="rect">
            <a:avLst/>
          </a:prstGeom>
          <a:ln>
            <a:solidFill>
              <a:schemeClr val="accent4"/>
            </a:solidFill>
          </a:ln>
        </p:spPr>
      </p:pic>
      <p:sp>
        <p:nvSpPr>
          <p:cNvPr id="5" name="Title 1"/>
          <p:cNvSpPr txBox="1">
            <a:spLocks/>
          </p:cNvSpPr>
          <p:nvPr/>
        </p:nvSpPr>
        <p:spPr>
          <a:xfrm>
            <a:off x="1943100" y="552921"/>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CCC-Get it Now</a:t>
            </a:r>
          </a:p>
        </p:txBody>
      </p:sp>
      <p:sp>
        <p:nvSpPr>
          <p:cNvPr id="2" name="Rectangle 1"/>
          <p:cNvSpPr/>
          <p:nvPr/>
        </p:nvSpPr>
        <p:spPr>
          <a:xfrm>
            <a:off x="7549415" y="3686477"/>
            <a:ext cx="837398" cy="250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544604" y="3169977"/>
            <a:ext cx="741145" cy="212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8203933" y="4620127"/>
            <a:ext cx="1145406" cy="6737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394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1986643" y="206829"/>
            <a:ext cx="3880758" cy="4833258"/>
          </a:xfrm>
          <a:prstGeom prst="rect">
            <a:avLst/>
          </a:prstGeom>
          <a:ln>
            <a:solidFill>
              <a:schemeClr val="accent4"/>
            </a:solidFill>
          </a:ln>
        </p:spPr>
      </p:pic>
      <p:pic>
        <p:nvPicPr>
          <p:cNvPr id="7" name="Picture 6"/>
          <p:cNvPicPr/>
          <p:nvPr/>
        </p:nvPicPr>
        <p:blipFill>
          <a:blip r:embed="rId3"/>
          <a:stretch>
            <a:fillRect/>
          </a:stretch>
        </p:blipFill>
        <p:spPr>
          <a:xfrm>
            <a:off x="5584371" y="1349829"/>
            <a:ext cx="5007429" cy="5301342"/>
          </a:xfrm>
          <a:prstGeom prst="rect">
            <a:avLst/>
          </a:prstGeom>
          <a:ln>
            <a:solidFill>
              <a:schemeClr val="accent4"/>
            </a:solidFill>
          </a:ln>
        </p:spPr>
      </p:pic>
      <p:sp>
        <p:nvSpPr>
          <p:cNvPr id="4" name="Right Arrow 3"/>
          <p:cNvSpPr/>
          <p:nvPr/>
        </p:nvSpPr>
        <p:spPr>
          <a:xfrm rot="3191842" flipH="1">
            <a:off x="3734796" y="2229523"/>
            <a:ext cx="562079"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ight Arrow 5"/>
          <p:cNvSpPr/>
          <p:nvPr/>
        </p:nvSpPr>
        <p:spPr>
          <a:xfrm rot="5400000" flipH="1">
            <a:off x="1961478" y="4211738"/>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Arrow 7"/>
          <p:cNvSpPr/>
          <p:nvPr/>
        </p:nvSpPr>
        <p:spPr>
          <a:xfrm rot="5400000" flipH="1">
            <a:off x="2566265" y="4574637"/>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Arrow 8"/>
          <p:cNvSpPr/>
          <p:nvPr/>
        </p:nvSpPr>
        <p:spPr>
          <a:xfrm rot="5400000" flipH="1">
            <a:off x="7622636" y="5602936"/>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923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100" y="552921"/>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CCC-Get it Now</a:t>
            </a:r>
          </a:p>
        </p:txBody>
      </p:sp>
      <p:pic>
        <p:nvPicPr>
          <p:cNvPr id="6" name="Picture 5"/>
          <p:cNvPicPr/>
          <p:nvPr/>
        </p:nvPicPr>
        <p:blipFill rotWithShape="1">
          <a:blip r:embed="rId3"/>
          <a:srcRect l="33712" t="38688" r="34296" b="19172"/>
          <a:stretch/>
        </p:blipFill>
        <p:spPr>
          <a:xfrm>
            <a:off x="2100942" y="1548830"/>
            <a:ext cx="3243944" cy="1796143"/>
          </a:xfrm>
          <a:prstGeom prst="rect">
            <a:avLst/>
          </a:prstGeom>
          <a:ln>
            <a:solidFill>
              <a:schemeClr val="accent4"/>
            </a:solidFill>
          </a:ln>
        </p:spPr>
      </p:pic>
      <p:pic>
        <p:nvPicPr>
          <p:cNvPr id="7" name="Picture 6"/>
          <p:cNvPicPr/>
          <p:nvPr/>
        </p:nvPicPr>
        <p:blipFill>
          <a:blip r:embed="rId4"/>
          <a:stretch>
            <a:fillRect/>
          </a:stretch>
        </p:blipFill>
        <p:spPr>
          <a:xfrm>
            <a:off x="3978728" y="3200399"/>
            <a:ext cx="6525986" cy="3407230"/>
          </a:xfrm>
          <a:prstGeom prst="rect">
            <a:avLst/>
          </a:prstGeom>
          <a:ln>
            <a:solidFill>
              <a:schemeClr val="accent4"/>
            </a:solidFill>
          </a:ln>
        </p:spPr>
      </p:pic>
      <p:sp>
        <p:nvSpPr>
          <p:cNvPr id="8" name="Right Arrow 7"/>
          <p:cNvSpPr/>
          <p:nvPr/>
        </p:nvSpPr>
        <p:spPr>
          <a:xfrm rot="18575578" flipH="1">
            <a:off x="6079458" y="4428889"/>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Arrow 8"/>
          <p:cNvSpPr/>
          <p:nvPr/>
        </p:nvSpPr>
        <p:spPr>
          <a:xfrm rot="18575578" flipH="1">
            <a:off x="6079456" y="5698465"/>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251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943100" y="1654629"/>
            <a:ext cx="7429500" cy="4267201"/>
          </a:xfrm>
          <a:prstGeom prst="rect">
            <a:avLst/>
          </a:prstGeom>
          <a:ln>
            <a:solidFill>
              <a:schemeClr val="accent4"/>
            </a:solidFill>
          </a:ln>
        </p:spPr>
      </p:pic>
      <p:sp>
        <p:nvSpPr>
          <p:cNvPr id="6" name="Title 1"/>
          <p:cNvSpPr txBox="1">
            <a:spLocks/>
          </p:cNvSpPr>
          <p:nvPr/>
        </p:nvSpPr>
        <p:spPr>
          <a:xfrm>
            <a:off x="1943100" y="552921"/>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CCC-Get it Now</a:t>
            </a:r>
          </a:p>
        </p:txBody>
      </p:sp>
      <p:sp>
        <p:nvSpPr>
          <p:cNvPr id="2" name="Rectangle 1"/>
          <p:cNvSpPr/>
          <p:nvPr/>
        </p:nvSpPr>
        <p:spPr>
          <a:xfrm>
            <a:off x="1803133" y="3513221"/>
            <a:ext cx="1328286" cy="6833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036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100" y="552921"/>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CCC-Get it Now</a:t>
            </a:r>
          </a:p>
        </p:txBody>
      </p:sp>
      <p:pic>
        <p:nvPicPr>
          <p:cNvPr id="9" name="Picture 8"/>
          <p:cNvPicPr/>
          <p:nvPr/>
        </p:nvPicPr>
        <p:blipFill>
          <a:blip r:embed="rId3"/>
          <a:stretch>
            <a:fillRect/>
          </a:stretch>
        </p:blipFill>
        <p:spPr>
          <a:xfrm>
            <a:off x="2460172" y="1464854"/>
            <a:ext cx="5943600" cy="4516120"/>
          </a:xfrm>
          <a:prstGeom prst="rect">
            <a:avLst/>
          </a:prstGeom>
          <a:ln>
            <a:solidFill>
              <a:schemeClr val="accent4"/>
            </a:solidFill>
          </a:ln>
        </p:spPr>
      </p:pic>
    </p:spTree>
    <p:extLst>
      <p:ext uri="{BB962C8B-B14F-4D97-AF65-F5344CB8AC3E}">
        <p14:creationId xmlns:p14="http://schemas.microsoft.com/office/powerpoint/2010/main" val="2177689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188029" y="1330733"/>
            <a:ext cx="5943600" cy="4827905"/>
          </a:xfrm>
          <a:prstGeom prst="rect">
            <a:avLst/>
          </a:prstGeom>
          <a:ln>
            <a:solidFill>
              <a:schemeClr val="accent4"/>
            </a:solidFill>
          </a:ln>
        </p:spPr>
      </p:pic>
      <p:sp>
        <p:nvSpPr>
          <p:cNvPr id="5"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CCC-Get it Now</a:t>
            </a:r>
          </a:p>
        </p:txBody>
      </p:sp>
    </p:spTree>
    <p:extLst>
      <p:ext uri="{BB962C8B-B14F-4D97-AF65-F5344CB8AC3E}">
        <p14:creationId xmlns:p14="http://schemas.microsoft.com/office/powerpoint/2010/main" val="2161028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95500" y="4872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CCC-Get it Now</a:t>
            </a:r>
          </a:p>
        </p:txBody>
      </p:sp>
      <p:pic>
        <p:nvPicPr>
          <p:cNvPr id="7" name="Picture 6"/>
          <p:cNvPicPr/>
          <p:nvPr/>
        </p:nvPicPr>
        <p:blipFill>
          <a:blip r:embed="rId3"/>
          <a:stretch>
            <a:fillRect/>
          </a:stretch>
        </p:blipFill>
        <p:spPr>
          <a:xfrm>
            <a:off x="2095501" y="1483133"/>
            <a:ext cx="7919357" cy="4035924"/>
          </a:xfrm>
          <a:prstGeom prst="rect">
            <a:avLst/>
          </a:prstGeom>
          <a:ln>
            <a:solidFill>
              <a:schemeClr val="accent4"/>
            </a:solidFill>
          </a:ln>
        </p:spPr>
      </p:pic>
      <p:sp>
        <p:nvSpPr>
          <p:cNvPr id="4" name="Right Arrow 3"/>
          <p:cNvSpPr/>
          <p:nvPr/>
        </p:nvSpPr>
        <p:spPr>
          <a:xfrm flipH="1">
            <a:off x="4917886" y="4521911"/>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60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6FF5D5-55A7-BD48-85F1-1823D5B4F823}" type="slidenum">
              <a:rPr kumimoji="0" lang="en-US" sz="1000" b="0" i="0" u="none" strike="noStrike" kern="1200" cap="none" spc="0" normalizeH="0" baseline="0" noProof="0">
                <a:ln>
                  <a:noFill/>
                </a:ln>
                <a:solidFill>
                  <a:prstClr val="white">
                    <a:lumMod val="50000"/>
                  </a:prstClr>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white">
                  <a:lumMod val="50000"/>
                </a:prstClr>
              </a:solidFill>
              <a:effectLst/>
              <a:uLnTx/>
              <a:uFillTx/>
              <a:latin typeface="Arial" charset="0"/>
              <a:cs typeface="Arial" charset="0"/>
            </a:endParaRPr>
          </a:p>
        </p:txBody>
      </p:sp>
      <p:sp>
        <p:nvSpPr>
          <p:cNvPr id="4" name="Title 1"/>
          <p:cNvSpPr>
            <a:spLocks noGrp="1"/>
          </p:cNvSpPr>
          <p:nvPr>
            <p:ph type="ctrTitle"/>
          </p:nvPr>
        </p:nvSpPr>
        <p:spPr/>
        <p:txBody>
          <a:bodyPr/>
          <a:lstStyle/>
          <a:p>
            <a:r>
              <a:rPr lang="en-US" dirty="0" smtClean="0"/>
              <a:t>Northern Kentucky University </a:t>
            </a:r>
            <a:endParaRPr lang="en-US" dirty="0"/>
          </a:p>
        </p:txBody>
      </p:sp>
      <p:sp>
        <p:nvSpPr>
          <p:cNvPr id="5" name="Text Placeholder 2"/>
          <p:cNvSpPr>
            <a:spLocks noGrp="1"/>
          </p:cNvSpPr>
          <p:nvPr>
            <p:ph type="body" sz="quarter" idx="12"/>
          </p:nvPr>
        </p:nvSpPr>
        <p:spPr/>
        <p:txBody>
          <a:bodyPr/>
          <a:lstStyle/>
          <a:p>
            <a:r>
              <a:rPr lang="en-US" dirty="0"/>
              <a:t>Metropolitan university of more than 14,000 students served by 2,000 faculty and </a:t>
            </a:r>
            <a:r>
              <a:rPr lang="en-US" dirty="0" smtClean="0"/>
              <a:t>staff</a:t>
            </a:r>
          </a:p>
          <a:p>
            <a:endParaRPr lang="en-US" dirty="0" smtClean="0"/>
          </a:p>
          <a:p>
            <a:r>
              <a:rPr lang="en-US" dirty="0"/>
              <a:t>Traditional 16-week or accelerated 7-week courses, as well as 5-week format for </a:t>
            </a:r>
            <a:r>
              <a:rPr lang="en-US" dirty="0" smtClean="0"/>
              <a:t>the </a:t>
            </a:r>
            <a:r>
              <a:rPr lang="en-US" dirty="0"/>
              <a:t>MBA </a:t>
            </a:r>
            <a:r>
              <a:rPr lang="en-US" dirty="0" smtClean="0"/>
              <a:t>program</a:t>
            </a:r>
            <a:endParaRPr lang="en-US" dirty="0"/>
          </a:p>
        </p:txBody>
      </p:sp>
      <p:sp>
        <p:nvSpPr>
          <p:cNvPr id="14" name="Picture Placeholder 13"/>
          <p:cNvSpPr>
            <a:spLocks noGrp="1"/>
          </p:cNvSpPr>
          <p:nvPr>
            <p:ph type="pic" sz="quarter" idx="13"/>
          </p:nvPr>
        </p:nvSpPr>
        <p:spPr/>
      </p:sp>
      <p:pic>
        <p:nvPicPr>
          <p:cNvPr id="6" name="Picture 5" descr="1408_15_Scenic_002.jpg"/>
          <p:cNvPicPr>
            <a:picLocks noChangeAspect="1"/>
          </p:cNvPicPr>
          <p:nvPr/>
        </p:nvPicPr>
        <p:blipFill rotWithShape="1">
          <a:blip r:embed="rId2" cstate="screen">
            <a:extLst>
              <a:ext uri="{28A0092B-C50C-407E-A947-70E740481C1C}">
                <a14:useLocalDpi xmlns:a14="http://schemas.microsoft.com/office/drawing/2010/main"/>
              </a:ext>
            </a:extLst>
          </a:blip>
          <a:srcRect l="25049" t="4021" r="14451" b="-8"/>
          <a:stretch/>
        </p:blipFill>
        <p:spPr>
          <a:xfrm>
            <a:off x="1943101" y="2141235"/>
            <a:ext cx="3925637" cy="4021441"/>
          </a:xfrm>
          <a:prstGeom prst="rect">
            <a:avLst/>
          </a:prstGeom>
        </p:spPr>
      </p:pic>
    </p:spTree>
    <p:extLst>
      <p:ext uri="{BB962C8B-B14F-4D97-AF65-F5344CB8AC3E}">
        <p14:creationId xmlns:p14="http://schemas.microsoft.com/office/powerpoint/2010/main" val="273808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CCC-Get it Now</a:t>
            </a:r>
          </a:p>
        </p:txBody>
      </p:sp>
      <p:pic>
        <p:nvPicPr>
          <p:cNvPr id="3" name="Picture 2"/>
          <p:cNvPicPr/>
          <p:nvPr/>
        </p:nvPicPr>
        <p:blipFill rotWithShape="1">
          <a:blip r:embed="rId3"/>
          <a:srcRect l="28021" t="13754" r="21980" b="12663"/>
          <a:stretch/>
        </p:blipFill>
        <p:spPr>
          <a:xfrm>
            <a:off x="1943101" y="1121230"/>
            <a:ext cx="3184071" cy="2383971"/>
          </a:xfrm>
          <a:prstGeom prst="rect">
            <a:avLst/>
          </a:prstGeom>
          <a:ln>
            <a:solidFill>
              <a:schemeClr val="accent4"/>
            </a:solidFill>
          </a:ln>
        </p:spPr>
      </p:pic>
      <p:pic>
        <p:nvPicPr>
          <p:cNvPr id="4" name="Picture 3"/>
          <p:cNvPicPr/>
          <p:nvPr/>
        </p:nvPicPr>
        <p:blipFill rotWithShape="1">
          <a:blip r:embed="rId4"/>
          <a:srcRect l="17216" t="7554" r="20513" b="10187"/>
          <a:stretch/>
        </p:blipFill>
        <p:spPr>
          <a:xfrm>
            <a:off x="5290458" y="2969556"/>
            <a:ext cx="3701143" cy="2721429"/>
          </a:xfrm>
          <a:prstGeom prst="rect">
            <a:avLst/>
          </a:prstGeom>
          <a:ln>
            <a:solidFill>
              <a:schemeClr val="accent4"/>
            </a:solidFill>
          </a:ln>
        </p:spPr>
      </p:pic>
      <p:pic>
        <p:nvPicPr>
          <p:cNvPr id="6" name="Picture 5"/>
          <p:cNvPicPr/>
          <p:nvPr/>
        </p:nvPicPr>
        <p:blipFill rotWithShape="1">
          <a:blip r:embed="rId5"/>
          <a:srcRect l="38278" t="21241" r="42857" b="45125"/>
          <a:stretch/>
        </p:blipFill>
        <p:spPr>
          <a:xfrm>
            <a:off x="9231086" y="5320869"/>
            <a:ext cx="1121229" cy="1051424"/>
          </a:xfrm>
          <a:prstGeom prst="rect">
            <a:avLst/>
          </a:prstGeom>
          <a:ln>
            <a:solidFill>
              <a:schemeClr val="accent4"/>
            </a:solidFill>
          </a:ln>
        </p:spPr>
      </p:pic>
      <p:sp>
        <p:nvSpPr>
          <p:cNvPr id="7" name="Right Arrow 6"/>
          <p:cNvSpPr/>
          <p:nvPr/>
        </p:nvSpPr>
        <p:spPr>
          <a:xfrm rot="21417851" flipH="1">
            <a:off x="3541786" y="1348078"/>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Arrow 7"/>
          <p:cNvSpPr/>
          <p:nvPr/>
        </p:nvSpPr>
        <p:spPr>
          <a:xfrm rot="20276873" flipH="1">
            <a:off x="7301869" y="4717646"/>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390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CCC-Get it Now</a:t>
            </a:r>
          </a:p>
        </p:txBody>
      </p:sp>
      <p:pic>
        <p:nvPicPr>
          <p:cNvPr id="3" name="Picture 2"/>
          <p:cNvPicPr/>
          <p:nvPr/>
        </p:nvPicPr>
        <p:blipFill>
          <a:blip r:embed="rId3"/>
          <a:stretch>
            <a:fillRect/>
          </a:stretch>
        </p:blipFill>
        <p:spPr>
          <a:xfrm>
            <a:off x="2057400" y="1330732"/>
            <a:ext cx="7859486" cy="4438697"/>
          </a:xfrm>
          <a:prstGeom prst="rect">
            <a:avLst/>
          </a:prstGeom>
          <a:ln>
            <a:solidFill>
              <a:schemeClr val="accent4"/>
            </a:solidFill>
          </a:ln>
        </p:spPr>
      </p:pic>
      <p:sp>
        <p:nvSpPr>
          <p:cNvPr id="6" name="Right Arrow 5"/>
          <p:cNvSpPr/>
          <p:nvPr/>
        </p:nvSpPr>
        <p:spPr>
          <a:xfrm rot="12898161" flipH="1">
            <a:off x="8190476" y="2914490"/>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086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CCC-Get it Now</a:t>
            </a:r>
          </a:p>
        </p:txBody>
      </p:sp>
      <p:pic>
        <p:nvPicPr>
          <p:cNvPr id="3" name="Picture 2"/>
          <p:cNvPicPr/>
          <p:nvPr/>
        </p:nvPicPr>
        <p:blipFill>
          <a:blip r:embed="rId3"/>
          <a:stretch>
            <a:fillRect/>
          </a:stretch>
        </p:blipFill>
        <p:spPr>
          <a:xfrm>
            <a:off x="2057400" y="1330732"/>
            <a:ext cx="7859486" cy="4438697"/>
          </a:xfrm>
          <a:prstGeom prst="rect">
            <a:avLst/>
          </a:prstGeom>
          <a:ln>
            <a:solidFill>
              <a:schemeClr val="accent4"/>
            </a:solidFill>
          </a:ln>
        </p:spPr>
      </p:pic>
      <p:sp>
        <p:nvSpPr>
          <p:cNvPr id="6" name="Right Arrow 5"/>
          <p:cNvSpPr/>
          <p:nvPr/>
        </p:nvSpPr>
        <p:spPr>
          <a:xfrm rot="12898161" flipH="1">
            <a:off x="2213187" y="2211846"/>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519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1"/>
          </p:nvPr>
        </p:nvSpPr>
        <p:spPr>
          <a:xfrm>
            <a:off x="2038190" y="1546764"/>
            <a:ext cx="7866971" cy="4905759"/>
          </a:xfrm>
        </p:spPr>
        <p:txBody>
          <a:bodyPr/>
          <a:lstStyle/>
          <a:p>
            <a:pPr marL="457200" lvl="1" indent="0">
              <a:buNone/>
            </a:pPr>
            <a:endParaRPr lang="en-US" dirty="0"/>
          </a:p>
          <a:p>
            <a:endParaRPr lang="en-US" dirty="0" smtClean="0"/>
          </a:p>
          <a:p>
            <a:pPr marL="457200" lvl="1" indent="0">
              <a:buNone/>
            </a:pPr>
            <a:endParaRPr lang="en-US" dirty="0"/>
          </a:p>
          <a:p>
            <a:pPr lvl="2"/>
            <a:endParaRPr lang="en-US" dirty="0" smtClean="0">
              <a:solidFill>
                <a:srgbClr val="FF0000"/>
              </a:solidFill>
            </a:endParaRPr>
          </a:p>
          <a:p>
            <a:endParaRPr lang="en-US" dirty="0" smtClean="0"/>
          </a:p>
          <a:p>
            <a:pPr lvl="2"/>
            <a:endParaRPr lang="en-US" dirty="0"/>
          </a:p>
          <a:p>
            <a:pPr marL="914400" lvl="2" indent="0">
              <a:buNone/>
            </a:pPr>
            <a:endParaRPr lang="en-US" dirty="0" smtClean="0"/>
          </a:p>
          <a:p>
            <a:pPr marL="457200" lvl="1" indent="0">
              <a:buNone/>
            </a:pPr>
            <a:endParaRPr lang="en-US" dirty="0" smtClean="0"/>
          </a:p>
        </p:txBody>
      </p:sp>
      <p:sp>
        <p:nvSpPr>
          <p:cNvPr id="2" name="Title 1"/>
          <p:cNvSpPr>
            <a:spLocks noGrp="1"/>
          </p:cNvSpPr>
          <p:nvPr>
            <p:ph type="ctrTitle"/>
          </p:nvPr>
        </p:nvSpPr>
        <p:spPr>
          <a:xfrm>
            <a:off x="1943100" y="552921"/>
            <a:ext cx="8305800" cy="995908"/>
          </a:xfrm>
        </p:spPr>
        <p:txBody>
          <a:bodyPr/>
          <a:lstStyle/>
          <a:p>
            <a:r>
              <a:rPr lang="en-US" dirty="0"/>
              <a:t>Articles–Other Vendors</a:t>
            </a:r>
            <a:br>
              <a:rPr lang="en-US" dirty="0"/>
            </a:br>
            <a:endParaRPr lang="en-US" dirty="0"/>
          </a:p>
        </p:txBody>
      </p:sp>
      <p:pic>
        <p:nvPicPr>
          <p:cNvPr id="9" name="Picture 8"/>
          <p:cNvPicPr/>
          <p:nvPr/>
        </p:nvPicPr>
        <p:blipFill rotWithShape="1">
          <a:blip r:embed="rId3"/>
          <a:srcRect r="2823"/>
          <a:stretch/>
        </p:blipFill>
        <p:spPr>
          <a:xfrm>
            <a:off x="2038189" y="1178155"/>
            <a:ext cx="8296534" cy="4654754"/>
          </a:xfrm>
          <a:prstGeom prst="rect">
            <a:avLst/>
          </a:prstGeom>
          <a:ln>
            <a:solidFill>
              <a:schemeClr val="accent4"/>
            </a:solidFill>
          </a:ln>
        </p:spPr>
      </p:pic>
      <p:sp>
        <p:nvSpPr>
          <p:cNvPr id="12" name="Right Arrow 11"/>
          <p:cNvSpPr/>
          <p:nvPr/>
        </p:nvSpPr>
        <p:spPr>
          <a:xfrm rot="9224264">
            <a:off x="3663455" y="3826505"/>
            <a:ext cx="641815" cy="3483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65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Articles–Other Vendors</a:t>
            </a:r>
          </a:p>
        </p:txBody>
      </p:sp>
      <p:pic>
        <p:nvPicPr>
          <p:cNvPr id="3" name="Picture 2"/>
          <p:cNvPicPr/>
          <p:nvPr/>
        </p:nvPicPr>
        <p:blipFill>
          <a:blip r:embed="rId2"/>
          <a:stretch>
            <a:fillRect/>
          </a:stretch>
        </p:blipFill>
        <p:spPr>
          <a:xfrm>
            <a:off x="1943100" y="1330732"/>
            <a:ext cx="8518071" cy="4460468"/>
          </a:xfrm>
          <a:prstGeom prst="rect">
            <a:avLst/>
          </a:prstGeom>
          <a:ln>
            <a:solidFill>
              <a:schemeClr val="accent4"/>
            </a:solidFill>
          </a:ln>
        </p:spPr>
      </p:pic>
      <p:sp>
        <p:nvSpPr>
          <p:cNvPr id="4" name="Right Arrow 3"/>
          <p:cNvSpPr/>
          <p:nvPr/>
        </p:nvSpPr>
        <p:spPr>
          <a:xfrm rot="3977896" flipH="1">
            <a:off x="3194964" y="2683485"/>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37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Articles–Other Vendors</a:t>
            </a:r>
          </a:p>
        </p:txBody>
      </p:sp>
      <p:pic>
        <p:nvPicPr>
          <p:cNvPr id="3" name="Picture 2"/>
          <p:cNvPicPr/>
          <p:nvPr/>
        </p:nvPicPr>
        <p:blipFill>
          <a:blip r:embed="rId2"/>
          <a:stretch>
            <a:fillRect/>
          </a:stretch>
        </p:blipFill>
        <p:spPr>
          <a:xfrm>
            <a:off x="2051957" y="1330733"/>
            <a:ext cx="7658100" cy="4025039"/>
          </a:xfrm>
          <a:prstGeom prst="rect">
            <a:avLst/>
          </a:prstGeom>
          <a:ln>
            <a:solidFill>
              <a:schemeClr val="accent4"/>
            </a:solidFill>
          </a:ln>
        </p:spPr>
      </p:pic>
      <p:sp>
        <p:nvSpPr>
          <p:cNvPr id="2" name="Rectangle 1"/>
          <p:cNvSpPr/>
          <p:nvPr/>
        </p:nvSpPr>
        <p:spPr>
          <a:xfrm>
            <a:off x="7039277" y="2810578"/>
            <a:ext cx="798897" cy="250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6907731" y="3352878"/>
            <a:ext cx="798897" cy="250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Arrow 6"/>
          <p:cNvSpPr/>
          <p:nvPr/>
        </p:nvSpPr>
        <p:spPr>
          <a:xfrm rot="8611108" flipH="1">
            <a:off x="3839856" y="4797900"/>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89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Articles–Other Vendors</a:t>
            </a:r>
          </a:p>
        </p:txBody>
      </p:sp>
      <p:pic>
        <p:nvPicPr>
          <p:cNvPr id="3" name="Picture 2"/>
          <p:cNvPicPr/>
          <p:nvPr/>
        </p:nvPicPr>
        <p:blipFill>
          <a:blip r:embed="rId3"/>
          <a:stretch>
            <a:fillRect/>
          </a:stretch>
        </p:blipFill>
        <p:spPr>
          <a:xfrm>
            <a:off x="2057400" y="1418227"/>
            <a:ext cx="7772400" cy="4035517"/>
          </a:xfrm>
          <a:prstGeom prst="rect">
            <a:avLst/>
          </a:prstGeom>
          <a:ln>
            <a:solidFill>
              <a:schemeClr val="accent4"/>
            </a:solidFill>
          </a:ln>
        </p:spPr>
      </p:pic>
      <p:sp>
        <p:nvSpPr>
          <p:cNvPr id="4" name="Right Arrow 3"/>
          <p:cNvSpPr/>
          <p:nvPr/>
        </p:nvSpPr>
        <p:spPr>
          <a:xfrm rot="3977896" flipH="1">
            <a:off x="9075999" y="2558356"/>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465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Articles–Other Vendors</a:t>
            </a:r>
          </a:p>
        </p:txBody>
      </p:sp>
      <p:pic>
        <p:nvPicPr>
          <p:cNvPr id="3" name="Picture 2"/>
          <p:cNvPicPr/>
          <p:nvPr/>
        </p:nvPicPr>
        <p:blipFill>
          <a:blip r:embed="rId2"/>
          <a:stretch>
            <a:fillRect/>
          </a:stretch>
        </p:blipFill>
        <p:spPr>
          <a:xfrm>
            <a:off x="2906486" y="1757998"/>
            <a:ext cx="5943600" cy="3951605"/>
          </a:xfrm>
          <a:prstGeom prst="rect">
            <a:avLst/>
          </a:prstGeom>
          <a:ln>
            <a:solidFill>
              <a:schemeClr val="accent4"/>
            </a:solidFill>
          </a:ln>
        </p:spPr>
      </p:pic>
      <p:sp>
        <p:nvSpPr>
          <p:cNvPr id="4" name="Right Arrow 3"/>
          <p:cNvSpPr/>
          <p:nvPr/>
        </p:nvSpPr>
        <p:spPr>
          <a:xfrm rot="18920495" flipH="1">
            <a:off x="6281403" y="2096341"/>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023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Articles–Other Vendors</a:t>
            </a:r>
          </a:p>
        </p:txBody>
      </p:sp>
      <p:pic>
        <p:nvPicPr>
          <p:cNvPr id="4" name="Picture 3"/>
          <p:cNvPicPr/>
          <p:nvPr/>
        </p:nvPicPr>
        <p:blipFill rotWithShape="1">
          <a:blip r:embed="rId2"/>
          <a:srcRect l="-987" t="3867" r="43211" b="-3867"/>
          <a:stretch/>
        </p:blipFill>
        <p:spPr>
          <a:xfrm>
            <a:off x="1898669" y="1330733"/>
            <a:ext cx="5592994" cy="2694427"/>
          </a:xfrm>
          <a:prstGeom prst="rect">
            <a:avLst/>
          </a:prstGeom>
          <a:ln>
            <a:solidFill>
              <a:schemeClr val="accent4"/>
            </a:solidFill>
          </a:ln>
        </p:spPr>
      </p:pic>
      <p:pic>
        <p:nvPicPr>
          <p:cNvPr id="6" name="Picture 5"/>
          <p:cNvPicPr/>
          <p:nvPr/>
        </p:nvPicPr>
        <p:blipFill rotWithShape="1">
          <a:blip r:embed="rId3"/>
          <a:srcRect l="12820" t="6741" r="14835" b="16629"/>
          <a:stretch/>
        </p:blipFill>
        <p:spPr>
          <a:xfrm>
            <a:off x="5185638" y="3313453"/>
            <a:ext cx="5208816" cy="3331029"/>
          </a:xfrm>
          <a:prstGeom prst="rect">
            <a:avLst/>
          </a:prstGeom>
          <a:ln>
            <a:solidFill>
              <a:schemeClr val="accent4"/>
            </a:solidFill>
          </a:ln>
        </p:spPr>
      </p:pic>
      <p:sp>
        <p:nvSpPr>
          <p:cNvPr id="2" name="Rectangle 1"/>
          <p:cNvSpPr/>
          <p:nvPr/>
        </p:nvSpPr>
        <p:spPr>
          <a:xfrm>
            <a:off x="6269255" y="4475747"/>
            <a:ext cx="1222408" cy="192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Arrow 6"/>
          <p:cNvSpPr/>
          <p:nvPr/>
        </p:nvSpPr>
        <p:spPr>
          <a:xfrm flipH="1">
            <a:off x="4051612" y="2637769"/>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396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Articles–Other Vendors</a:t>
            </a:r>
          </a:p>
        </p:txBody>
      </p:sp>
      <p:pic>
        <p:nvPicPr>
          <p:cNvPr id="3" name="Picture 2"/>
          <p:cNvPicPr/>
          <p:nvPr/>
        </p:nvPicPr>
        <p:blipFill>
          <a:blip r:embed="rId3"/>
          <a:stretch>
            <a:fillRect/>
          </a:stretch>
        </p:blipFill>
        <p:spPr>
          <a:xfrm>
            <a:off x="1943100" y="1330733"/>
            <a:ext cx="7608369" cy="2105615"/>
          </a:xfrm>
          <a:prstGeom prst="rect">
            <a:avLst/>
          </a:prstGeom>
          <a:ln>
            <a:solidFill>
              <a:schemeClr val="accent4"/>
            </a:solidFill>
          </a:ln>
        </p:spPr>
      </p:pic>
      <p:pic>
        <p:nvPicPr>
          <p:cNvPr id="4" name="Picture 3"/>
          <p:cNvPicPr/>
          <p:nvPr/>
        </p:nvPicPr>
        <p:blipFill rotWithShape="1">
          <a:blip r:embed="rId4"/>
          <a:srcRect r="28938"/>
          <a:stretch/>
        </p:blipFill>
        <p:spPr>
          <a:xfrm>
            <a:off x="3769150" y="3652480"/>
            <a:ext cx="4223657" cy="2863215"/>
          </a:xfrm>
          <a:prstGeom prst="rect">
            <a:avLst/>
          </a:prstGeom>
          <a:ln>
            <a:solidFill>
              <a:schemeClr val="accent4"/>
            </a:solidFill>
          </a:ln>
        </p:spPr>
      </p:pic>
      <p:sp>
        <p:nvSpPr>
          <p:cNvPr id="2" name="Rectangle 1"/>
          <p:cNvSpPr/>
          <p:nvPr/>
        </p:nvSpPr>
        <p:spPr>
          <a:xfrm>
            <a:off x="7165034" y="2897204"/>
            <a:ext cx="308009" cy="211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ight Arrow 5"/>
          <p:cNvSpPr/>
          <p:nvPr/>
        </p:nvSpPr>
        <p:spPr>
          <a:xfrm rot="2493854" flipH="1">
            <a:off x="7661714" y="3189786"/>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6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6FF5D5-55A7-BD48-85F1-1823D5B4F823}" type="slidenum">
              <a:rPr kumimoji="0" lang="en-US" sz="1000" b="0" i="0" u="none" strike="noStrike" kern="1200" cap="none" spc="0" normalizeH="0" baseline="0" noProof="0">
                <a:ln>
                  <a:noFill/>
                </a:ln>
                <a:solidFill>
                  <a:prstClr val="white">
                    <a:lumMod val="50000"/>
                  </a:prstClr>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prstClr val="white">
                  <a:lumMod val="50000"/>
                </a:prstClr>
              </a:solidFill>
              <a:effectLst/>
              <a:uLnTx/>
              <a:uFillTx/>
              <a:latin typeface="Arial" charset="0"/>
              <a:cs typeface="Arial" charset="0"/>
            </a:endParaRPr>
          </a:p>
        </p:txBody>
      </p:sp>
      <p:sp>
        <p:nvSpPr>
          <p:cNvPr id="4" name="Title 1"/>
          <p:cNvSpPr>
            <a:spLocks noGrp="1"/>
          </p:cNvSpPr>
          <p:nvPr>
            <p:ph type="ctrTitle"/>
          </p:nvPr>
        </p:nvSpPr>
        <p:spPr/>
        <p:txBody>
          <a:bodyPr/>
          <a:lstStyle/>
          <a:p>
            <a:r>
              <a:rPr lang="en-US" dirty="0" smtClean="0"/>
              <a:t>Northern Kentucky University </a:t>
            </a:r>
            <a:endParaRPr lang="en-US" dirty="0"/>
          </a:p>
        </p:txBody>
      </p:sp>
      <p:sp>
        <p:nvSpPr>
          <p:cNvPr id="5" name="Text Placeholder 2"/>
          <p:cNvSpPr>
            <a:spLocks noGrp="1"/>
          </p:cNvSpPr>
          <p:nvPr>
            <p:ph type="body" sz="quarter" idx="12"/>
          </p:nvPr>
        </p:nvSpPr>
        <p:spPr>
          <a:xfrm>
            <a:off x="6155374" y="1880525"/>
            <a:ext cx="3362252" cy="4021441"/>
          </a:xfrm>
        </p:spPr>
        <p:txBody>
          <a:bodyPr/>
          <a:lstStyle/>
          <a:p>
            <a:r>
              <a:rPr lang="en-US" dirty="0"/>
              <a:t>Programs</a:t>
            </a:r>
          </a:p>
          <a:p>
            <a:pPr lvl="1"/>
            <a:r>
              <a:rPr lang="en-US" dirty="0"/>
              <a:t>70 Majors</a:t>
            </a:r>
          </a:p>
          <a:p>
            <a:pPr lvl="1"/>
            <a:r>
              <a:rPr lang="en-US" dirty="0"/>
              <a:t>22 Master </a:t>
            </a:r>
          </a:p>
          <a:p>
            <a:pPr lvl="1"/>
            <a:r>
              <a:rPr lang="en-US" dirty="0"/>
              <a:t>Law </a:t>
            </a:r>
            <a:r>
              <a:rPr lang="en-US" dirty="0" smtClean="0"/>
              <a:t>School</a:t>
            </a:r>
            <a:endParaRPr lang="en-US" dirty="0"/>
          </a:p>
          <a:p>
            <a:r>
              <a:rPr lang="en-US" dirty="0" smtClean="0"/>
              <a:t>Regional </a:t>
            </a:r>
            <a:r>
              <a:rPr lang="en-US" dirty="0"/>
              <a:t>medical school </a:t>
            </a:r>
            <a:r>
              <a:rPr lang="en-US" dirty="0" smtClean="0"/>
              <a:t>campus of University of Kentucky. </a:t>
            </a:r>
          </a:p>
          <a:p>
            <a:pPr lvl="1"/>
            <a:r>
              <a:rPr lang="en-US" dirty="0" smtClean="0"/>
              <a:t>Partnership </a:t>
            </a:r>
            <a:r>
              <a:rPr lang="en-US" dirty="0"/>
              <a:t>between St. Elizabeth, UK and NKU</a:t>
            </a:r>
          </a:p>
          <a:p>
            <a:pPr lvl="1"/>
            <a:r>
              <a:rPr lang="en-US" dirty="0"/>
              <a:t>Inaugural class, fall 2019</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46340" y="2288719"/>
            <a:ext cx="3925637" cy="2617091"/>
          </a:xfrm>
          <a:prstGeom prst="rect">
            <a:avLst/>
          </a:prstGeom>
        </p:spPr>
      </p:pic>
    </p:spTree>
    <p:extLst>
      <p:ext uri="{BB962C8B-B14F-4D97-AF65-F5344CB8AC3E}">
        <p14:creationId xmlns:p14="http://schemas.microsoft.com/office/powerpoint/2010/main" val="143899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Articles – Other Vendors</a:t>
            </a:r>
          </a:p>
        </p:txBody>
      </p:sp>
      <p:pic>
        <p:nvPicPr>
          <p:cNvPr id="3" name="Picture 2"/>
          <p:cNvPicPr/>
          <p:nvPr/>
        </p:nvPicPr>
        <p:blipFill>
          <a:blip r:embed="rId3"/>
          <a:stretch>
            <a:fillRect/>
          </a:stretch>
        </p:blipFill>
        <p:spPr>
          <a:xfrm>
            <a:off x="2161731" y="1741764"/>
            <a:ext cx="4631871" cy="2224905"/>
          </a:xfrm>
          <a:prstGeom prst="rect">
            <a:avLst/>
          </a:prstGeom>
          <a:ln>
            <a:solidFill>
              <a:schemeClr val="accent4"/>
            </a:solidFill>
          </a:ln>
        </p:spPr>
      </p:pic>
      <p:pic>
        <p:nvPicPr>
          <p:cNvPr id="6" name="Picture 5"/>
          <p:cNvPicPr/>
          <p:nvPr/>
        </p:nvPicPr>
        <p:blipFill rotWithShape="1">
          <a:blip r:embed="rId4"/>
          <a:srcRect l="2613" t="8015" r="5011" b="30409"/>
          <a:stretch/>
        </p:blipFill>
        <p:spPr>
          <a:xfrm>
            <a:off x="4351077" y="2666199"/>
            <a:ext cx="4615542" cy="2090685"/>
          </a:xfrm>
          <a:prstGeom prst="rect">
            <a:avLst/>
          </a:prstGeom>
          <a:ln>
            <a:solidFill>
              <a:schemeClr val="accent4"/>
            </a:solidFill>
          </a:ln>
        </p:spPr>
      </p:pic>
      <p:sp>
        <p:nvSpPr>
          <p:cNvPr id="8" name="Rectangle 7"/>
          <p:cNvSpPr/>
          <p:nvPr/>
        </p:nvSpPr>
        <p:spPr>
          <a:xfrm>
            <a:off x="5149514" y="3339966"/>
            <a:ext cx="1039529" cy="188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68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Articles–Other Vendors</a:t>
            </a:r>
          </a:p>
        </p:txBody>
      </p:sp>
      <p:pic>
        <p:nvPicPr>
          <p:cNvPr id="3" name="Picture 2"/>
          <p:cNvPicPr/>
          <p:nvPr/>
        </p:nvPicPr>
        <p:blipFill>
          <a:blip r:embed="rId3"/>
          <a:stretch>
            <a:fillRect/>
          </a:stretch>
        </p:blipFill>
        <p:spPr>
          <a:xfrm>
            <a:off x="2039354" y="1100608"/>
            <a:ext cx="6558643" cy="2845751"/>
          </a:xfrm>
          <a:prstGeom prst="rect">
            <a:avLst/>
          </a:prstGeom>
          <a:ln>
            <a:solidFill>
              <a:schemeClr val="accent4"/>
            </a:solidFill>
          </a:ln>
        </p:spPr>
      </p:pic>
      <p:sp>
        <p:nvSpPr>
          <p:cNvPr id="2" name="Rectangle 1"/>
          <p:cNvSpPr/>
          <p:nvPr/>
        </p:nvSpPr>
        <p:spPr>
          <a:xfrm>
            <a:off x="1803134" y="3243714"/>
            <a:ext cx="1501541" cy="8758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p:nvPr/>
        </p:nvPicPr>
        <p:blipFill rotWithShape="1">
          <a:blip r:embed="rId4"/>
          <a:srcRect r="33807" b="7389"/>
          <a:stretch/>
        </p:blipFill>
        <p:spPr>
          <a:xfrm>
            <a:off x="4939880" y="2875576"/>
            <a:ext cx="5506738" cy="3673130"/>
          </a:xfrm>
          <a:prstGeom prst="rect">
            <a:avLst/>
          </a:prstGeom>
          <a:solidFill>
            <a:schemeClr val="accent4"/>
          </a:solidFill>
          <a:ln>
            <a:solidFill>
              <a:schemeClr val="accent4"/>
            </a:solidFill>
          </a:ln>
        </p:spPr>
      </p:pic>
      <p:sp>
        <p:nvSpPr>
          <p:cNvPr id="8" name="Right Arrow 7"/>
          <p:cNvSpPr/>
          <p:nvPr/>
        </p:nvSpPr>
        <p:spPr>
          <a:xfrm rot="2493854" flipH="1">
            <a:off x="6987978" y="4305447"/>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84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Articles – Other Vendors</a:t>
            </a:r>
          </a:p>
        </p:txBody>
      </p:sp>
      <p:pic>
        <p:nvPicPr>
          <p:cNvPr id="11" name="Picture 10"/>
          <p:cNvPicPr/>
          <p:nvPr/>
        </p:nvPicPr>
        <p:blipFill rotWithShape="1">
          <a:blip r:embed="rId3"/>
          <a:srcRect l="15018" t="10834" r="17238" b="11146"/>
          <a:stretch/>
        </p:blipFill>
        <p:spPr>
          <a:xfrm>
            <a:off x="6477492" y="3951515"/>
            <a:ext cx="4026421" cy="2743200"/>
          </a:xfrm>
          <a:prstGeom prst="rect">
            <a:avLst/>
          </a:prstGeom>
          <a:ln>
            <a:solidFill>
              <a:schemeClr val="accent4"/>
            </a:solidFill>
          </a:ln>
        </p:spPr>
      </p:pic>
      <p:pic>
        <p:nvPicPr>
          <p:cNvPr id="8" name="Picture 7"/>
          <p:cNvPicPr/>
          <p:nvPr/>
        </p:nvPicPr>
        <p:blipFill rotWithShape="1">
          <a:blip r:embed="rId4"/>
          <a:srcRect l="46437" t="22652" r="27097" b="57183"/>
          <a:stretch/>
        </p:blipFill>
        <p:spPr bwMode="auto">
          <a:xfrm>
            <a:off x="2029728" y="1491602"/>
            <a:ext cx="4624705" cy="1188720"/>
          </a:xfrm>
          <a:prstGeom prst="rect">
            <a:avLst/>
          </a:prstGeom>
          <a:ln>
            <a:solidFill>
              <a:schemeClr val="accent4"/>
            </a:solidFill>
          </a:ln>
          <a:extLst>
            <a:ext uri="{53640926-AAD7-44D8-BBD7-CCE9431645EC}">
              <a14:shadowObscured xmlns:a14="http://schemas.microsoft.com/office/drawing/2010/main"/>
            </a:ext>
          </a:extLst>
        </p:spPr>
      </p:pic>
      <p:pic>
        <p:nvPicPr>
          <p:cNvPr id="10" name="Picture 9"/>
          <p:cNvPicPr/>
          <p:nvPr/>
        </p:nvPicPr>
        <p:blipFill rotWithShape="1">
          <a:blip r:embed="rId5"/>
          <a:srcRect l="34433" t="27082" r="19231" b="23140"/>
          <a:stretch/>
        </p:blipFill>
        <p:spPr>
          <a:xfrm>
            <a:off x="4342079" y="2438401"/>
            <a:ext cx="2754086" cy="1513115"/>
          </a:xfrm>
          <a:prstGeom prst="rect">
            <a:avLst/>
          </a:prstGeom>
          <a:ln>
            <a:solidFill>
              <a:schemeClr val="accent4"/>
            </a:solidFill>
          </a:ln>
        </p:spPr>
      </p:pic>
      <p:sp>
        <p:nvSpPr>
          <p:cNvPr id="12" name="Right Arrow 11"/>
          <p:cNvSpPr/>
          <p:nvPr/>
        </p:nvSpPr>
        <p:spPr>
          <a:xfrm flipH="1">
            <a:off x="3760748" y="2064042"/>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ight Arrow 12"/>
          <p:cNvSpPr/>
          <p:nvPr/>
        </p:nvSpPr>
        <p:spPr>
          <a:xfrm flipH="1">
            <a:off x="6945106" y="2897039"/>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ight Arrow 13"/>
          <p:cNvSpPr/>
          <p:nvPr/>
        </p:nvSpPr>
        <p:spPr>
          <a:xfrm flipH="1">
            <a:off x="9495800" y="5469781"/>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91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Articles – Other Vendors</a:t>
            </a:r>
          </a:p>
        </p:txBody>
      </p:sp>
      <p:pic>
        <p:nvPicPr>
          <p:cNvPr id="4" name="Picture 3"/>
          <p:cNvPicPr/>
          <p:nvPr/>
        </p:nvPicPr>
        <p:blipFill rotWithShape="1">
          <a:blip r:embed="rId3"/>
          <a:srcRect l="15293" t="30288" r="22069" b="6265"/>
          <a:stretch/>
        </p:blipFill>
        <p:spPr>
          <a:xfrm>
            <a:off x="2077854" y="1400927"/>
            <a:ext cx="4903670" cy="3036319"/>
          </a:xfrm>
          <a:prstGeom prst="rect">
            <a:avLst/>
          </a:prstGeom>
          <a:ln>
            <a:solidFill>
              <a:schemeClr val="accent4"/>
            </a:solidFill>
          </a:ln>
        </p:spPr>
      </p:pic>
      <p:pic>
        <p:nvPicPr>
          <p:cNvPr id="6" name="Picture 5"/>
          <p:cNvPicPr/>
          <p:nvPr/>
        </p:nvPicPr>
        <p:blipFill rotWithShape="1">
          <a:blip r:embed="rId4"/>
          <a:srcRect l="275" r="32143" b="24861"/>
          <a:stretch/>
        </p:blipFill>
        <p:spPr>
          <a:xfrm>
            <a:off x="5105171" y="3306500"/>
            <a:ext cx="5004563" cy="3238679"/>
          </a:xfrm>
          <a:prstGeom prst="rect">
            <a:avLst/>
          </a:prstGeom>
          <a:ln>
            <a:solidFill>
              <a:schemeClr val="accent4"/>
            </a:solidFill>
          </a:ln>
        </p:spPr>
      </p:pic>
      <p:sp>
        <p:nvSpPr>
          <p:cNvPr id="7" name="Right Arrow 6"/>
          <p:cNvSpPr/>
          <p:nvPr/>
        </p:nvSpPr>
        <p:spPr>
          <a:xfrm flipH="1">
            <a:off x="4704024" y="3306499"/>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Arrow 7"/>
          <p:cNvSpPr/>
          <p:nvPr/>
        </p:nvSpPr>
        <p:spPr>
          <a:xfrm flipH="1">
            <a:off x="8534879" y="5923773"/>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620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Articles – Other Vendors</a:t>
            </a:r>
          </a:p>
        </p:txBody>
      </p:sp>
      <p:pic>
        <p:nvPicPr>
          <p:cNvPr id="3" name="Picture 2"/>
          <p:cNvPicPr/>
          <p:nvPr/>
        </p:nvPicPr>
        <p:blipFill rotWithShape="1">
          <a:blip r:embed="rId3"/>
          <a:srcRect t="6591" b="6928"/>
          <a:stretch/>
        </p:blipFill>
        <p:spPr>
          <a:xfrm>
            <a:off x="2251109" y="1448824"/>
            <a:ext cx="7213733" cy="3830854"/>
          </a:xfrm>
          <a:prstGeom prst="rect">
            <a:avLst/>
          </a:prstGeom>
          <a:ln>
            <a:solidFill>
              <a:schemeClr val="accent4"/>
            </a:solidFill>
          </a:ln>
        </p:spPr>
      </p:pic>
      <p:sp>
        <p:nvSpPr>
          <p:cNvPr id="7" name="Right Arrow 6"/>
          <p:cNvSpPr/>
          <p:nvPr/>
        </p:nvSpPr>
        <p:spPr>
          <a:xfrm rot="2450632" flipH="1">
            <a:off x="5992078" y="5337826"/>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02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Articles – Other Vendors</a:t>
            </a:r>
          </a:p>
        </p:txBody>
      </p:sp>
      <p:pic>
        <p:nvPicPr>
          <p:cNvPr id="7" name="Picture 6"/>
          <p:cNvPicPr/>
          <p:nvPr/>
        </p:nvPicPr>
        <p:blipFill>
          <a:blip r:embed="rId3"/>
          <a:stretch>
            <a:fillRect/>
          </a:stretch>
        </p:blipFill>
        <p:spPr>
          <a:xfrm>
            <a:off x="1943100" y="1131512"/>
            <a:ext cx="5943600" cy="2366509"/>
          </a:xfrm>
          <a:prstGeom prst="rect">
            <a:avLst/>
          </a:prstGeom>
          <a:ln>
            <a:solidFill>
              <a:schemeClr val="accent4"/>
            </a:solidFill>
          </a:ln>
        </p:spPr>
      </p:pic>
      <p:pic>
        <p:nvPicPr>
          <p:cNvPr id="6" name="Picture 5"/>
          <p:cNvPicPr/>
          <p:nvPr/>
        </p:nvPicPr>
        <p:blipFill rotWithShape="1">
          <a:blip r:embed="rId4"/>
          <a:srcRect r="7692" b="9808"/>
          <a:stretch/>
        </p:blipFill>
        <p:spPr>
          <a:xfrm>
            <a:off x="3809999" y="3028451"/>
            <a:ext cx="6672943" cy="3568292"/>
          </a:xfrm>
          <a:prstGeom prst="rect">
            <a:avLst/>
          </a:prstGeom>
          <a:ln>
            <a:solidFill>
              <a:schemeClr val="accent4"/>
            </a:solidFill>
          </a:ln>
        </p:spPr>
      </p:pic>
      <p:sp>
        <p:nvSpPr>
          <p:cNvPr id="8" name="Right Arrow 7"/>
          <p:cNvSpPr/>
          <p:nvPr/>
        </p:nvSpPr>
        <p:spPr>
          <a:xfrm flipH="1">
            <a:off x="3914752" y="2607787"/>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Arrow 8"/>
          <p:cNvSpPr/>
          <p:nvPr/>
        </p:nvSpPr>
        <p:spPr>
          <a:xfrm flipH="1">
            <a:off x="8814011" y="3758088"/>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Arrow 9"/>
          <p:cNvSpPr/>
          <p:nvPr/>
        </p:nvSpPr>
        <p:spPr>
          <a:xfrm rot="3171143" flipH="1">
            <a:off x="7383732" y="2045234"/>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937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Articles – Other Vendors</a:t>
            </a:r>
          </a:p>
        </p:txBody>
      </p:sp>
      <p:pic>
        <p:nvPicPr>
          <p:cNvPr id="5" name="Picture 4"/>
          <p:cNvPicPr/>
          <p:nvPr/>
        </p:nvPicPr>
        <p:blipFill>
          <a:blip r:embed="rId3"/>
          <a:stretch>
            <a:fillRect/>
          </a:stretch>
        </p:blipFill>
        <p:spPr>
          <a:xfrm>
            <a:off x="2166257" y="1121229"/>
            <a:ext cx="5617029" cy="5606142"/>
          </a:xfrm>
          <a:prstGeom prst="rect">
            <a:avLst/>
          </a:prstGeom>
          <a:ln>
            <a:solidFill>
              <a:schemeClr val="accent4"/>
            </a:solidFill>
          </a:ln>
        </p:spPr>
      </p:pic>
      <p:sp>
        <p:nvSpPr>
          <p:cNvPr id="6" name="Right Arrow 5"/>
          <p:cNvSpPr/>
          <p:nvPr/>
        </p:nvSpPr>
        <p:spPr>
          <a:xfrm flipH="1">
            <a:off x="6950596" y="1330732"/>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5614738" y="5101389"/>
            <a:ext cx="635267" cy="134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960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100" y="334824"/>
            <a:ext cx="8305800" cy="99590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charset="0"/>
                <a:cs typeface="Arial" charset="0"/>
              </a:rPr>
              <a:t>Articles – Other Vendors</a:t>
            </a:r>
          </a:p>
        </p:txBody>
      </p:sp>
      <p:pic>
        <p:nvPicPr>
          <p:cNvPr id="4" name="Picture 3"/>
          <p:cNvPicPr/>
          <p:nvPr/>
        </p:nvPicPr>
        <p:blipFill>
          <a:blip r:embed="rId3"/>
          <a:stretch>
            <a:fillRect/>
          </a:stretch>
        </p:blipFill>
        <p:spPr>
          <a:xfrm>
            <a:off x="1943100" y="1330733"/>
            <a:ext cx="8234012" cy="4473301"/>
          </a:xfrm>
          <a:prstGeom prst="rect">
            <a:avLst/>
          </a:prstGeom>
          <a:ln>
            <a:solidFill>
              <a:schemeClr val="accent4"/>
            </a:solidFill>
          </a:ln>
        </p:spPr>
      </p:pic>
      <p:sp>
        <p:nvSpPr>
          <p:cNvPr id="6" name="Right Arrow 5"/>
          <p:cNvSpPr/>
          <p:nvPr/>
        </p:nvSpPr>
        <p:spPr>
          <a:xfrm rot="3171143" flipH="1">
            <a:off x="3899387" y="3633402"/>
            <a:ext cx="662183" cy="2687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94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6FF5D5-55A7-BD48-85F1-1823D5B4F823}" type="slidenum">
              <a:rPr kumimoji="0" lang="en-US" sz="1000" b="0" i="0" u="none" strike="noStrike" kern="1200" cap="none" spc="0" normalizeH="0" baseline="0" noProof="0">
                <a:ln>
                  <a:noFill/>
                </a:ln>
                <a:solidFill>
                  <a:prstClr val="white">
                    <a:lumMod val="50000"/>
                  </a:prstClr>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a:ln>
                <a:noFill/>
              </a:ln>
              <a:solidFill>
                <a:prstClr val="white">
                  <a:lumMod val="50000"/>
                </a:prstClr>
              </a:solidFill>
              <a:effectLst/>
              <a:uLnTx/>
              <a:uFillTx/>
              <a:latin typeface="Arial" charset="0"/>
              <a:cs typeface="Arial" charset="0"/>
            </a:endParaRPr>
          </a:p>
        </p:txBody>
      </p:sp>
      <p:sp>
        <p:nvSpPr>
          <p:cNvPr id="3" name="Title 2"/>
          <p:cNvSpPr>
            <a:spLocks noGrp="1"/>
          </p:cNvSpPr>
          <p:nvPr>
            <p:ph type="ctrTitle"/>
          </p:nvPr>
        </p:nvSpPr>
        <p:spPr/>
        <p:txBody>
          <a:bodyPr/>
          <a:lstStyle/>
          <a:p>
            <a:r>
              <a:rPr lang="en-US" dirty="0" smtClean="0"/>
              <a:t>Purchasing Books</a:t>
            </a:r>
            <a:endParaRPr lang="en-US" dirty="0"/>
          </a:p>
        </p:txBody>
      </p:sp>
      <p:sp>
        <p:nvSpPr>
          <p:cNvPr id="4" name="Text Placeholder 3"/>
          <p:cNvSpPr>
            <a:spLocks noGrp="1"/>
          </p:cNvSpPr>
          <p:nvPr>
            <p:ph type="body" sz="quarter" idx="12"/>
          </p:nvPr>
        </p:nvSpPr>
        <p:spPr>
          <a:xfrm>
            <a:off x="5945824" y="2351420"/>
            <a:ext cx="4093526" cy="4021441"/>
          </a:xfrm>
        </p:spPr>
        <p:txBody>
          <a:bodyPr/>
          <a:lstStyle/>
          <a:p>
            <a:pPr>
              <a:lnSpc>
                <a:spcPct val="100000"/>
              </a:lnSpc>
            </a:pPr>
            <a:r>
              <a:rPr lang="en-US" dirty="0" smtClean="0"/>
              <a:t>Purchasing process would be like other vendor requests for articles </a:t>
            </a:r>
          </a:p>
          <a:p>
            <a:r>
              <a:rPr lang="en-US" dirty="0"/>
              <a:t>Purchase request feature is working great for us</a:t>
            </a:r>
          </a:p>
          <a:p>
            <a:r>
              <a:rPr lang="en-US" dirty="0" smtClean="0"/>
              <a:t>Like to explore the WMS acquisitions integration with </a:t>
            </a:r>
            <a:r>
              <a:rPr lang="en-US" dirty="0" err="1" smtClean="0"/>
              <a:t>Tipasa</a:t>
            </a:r>
            <a:endParaRPr lang="en-US" dirty="0" smtClean="0"/>
          </a:p>
          <a:p>
            <a:pPr marL="0" indent="0">
              <a:buNone/>
            </a:pP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20043" y="2043262"/>
            <a:ext cx="2557182" cy="3849686"/>
          </a:xfrm>
          <a:prstGeom prst="rect">
            <a:avLst/>
          </a:prstGeom>
        </p:spPr>
      </p:pic>
    </p:spTree>
    <p:extLst>
      <p:ext uri="{BB962C8B-B14F-4D97-AF65-F5344CB8AC3E}">
        <p14:creationId xmlns:p14="http://schemas.microsoft.com/office/powerpoint/2010/main" val="16528789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0209214" y="6372226"/>
            <a:ext cx="45878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6FF5D5-55A7-BD48-85F1-1823D5B4F823}" type="slidenum">
              <a:rPr kumimoji="0" lang="en-US" sz="1000" b="0" i="0" u="none" strike="noStrike" kern="1200" cap="none" spc="0" normalizeH="0" baseline="0" noProof="0">
                <a:ln>
                  <a:noFill/>
                </a:ln>
                <a:solidFill>
                  <a:prstClr val="white">
                    <a:lumMod val="50000"/>
                  </a:prstClr>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a:ln>
                <a:noFill/>
              </a:ln>
              <a:solidFill>
                <a:prstClr val="white">
                  <a:lumMod val="50000"/>
                </a:prstClr>
              </a:solidFill>
              <a:effectLst/>
              <a:uLnTx/>
              <a:uFillTx/>
              <a:latin typeface="Arial" charset="0"/>
              <a:cs typeface="Arial" charset="0"/>
            </a:endParaRPr>
          </a:p>
        </p:txBody>
      </p:sp>
      <p:sp>
        <p:nvSpPr>
          <p:cNvPr id="3" name="Title 2"/>
          <p:cNvSpPr>
            <a:spLocks noGrp="1"/>
          </p:cNvSpPr>
          <p:nvPr>
            <p:ph type="ctrTitle" idx="4294967295"/>
          </p:nvPr>
        </p:nvSpPr>
        <p:spPr>
          <a:xfrm>
            <a:off x="1524000" y="884238"/>
            <a:ext cx="8305800" cy="996950"/>
          </a:xfrm>
          <a:prstGeom prst="rect">
            <a:avLst/>
          </a:prstGeom>
        </p:spPr>
        <p:txBody>
          <a:bodyPr/>
          <a:lstStyle/>
          <a:p>
            <a:r>
              <a:rPr lang="en-US" dirty="0" smtClean="0"/>
              <a:t>The Future</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0" y="1551997"/>
            <a:ext cx="9144000" cy="3754006"/>
          </a:xfrm>
          <a:prstGeom prst="rect">
            <a:avLst/>
          </a:prstGeom>
        </p:spPr>
      </p:pic>
    </p:spTree>
    <p:extLst>
      <p:ext uri="{BB962C8B-B14F-4D97-AF65-F5344CB8AC3E}">
        <p14:creationId xmlns:p14="http://schemas.microsoft.com/office/powerpoint/2010/main" val="2167728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2972" y="1"/>
            <a:ext cx="10417622" cy="6947377"/>
          </a:xfrm>
          <a:prstGeom prst="rect">
            <a:avLst/>
          </a:prstGeom>
        </p:spPr>
      </p:pic>
      <p:sp>
        <p:nvSpPr>
          <p:cNvPr id="4" name="Text Placeholder 1"/>
          <p:cNvSpPr txBox="1">
            <a:spLocks/>
          </p:cNvSpPr>
          <p:nvPr/>
        </p:nvSpPr>
        <p:spPr>
          <a:xfrm>
            <a:off x="1983476" y="387518"/>
            <a:ext cx="6564646" cy="1542883"/>
          </a:xfrm>
          <a:prstGeom prst="rect">
            <a:avLst/>
          </a:prstGeom>
        </p:spPr>
        <p:txBody>
          <a:bodyPr vert="horz"/>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4400" b="1" i="0" u="none" strike="noStrike" kern="1200" cap="none" spc="0" normalizeH="0" baseline="0" noProof="0" dirty="0">
                <a:ln>
                  <a:noFill/>
                </a:ln>
                <a:solidFill>
                  <a:srgbClr val="FFFFFF"/>
                </a:solidFill>
                <a:effectLst/>
                <a:uLnTx/>
                <a:uFillTx/>
                <a:latin typeface="Arial"/>
                <a:ea typeface="+mn-ea"/>
                <a:cs typeface="Arial"/>
              </a:rPr>
              <a:t>W. Frank Steely Library</a:t>
            </a:r>
            <a:endParaRPr kumimoji="0" lang="en-US" sz="2800" b="1"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34500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6FF5D5-55A7-BD48-85F1-1823D5B4F823}" type="slidenum">
              <a:rPr kumimoji="0" lang="en-US" sz="1000" b="0" i="0" u="none" strike="noStrike" kern="1200" cap="none" spc="0" normalizeH="0" baseline="0" noProof="0">
                <a:ln>
                  <a:noFill/>
                </a:ln>
                <a:solidFill>
                  <a:prstClr val="white">
                    <a:lumMod val="50000"/>
                  </a:prstClr>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a:ln>
                <a:noFill/>
              </a:ln>
              <a:solidFill>
                <a:prstClr val="white">
                  <a:lumMod val="50000"/>
                </a:prstClr>
              </a:solidFill>
              <a:effectLst/>
              <a:uLnTx/>
              <a:uFillTx/>
              <a:latin typeface="Arial" charset="0"/>
              <a:cs typeface="Arial" charset="0"/>
            </a:endParaRPr>
          </a:p>
        </p:txBody>
      </p:sp>
      <p:sp>
        <p:nvSpPr>
          <p:cNvPr id="6" name="Title 5"/>
          <p:cNvSpPr>
            <a:spLocks noGrp="1"/>
          </p:cNvSpPr>
          <p:nvPr>
            <p:ph type="ctrTitle"/>
          </p:nvPr>
        </p:nvSpPr>
        <p:spPr>
          <a:xfrm>
            <a:off x="2354658" y="1420519"/>
            <a:ext cx="5856513" cy="2024743"/>
          </a:xfrm>
        </p:spPr>
        <p:txBody>
          <a:bodyPr/>
          <a:lstStyle/>
          <a:p>
            <a:r>
              <a:rPr lang="en-US" dirty="0" smtClean="0"/>
              <a:t>Questions?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52628" y="3744171"/>
            <a:ext cx="3460416" cy="231001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78934" y="1434160"/>
            <a:ext cx="3460417" cy="2310011"/>
          </a:xfrm>
          <a:prstGeom prst="rect">
            <a:avLst/>
          </a:prstGeom>
        </p:spPr>
      </p:pic>
      <p:sp>
        <p:nvSpPr>
          <p:cNvPr id="7" name="Title 5"/>
          <p:cNvSpPr txBox="1">
            <a:spLocks/>
          </p:cNvSpPr>
          <p:nvPr/>
        </p:nvSpPr>
        <p:spPr>
          <a:xfrm>
            <a:off x="6476571" y="3863484"/>
            <a:ext cx="3469199" cy="2400898"/>
          </a:xfrm>
          <a:prstGeom prst="rect">
            <a:avLst/>
          </a:prstGeom>
        </p:spPr>
        <p:txBody>
          <a:bodyPr anchor="ctr"/>
          <a:lstStyle>
            <a:lvl1pPr algn="l" defTabSz="914400" rtl="0" eaLnBrk="1" latinLnBrk="0" hangingPunct="1">
              <a:lnSpc>
                <a:spcPct val="90000"/>
              </a:lnSpc>
              <a:spcBef>
                <a:spcPct val="0"/>
              </a:spcBef>
              <a:buNone/>
              <a:defRPr sz="4400" b="1"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cs typeface="Arial" charset="0"/>
              </a:rPr>
              <a:t>Cristen Ross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cs typeface="Arial" charset="0"/>
              </a:rPr>
              <a:t>Extended Collections Librarian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cs typeface="Arial" charset="0"/>
                <a:hlinkClick r:id="rId4"/>
              </a:rPr>
              <a:t>rossc2@nku.edu</a:t>
            </a:r>
            <a:endParaRPr kumimoji="0" lang="en-US" sz="1600" b="1" i="0" u="none" strike="noStrike" kern="1200" cap="none" spc="0" normalizeH="0" baseline="0" noProof="0" dirty="0">
              <a:ln>
                <a:noFill/>
              </a:ln>
              <a:solidFill>
                <a:prstClr val="black"/>
              </a:solidFill>
              <a:effectLst/>
              <a:uLnTx/>
              <a:uFillTx/>
              <a:latin typeface="Arial" charset="0"/>
              <a:cs typeface="Arial"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charset="0"/>
              <a:cs typeface="Arial"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cs typeface="Arial" charset="0"/>
              </a:rPr>
              <a:t>Erin Smith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cs typeface="Arial" charset="0"/>
              </a:rPr>
              <a:t>Extended Collections Certified Assistant III</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cs typeface="Arial" charset="0"/>
                <a:hlinkClick r:id="rId5"/>
              </a:rPr>
              <a:t>smithe2@nku.edu</a:t>
            </a:r>
            <a:endParaRPr kumimoji="0" lang="en-US" sz="1600" b="1" i="0" u="none" strike="noStrike" kern="1200" cap="none" spc="0" normalizeH="0" baseline="0" noProof="0" dirty="0">
              <a:ln>
                <a:noFill/>
              </a:ln>
              <a:solidFill>
                <a:prstClr val="black"/>
              </a:solidFill>
              <a:effectLst/>
              <a:uLnTx/>
              <a:uFillTx/>
              <a:latin typeface="Arial" charset="0"/>
              <a:cs typeface="Arial"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charset="0"/>
              <a:cs typeface="Arial" charset="0"/>
            </a:endParaRPr>
          </a:p>
        </p:txBody>
      </p:sp>
    </p:spTree>
    <p:extLst>
      <p:ext uri="{BB962C8B-B14F-4D97-AF65-F5344CB8AC3E}">
        <p14:creationId xmlns:p14="http://schemas.microsoft.com/office/powerpoint/2010/main" val="8345616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36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2100942" y="884616"/>
            <a:ext cx="8045690" cy="995908"/>
          </a:xfrm>
        </p:spPr>
        <p:txBody>
          <a:bodyPr/>
          <a:lstStyle/>
          <a:p>
            <a:r>
              <a:rPr lang="en-US" sz="4300" dirty="0"/>
              <a:t>W. Frank Steely Library (KHN)</a:t>
            </a:r>
            <a:endParaRPr lang="en-US" sz="4300" dirty="0">
              <a:solidFill>
                <a:srgbClr val="F7BF32"/>
              </a:solidFill>
            </a:endParaRPr>
          </a:p>
        </p:txBody>
      </p:sp>
      <p:sp>
        <p:nvSpPr>
          <p:cNvPr id="10" name="Text Placeholder 2"/>
          <p:cNvSpPr>
            <a:spLocks noGrp="1"/>
          </p:cNvSpPr>
          <p:nvPr>
            <p:ph type="body" sz="quarter" idx="11"/>
          </p:nvPr>
        </p:nvSpPr>
        <p:spPr>
          <a:xfrm>
            <a:off x="2100943" y="2141234"/>
            <a:ext cx="7866971" cy="3713876"/>
          </a:xfrm>
        </p:spPr>
        <p:txBody>
          <a:bodyPr/>
          <a:lstStyle/>
          <a:p>
            <a:r>
              <a:rPr lang="en-US" dirty="0" err="1" smtClean="0"/>
              <a:t>SourceFinder</a:t>
            </a:r>
            <a:r>
              <a:rPr lang="en-US" dirty="0" smtClean="0"/>
              <a:t> Department</a:t>
            </a:r>
          </a:p>
          <a:p>
            <a:pPr lvl="1"/>
            <a:r>
              <a:rPr lang="en-US" dirty="0" err="1" smtClean="0"/>
              <a:t>SourceFinder</a:t>
            </a:r>
            <a:r>
              <a:rPr lang="en-US" dirty="0" smtClean="0"/>
              <a:t> </a:t>
            </a:r>
            <a:r>
              <a:rPr lang="en-US" dirty="0"/>
              <a:t>is the brand name for a handful of Steely Library services. These services include:</a:t>
            </a:r>
          </a:p>
          <a:p>
            <a:pPr lvl="2"/>
            <a:r>
              <a:rPr lang="en-US" dirty="0"/>
              <a:t>Interlibrary Loan </a:t>
            </a:r>
            <a:r>
              <a:rPr lang="en-US" dirty="0" smtClean="0"/>
              <a:t>(borrowing/lending)</a:t>
            </a:r>
          </a:p>
          <a:p>
            <a:pPr lvl="2"/>
            <a:r>
              <a:rPr lang="en-US" dirty="0" smtClean="0"/>
              <a:t>Information </a:t>
            </a:r>
            <a:r>
              <a:rPr lang="en-US" dirty="0"/>
              <a:t>Brokerage </a:t>
            </a:r>
            <a:r>
              <a:rPr lang="en-US" dirty="0" smtClean="0"/>
              <a:t>(purchasing)</a:t>
            </a:r>
            <a:endParaRPr lang="en-US" dirty="0"/>
          </a:p>
          <a:p>
            <a:pPr lvl="2"/>
            <a:r>
              <a:rPr lang="en-US" dirty="0" smtClean="0"/>
              <a:t>Steely </a:t>
            </a:r>
            <a:r>
              <a:rPr lang="en-US" dirty="0"/>
              <a:t>Delivers </a:t>
            </a:r>
            <a:r>
              <a:rPr lang="en-US" dirty="0" smtClean="0"/>
              <a:t> (document delivery/distance learning service)</a:t>
            </a:r>
          </a:p>
          <a:p>
            <a:pPr marL="914400" lvl="2" indent="0">
              <a:buNone/>
            </a:pPr>
            <a:endParaRPr lang="en-US" dirty="0" smtClean="0"/>
          </a:p>
          <a:p>
            <a:r>
              <a:rPr lang="en-US" dirty="0" smtClean="0"/>
              <a:t>Personnel</a:t>
            </a:r>
            <a:endParaRPr lang="en-US" dirty="0"/>
          </a:p>
          <a:p>
            <a:pPr lvl="1"/>
            <a:r>
              <a:rPr lang="en-US" dirty="0"/>
              <a:t>4 Full Time Personnel</a:t>
            </a:r>
          </a:p>
          <a:p>
            <a:pPr lvl="2"/>
            <a:r>
              <a:rPr lang="en-US" dirty="0"/>
              <a:t>1 Lending, 1 Borrowing, 1 </a:t>
            </a:r>
            <a:r>
              <a:rPr lang="en-US" dirty="0" smtClean="0"/>
              <a:t>Acquisitions, </a:t>
            </a:r>
            <a:r>
              <a:rPr lang="en-US" dirty="0"/>
              <a:t>1 Manager</a:t>
            </a:r>
          </a:p>
          <a:p>
            <a:pPr lvl="1"/>
            <a:r>
              <a:rPr lang="en-US" dirty="0" smtClean="0"/>
              <a:t>Students Assistants</a:t>
            </a:r>
          </a:p>
          <a:p>
            <a:pPr lvl="1"/>
            <a:endParaRPr lang="en-US" dirty="0" smtClean="0"/>
          </a:p>
          <a:p>
            <a:pPr marL="457200" lvl="1" indent="0">
              <a:buNone/>
            </a:pPr>
            <a:endParaRPr lang="en-US" dirty="0" smtClean="0"/>
          </a:p>
        </p:txBody>
      </p:sp>
    </p:spTree>
    <p:extLst>
      <p:ext uri="{BB962C8B-B14F-4D97-AF65-F5344CB8AC3E}">
        <p14:creationId xmlns:p14="http://schemas.microsoft.com/office/powerpoint/2010/main" val="168918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2100942" y="340660"/>
            <a:ext cx="8045690" cy="986117"/>
          </a:xfrm>
        </p:spPr>
        <p:txBody>
          <a:bodyPr/>
          <a:lstStyle/>
          <a:p>
            <a:r>
              <a:rPr lang="en-US" sz="4300" dirty="0"/>
              <a:t>W. Frank Steely Library (KHN)</a:t>
            </a:r>
            <a:endParaRPr lang="en-US" sz="4300" dirty="0">
              <a:solidFill>
                <a:srgbClr val="F7BF32"/>
              </a:solidFill>
            </a:endParaRPr>
          </a:p>
        </p:txBody>
      </p:sp>
      <p:sp>
        <p:nvSpPr>
          <p:cNvPr id="7" name="Text Placeholder 2"/>
          <p:cNvSpPr txBox="1">
            <a:spLocks/>
          </p:cNvSpPr>
          <p:nvPr/>
        </p:nvSpPr>
        <p:spPr>
          <a:xfrm>
            <a:off x="2100943" y="1326777"/>
            <a:ext cx="7866971" cy="4987485"/>
          </a:xfrm>
          <a:prstGeom prst="rect">
            <a:avLst/>
          </a:prstGeom>
        </p:spPr>
        <p:txBody>
          <a:bodyPr vert="horz"/>
          <a:lstStyle>
            <a:lvl1pPr marL="230188" indent="-230188" algn="l" defTabSz="914400" rtl="0" eaLnBrk="1" latinLnBrk="0" hangingPunct="1">
              <a:lnSpc>
                <a:spcPct val="90000"/>
              </a:lnSpc>
              <a:spcBef>
                <a:spcPts val="1000"/>
              </a:spcBef>
              <a:buFont typeface="Arial"/>
              <a:buChar char="•"/>
              <a:defRPr sz="2400" kern="1200">
                <a:solidFill>
                  <a:schemeClr val="tx1"/>
                </a:solidFill>
                <a:latin typeface="+mn-lt"/>
                <a:ea typeface="+mn-ea"/>
                <a:cs typeface="+mn-cs"/>
              </a:defRPr>
            </a:lvl1pPr>
            <a:lvl2pPr marL="688975" indent="-231775" algn="l" defTabSz="914400" rtl="0" eaLnBrk="1" latinLnBrk="0" hangingPunct="1">
              <a:lnSpc>
                <a:spcPct val="90000"/>
              </a:lnSpc>
              <a:spcBef>
                <a:spcPts val="500"/>
              </a:spcBef>
              <a:buFont typeface="Arial"/>
              <a:buChar char="•"/>
              <a:defRPr sz="20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30188" marR="0" lvl="0" indent="-230188" algn="l" defTabSz="914400" rtl="0" eaLnBrk="1" fontAlgn="auto" latinLnBrk="0" hangingPunct="1">
              <a:lnSpc>
                <a:spcPct val="90000"/>
              </a:lnSpc>
              <a:spcBef>
                <a:spcPts val="1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Borrowing Request 2018/19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5,115</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30188" marR="0" lvl="0" indent="-230188" algn="l" defTabSz="914400" rtl="0" eaLnBrk="1" fontAlgn="auto" latinLnBrk="0" hangingPunct="1">
              <a:lnSpc>
                <a:spcPct val="90000"/>
              </a:lnSpc>
              <a:spcBef>
                <a:spcPts val="1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Lending Request 2018/19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6,801</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30188" marR="0" lvl="0" indent="-230188" algn="l" defTabSz="914400" rtl="0" eaLnBrk="1" fontAlgn="auto" latinLnBrk="0" hangingPunct="1">
              <a:lnSpc>
                <a:spcPct val="90000"/>
              </a:lnSpc>
              <a:spcBef>
                <a:spcPts val="1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Document Delivery Requests Filled 2018/19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803</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30188" marR="0" lvl="0" indent="-230188" algn="l" defTabSz="914400" rtl="0" eaLnBrk="1" fontAlgn="auto" latinLnBrk="0" hangingPunct="1">
              <a:lnSpc>
                <a:spcPct val="90000"/>
              </a:lnSpc>
              <a:spcBef>
                <a:spcPts val="1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Purchase Requests Filled 2018/19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315</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30188" marR="0" lvl="0" indent="-230188" algn="l" defTabSz="914400" rtl="0" eaLnBrk="1" fontAlgn="auto" latinLnBrk="0" hangingPunct="1">
              <a:lnSpc>
                <a:spcPct val="90000"/>
              </a:lnSpc>
              <a:spcBef>
                <a:spcPts val="1000"/>
              </a:spcBef>
              <a:spcAft>
                <a:spcPts val="0"/>
              </a:spcAft>
              <a:buClrTx/>
              <a:buSzTx/>
              <a:buFont typeface="Arial"/>
              <a:buChar char="•"/>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Illiad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Library 	</a:t>
            </a:r>
          </a:p>
          <a:p>
            <a:pPr marL="688975" marR="0" lvl="1" indent="-231775" algn="l" defTabSz="914400" rtl="0" eaLnBrk="1" fontAlgn="auto" latinLnBrk="0" hangingPunct="1">
              <a:lnSpc>
                <a:spcPct val="90000"/>
              </a:lnSpc>
              <a:spcBef>
                <a:spcPts val="500"/>
              </a:spcBef>
              <a:spcAft>
                <a:spcPts val="0"/>
              </a:spcAft>
              <a:buClrTx/>
              <a:buSzTx/>
              <a:buFont typeface="Arial"/>
              <a:buChar char="•"/>
              <a:tabLst/>
              <a:defRPr/>
            </a:pPr>
            <a:r>
              <a:rPr kumimoji="0" lang="en-US"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2004-July 2018</a:t>
            </a:r>
          </a:p>
          <a:p>
            <a:pPr marL="230188" marR="0" lvl="0" indent="-230188" algn="l" defTabSz="914400" rtl="0" eaLnBrk="1" fontAlgn="auto" latinLnBrk="0" hangingPunct="1">
              <a:lnSpc>
                <a:spcPct val="90000"/>
              </a:lnSpc>
              <a:spcBef>
                <a:spcPts val="1000"/>
              </a:spcBef>
              <a:spcAft>
                <a:spcPts val="0"/>
              </a:spcAft>
              <a:buClrTx/>
              <a:buSzTx/>
              <a:buFont typeface="Arial"/>
              <a:buChar char="•"/>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WorldShare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Management Services (WMS)</a:t>
            </a:r>
          </a:p>
          <a:p>
            <a:pPr marL="688975" marR="0" lvl="1" indent="-231775" algn="l" defTabSz="914400" rtl="0" eaLnBrk="1" fontAlgn="auto" latinLnBrk="0" hangingPunct="1">
              <a:lnSpc>
                <a:spcPct val="90000"/>
              </a:lnSpc>
              <a:spcBef>
                <a:spcPts val="500"/>
              </a:spcBef>
              <a:spcAft>
                <a:spcPts val="0"/>
              </a:spcAft>
              <a:buClrTx/>
              <a:buSzTx/>
              <a:buFont typeface="Arial"/>
              <a:buChar char="•"/>
              <a:tabLst/>
              <a:defRPr/>
            </a:pPr>
            <a:r>
              <a:rPr kumimoji="0" lang="en-US"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July 2015</a:t>
            </a:r>
          </a:p>
          <a:p>
            <a:pPr marL="1143000" marR="0" lvl="2"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1600" b="0" i="0" u="none" strike="noStrike" kern="1200" cap="none" spc="0" normalizeH="0" baseline="0" noProof="0" dirty="0">
                <a:ln>
                  <a:noFill/>
                </a:ln>
                <a:solidFill>
                  <a:srgbClr val="A5A5A5"/>
                </a:solidFill>
                <a:effectLst/>
                <a:uLnTx/>
                <a:uFillTx/>
                <a:latin typeface="Calibri" panose="020F0502020204030204"/>
                <a:ea typeface="+mn-ea"/>
                <a:cs typeface="+mn-cs"/>
              </a:rPr>
              <a:t>Cloud based</a:t>
            </a:r>
          </a:p>
          <a:p>
            <a:pPr marL="230188" marR="0" lvl="0" indent="-230188" algn="l" defTabSz="914400" rtl="0" eaLnBrk="1" fontAlgn="auto" latinLnBrk="0" hangingPunct="1">
              <a:lnSpc>
                <a:spcPct val="90000"/>
              </a:lnSpc>
              <a:spcBef>
                <a:spcPts val="1000"/>
              </a:spcBef>
              <a:spcAft>
                <a:spcPts val="0"/>
              </a:spcAft>
              <a:buClrTx/>
              <a:buSzTx/>
              <a:buFont typeface="Arial"/>
              <a:buChar char="•"/>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Tipasa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Library </a:t>
            </a:r>
          </a:p>
          <a:p>
            <a:pPr marL="688975" marR="0" lvl="1" indent="-231775" algn="l" defTabSz="914400" rtl="0" eaLnBrk="1" fontAlgn="auto" latinLnBrk="0" hangingPunct="1">
              <a:lnSpc>
                <a:spcPct val="90000"/>
              </a:lnSpc>
              <a:spcBef>
                <a:spcPts val="500"/>
              </a:spcBef>
              <a:spcAft>
                <a:spcPts val="0"/>
              </a:spcAft>
              <a:buClrTx/>
              <a:buSzTx/>
              <a:buFont typeface="Arial"/>
              <a:buChar char="•"/>
              <a:tabLst/>
              <a:defRPr/>
            </a:pPr>
            <a:r>
              <a:rPr kumimoji="0" lang="en-US"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July 2018 </a:t>
            </a:r>
          </a:p>
          <a:p>
            <a:pPr marL="1143000" marR="0" lvl="2"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1600" b="0" i="0" u="none" strike="noStrike" kern="1200" cap="none" spc="0" normalizeH="0" baseline="0" noProof="0" dirty="0">
                <a:ln>
                  <a:noFill/>
                </a:ln>
                <a:solidFill>
                  <a:srgbClr val="A5A5A5"/>
                </a:solidFill>
                <a:effectLst/>
                <a:uLnTx/>
                <a:uFillTx/>
                <a:latin typeface="Calibri" panose="020F0502020204030204"/>
                <a:ea typeface="+mn-ea"/>
                <a:cs typeface="+mn-cs"/>
              </a:rPr>
              <a:t>Full Circulation and Acquisitions Integration</a:t>
            </a:r>
          </a:p>
          <a:p>
            <a:pPr marL="1143000" marR="0" lvl="2"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1600" b="0" i="0" u="none" strike="noStrike" kern="1200" cap="none" spc="0" normalizeH="0" baseline="0" noProof="0" dirty="0">
              <a:ln>
                <a:noFill/>
              </a:ln>
              <a:solidFill>
                <a:srgbClr val="A5A5A5"/>
              </a:solidFill>
              <a:effectLst/>
              <a:uLnTx/>
              <a:uFillTx/>
              <a:latin typeface="Calibri" panose="020F0502020204030204"/>
              <a:ea typeface="+mn-ea"/>
              <a:cs typeface="+mn-cs"/>
            </a:endParaRPr>
          </a:p>
          <a:p>
            <a:pPr marL="914400" marR="0" lvl="2" indent="0" algn="l" defTabSz="914400" rtl="0" eaLnBrk="1" fontAlgn="auto" latinLnBrk="0" hangingPunct="1">
              <a:lnSpc>
                <a:spcPct val="90000"/>
              </a:lnSpc>
              <a:spcBef>
                <a:spcPts val="500"/>
              </a:spcBef>
              <a:spcAft>
                <a:spcPts val="0"/>
              </a:spcAft>
              <a:buClrTx/>
              <a:buSzTx/>
              <a:buFont typeface="Arial"/>
              <a:buNone/>
              <a:tabLst/>
              <a:defRPr/>
            </a:pPr>
            <a:endParaRPr kumimoji="0" lang="en-US" sz="1600" b="0" i="0" u="none" strike="noStrike" kern="1200" cap="none" spc="0" normalizeH="0" baseline="0" noProof="0" dirty="0">
              <a:ln>
                <a:noFill/>
              </a:ln>
              <a:solidFill>
                <a:srgbClr val="A5A5A5"/>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a:buNone/>
              <a:tabLst/>
              <a:defRPr/>
            </a:pPr>
            <a:endParaRPr kumimoji="0" lang="en-US"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69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3100" y="336885"/>
            <a:ext cx="8305800" cy="952901"/>
          </a:xfrm>
        </p:spPr>
        <p:txBody>
          <a:bodyPr/>
          <a:lstStyle/>
          <a:p>
            <a:r>
              <a:rPr lang="en-US" dirty="0" smtClean="0"/>
              <a:t>Purchasing</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Lst>
          </a:blip>
          <a:stretch>
            <a:fillRect/>
          </a:stretch>
        </p:blipFill>
        <p:spPr>
          <a:xfrm>
            <a:off x="1728788" y="1168255"/>
            <a:ext cx="8734425" cy="4600575"/>
          </a:xfrm>
          <a:prstGeom prst="rect">
            <a:avLst/>
          </a:prstGeom>
        </p:spPr>
      </p:pic>
    </p:spTree>
    <p:extLst>
      <p:ext uri="{BB962C8B-B14F-4D97-AF65-F5344CB8AC3E}">
        <p14:creationId xmlns:p14="http://schemas.microsoft.com/office/powerpoint/2010/main" val="131399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2267956" y="2023820"/>
            <a:ext cx="6564646" cy="2660483"/>
          </a:xfrm>
          <a:prstGeom prst="rect">
            <a:avLst/>
          </a:prstGeom>
        </p:spPr>
        <p:txBody>
          <a:bodyPr vert="horz"/>
          <a:lstStyle>
            <a:lvl1pPr marL="0" indent="0" algn="l" defTabSz="457200" rtl="0" eaLnBrk="1" latinLnBrk="0" hangingPunct="1">
              <a:spcBef>
                <a:spcPct val="20000"/>
              </a:spcBef>
              <a:buFont typeface="Arial"/>
              <a:buNone/>
              <a:defRPr sz="44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4400" b="1" i="0" u="none" strike="noStrike" kern="1200" cap="none" spc="0" normalizeH="0" baseline="0" noProof="0" dirty="0">
              <a:ln>
                <a:noFill/>
              </a:ln>
              <a:solidFill>
                <a:srgbClr val="FFFFFF"/>
              </a:solidFill>
              <a:effectLst/>
              <a:uLnTx/>
              <a:uFillTx/>
              <a:latin typeface="Arial"/>
              <a:ea typeface="+mn-ea"/>
              <a:cs typeface="Arial"/>
            </a:endParaRPr>
          </a:p>
        </p:txBody>
      </p:sp>
      <p:sp>
        <p:nvSpPr>
          <p:cNvPr id="5" name="Text Placeholder 4"/>
          <p:cNvSpPr>
            <a:spLocks noGrp="1"/>
          </p:cNvSpPr>
          <p:nvPr>
            <p:ph type="body" sz="quarter" idx="10"/>
          </p:nvPr>
        </p:nvSpPr>
        <p:spPr>
          <a:xfrm>
            <a:off x="2267957" y="1585635"/>
            <a:ext cx="4103445" cy="3972279"/>
          </a:xfrm>
        </p:spPr>
        <p:txBody>
          <a:bodyPr/>
          <a:lstStyle/>
          <a:p>
            <a:r>
              <a:rPr lang="en-US" sz="4000" dirty="0"/>
              <a:t>What’s important to the </a:t>
            </a:r>
            <a:r>
              <a:rPr lang="en-US" sz="4000" dirty="0" err="1"/>
              <a:t>SourceFinder</a:t>
            </a:r>
            <a:r>
              <a:rPr lang="en-US" sz="4000" dirty="0"/>
              <a:t> Department?</a:t>
            </a:r>
            <a:endParaRPr lang="en-US" sz="4000" dirty="0">
              <a:solidFill>
                <a:srgbClr val="FFFFFF"/>
              </a:solidFill>
            </a:endParaRPr>
          </a:p>
        </p:txBody>
      </p:sp>
    </p:spTree>
    <p:extLst>
      <p:ext uri="{BB962C8B-B14F-4D97-AF65-F5344CB8AC3E}">
        <p14:creationId xmlns:p14="http://schemas.microsoft.com/office/powerpoint/2010/main" val="345851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ty Divider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pecialty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1423</Words>
  <Application>Microsoft Office PowerPoint</Application>
  <PresentationFormat>Widescreen</PresentationFormat>
  <Paragraphs>307</Paragraphs>
  <Slides>51</Slides>
  <Notes>33</Notes>
  <HiddenSlides>1</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51</vt:i4>
      </vt:variant>
    </vt:vector>
  </HeadingPairs>
  <TitlesOfParts>
    <vt:vector size="59" baseType="lpstr">
      <vt:lpstr>Arial</vt:lpstr>
      <vt:lpstr>Calibri</vt:lpstr>
      <vt:lpstr>Calibri Light</vt:lpstr>
      <vt:lpstr>Wingdings</vt:lpstr>
      <vt:lpstr>Office Theme</vt:lpstr>
      <vt:lpstr>Specialty Divider Slides</vt:lpstr>
      <vt:lpstr>White Slides</vt:lpstr>
      <vt:lpstr>Specialty Slides</vt:lpstr>
      <vt:lpstr>PowerPoint Presentation</vt:lpstr>
      <vt:lpstr>PowerPoint Presentation</vt:lpstr>
      <vt:lpstr>Northern Kentucky University </vt:lpstr>
      <vt:lpstr>Northern Kentucky University </vt:lpstr>
      <vt:lpstr>PowerPoint Presentation</vt:lpstr>
      <vt:lpstr>W. Frank Steely Library (KHN)</vt:lpstr>
      <vt:lpstr>W. Frank Steely Library (KHN)</vt:lpstr>
      <vt:lpstr>Purchasing</vt:lpstr>
      <vt:lpstr>PowerPoint Presentation</vt:lpstr>
      <vt:lpstr>W. Frank Steely Library (KHN)</vt:lpstr>
      <vt:lpstr>Purchase on Demand Acquisitions Model at Steely </vt:lpstr>
      <vt:lpstr>How it works</vt:lpstr>
      <vt:lpstr>How it works - Articles</vt:lpstr>
      <vt:lpstr>Article Galaxy–Reprints Desk</vt:lpstr>
      <vt:lpstr>Article Galaxy–Reprints Desk</vt:lpstr>
      <vt:lpstr>Article Galaxy-Reprints Desk</vt:lpstr>
      <vt:lpstr>Article Galaxy–Reprints Desk</vt:lpstr>
      <vt:lpstr>Article Galaxy–Reprints Desk</vt:lpstr>
      <vt:lpstr>Article Galaxy–Reprints Desk</vt:lpstr>
      <vt:lpstr>Article Galaxy–Reprints Desk</vt:lpstr>
      <vt:lpstr>CCC-Get it Now</vt:lpstr>
      <vt:lpstr>CCC-Get it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Articles–Other Vendors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Purchasing Books</vt:lpstr>
      <vt:lpstr>The Future</vt:lpstr>
      <vt:lpstr>Questions?</vt:lpstr>
      <vt:lpstr>PowerPoint Presentation</vt:lpstr>
    </vt:vector>
  </TitlesOfParts>
  <Company>SUNY Geneseo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Sullivan</dc:creator>
  <cp:lastModifiedBy>Mark Sullivan</cp:lastModifiedBy>
  <cp:revision>1</cp:revision>
  <dcterms:created xsi:type="dcterms:W3CDTF">2019-08-05T14:43:14Z</dcterms:created>
  <dcterms:modified xsi:type="dcterms:W3CDTF">2019-08-05T14:43:41Z</dcterms:modified>
</cp:coreProperties>
</file>