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705600" cy="8991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wr5+p0eKOyKjkxJhYxzsfIF1X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6788CE-9AFB-4E7F-9CBC-BCFCB0E0931A}">
  <a:tblStyle styleId="{266788CE-9AFB-4E7F-9CBC-BCFCB0E093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C1A0A1B-35B5-4D02-9380-E23CC1A63FB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05760" cy="451141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98288" y="1"/>
            <a:ext cx="2905760" cy="451141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40460"/>
            <a:ext cx="2905760" cy="451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75" spcFirstLastPara="1" rIns="89675" wrap="square" tIns="44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98288" y="8540460"/>
            <a:ext cx="2905760" cy="451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 eliminate user registration all together if the ability to choose delivery method per loan transaction rather than all of them</a:t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data vs. what you think people should be accessing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3rd party cookies - can be blocked by default, user could block, treat your sites as ‘same site’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page applications - that load one html file and call functions to load content on the page.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Caveat – discovery will be higher because I just figured out how to track each url change in late June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– study rooms, library directory, printing, hours</a:t>
            </a:r>
            <a:endParaRPr/>
          </a:p>
        </p:txBody>
      </p:sp>
      <p:sp>
        <p:nvSpPr>
          <p:cNvPr id="202" name="Google Shape;202;p17:notes"/>
          <p:cNvSpPr txBox="1"/>
          <p:nvPr>
            <p:ph idx="12" type="sldNum"/>
          </p:nvPr>
        </p:nvSpPr>
        <p:spPr>
          <a:xfrm>
            <a:off x="3798288" y="8540460"/>
            <a:ext cx="2905760" cy="451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openurl entries are at the bottom of list as “other” because they have the full url and are ‘different’ pages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iliad</a:t>
            </a:r>
            <a:r>
              <a:rPr lang="en-US"/>
              <a:t>.dll - many of these will be redirects after submitting a request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caveat - we are just about ready to </a:t>
            </a:r>
            <a:r>
              <a:rPr lang="en-US"/>
              <a:t>launch</a:t>
            </a:r>
            <a:r>
              <a:rPr lang="en-US"/>
              <a:t> new pages so we were going into the pages to login and then switch to testweb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2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ad92e2d9e_0_19:notes"/>
          <p:cNvSpPr/>
          <p:nvPr>
            <p:ph idx="2" type="sldImg"/>
          </p:nvPr>
        </p:nvSpPr>
        <p:spPr>
          <a:xfrm>
            <a:off x="657225" y="1123950"/>
            <a:ext cx="5391300" cy="303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ad92e2d9e_0_19:notes"/>
          <p:cNvSpPr txBox="1"/>
          <p:nvPr>
            <p:ph idx="1" type="body"/>
          </p:nvPr>
        </p:nvSpPr>
        <p:spPr>
          <a:xfrm>
            <a:off x="670560" y="4327207"/>
            <a:ext cx="5364600" cy="3540300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5ad92e2d9e_0_19:notes"/>
          <p:cNvSpPr txBox="1"/>
          <p:nvPr>
            <p:ph idx="12" type="sldNum"/>
          </p:nvPr>
        </p:nvSpPr>
        <p:spPr>
          <a:xfrm>
            <a:off x="3798288" y="8540460"/>
            <a:ext cx="2905800" cy="451200"/>
          </a:xfrm>
          <a:prstGeom prst="rect">
            <a:avLst/>
          </a:prstGeom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4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GES’s and </a:t>
            </a:r>
            <a:r>
              <a:rPr lang="en-US"/>
              <a:t>contemplating</a:t>
            </a:r>
            <a:r>
              <a:rPr lang="en-US"/>
              <a:t> additional link at bottom with generic illiad link</a:t>
            </a:r>
            <a:endParaRPr/>
          </a:p>
        </p:txBody>
      </p:sp>
      <p:sp>
        <p:nvSpPr>
          <p:cNvPr id="262" name="Google Shape;262;p24:notes"/>
          <p:cNvSpPr txBox="1"/>
          <p:nvPr>
            <p:ph idx="12" type="sldNum"/>
          </p:nvPr>
        </p:nvSpPr>
        <p:spPr>
          <a:xfrm>
            <a:off x="3798288" y="8540460"/>
            <a:ext cx="2905760" cy="451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3500/4000 full text a month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 on user experience with ILL - give users ‘one-click’ type access. RS staff uses addon that has Libkey.io; will soon be in ILLiad webpages;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downfall - sometimes if the link doesn’t work, the user has no easy way to ILL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7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ad92e2d9e_0_25:notes"/>
          <p:cNvSpPr/>
          <p:nvPr>
            <p:ph idx="2" type="sldImg"/>
          </p:nvPr>
        </p:nvSpPr>
        <p:spPr>
          <a:xfrm>
            <a:off x="657225" y="1123950"/>
            <a:ext cx="5391300" cy="303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ad92e2d9e_0_25:notes"/>
          <p:cNvSpPr txBox="1"/>
          <p:nvPr>
            <p:ph idx="1" type="body"/>
          </p:nvPr>
        </p:nvSpPr>
        <p:spPr>
          <a:xfrm>
            <a:off x="670560" y="4327207"/>
            <a:ext cx="5364600" cy="3540300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5ad92e2d9e_0_25:notes"/>
          <p:cNvSpPr txBox="1"/>
          <p:nvPr>
            <p:ph idx="12" type="sldNum"/>
          </p:nvPr>
        </p:nvSpPr>
        <p:spPr>
          <a:xfrm>
            <a:off x="3798288" y="8540460"/>
            <a:ext cx="2905800" cy="451200"/>
          </a:xfrm>
          <a:prstGeom prst="rect">
            <a:avLst/>
          </a:prstGeom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ad92e2d9e_0_44:notes"/>
          <p:cNvSpPr/>
          <p:nvPr>
            <p:ph idx="2" type="sldImg"/>
          </p:nvPr>
        </p:nvSpPr>
        <p:spPr>
          <a:xfrm>
            <a:off x="657225" y="1123950"/>
            <a:ext cx="5391300" cy="303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5ad92e2d9e_0_44:notes"/>
          <p:cNvSpPr txBox="1"/>
          <p:nvPr>
            <p:ph idx="1" type="body"/>
          </p:nvPr>
        </p:nvSpPr>
        <p:spPr>
          <a:xfrm>
            <a:off x="670560" y="4327207"/>
            <a:ext cx="5364600" cy="3540300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Desire to track these outlinks, vendor resources are a ‘primo’ url and considered by website tracking as ‘part of domain’ but there is no tracking code as the link resolves so these need extra code to track</a:t>
            </a:r>
            <a:endParaRPr/>
          </a:p>
        </p:txBody>
      </p:sp>
      <p:sp>
        <p:nvSpPr>
          <p:cNvPr id="284" name="Google Shape;284;g25ad92e2d9e_0_44:notes"/>
          <p:cNvSpPr txBox="1"/>
          <p:nvPr>
            <p:ph idx="12" type="sldNum"/>
          </p:nvPr>
        </p:nvSpPr>
        <p:spPr>
          <a:xfrm>
            <a:off x="3798288" y="8540460"/>
            <a:ext cx="2905800" cy="451200"/>
          </a:xfrm>
          <a:prstGeom prst="rect">
            <a:avLst/>
          </a:prstGeom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0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 it section now getting tracked - some of the largest exit points besides </a:t>
            </a:r>
            <a:r>
              <a:rPr lang="en-US"/>
              <a:t>short url system that mostly goes to databases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– people seem to be getting what they need without ILL, people are clicking to get to ILL</a:t>
            </a:r>
            <a:endParaRPr/>
          </a:p>
        </p:txBody>
      </p:sp>
      <p:sp>
        <p:nvSpPr>
          <p:cNvPr id="291" name="Google Shape;291;p20:notes"/>
          <p:cNvSpPr txBox="1"/>
          <p:nvPr>
            <p:ph idx="12" type="sldNum"/>
          </p:nvPr>
        </p:nvSpPr>
        <p:spPr>
          <a:xfrm>
            <a:off x="3798288" y="8540460"/>
            <a:ext cx="2905760" cy="451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E-resources are in front of a login but because of the network zone and hold functionality and such, print is behind a login.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part of the record in print, so the link resolver and search results will display the print holdings - without being coverage aware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shortly after go live - I put sign in after holdings because, in my thought, ‘people should look at what we have before </a:t>
            </a:r>
            <a:r>
              <a:rPr lang="en-US"/>
              <a:t>placing</a:t>
            </a:r>
            <a:r>
              <a:rPr lang="en-US"/>
              <a:t> a hold or requesting’ - but above makes more sense - it’s more visible, less scrolling for open urls. plus, request, holds, other links display above the item details</a:t>
            </a:r>
            <a:endParaRPr/>
          </a:p>
        </p:txBody>
      </p:sp>
      <p:sp>
        <p:nvSpPr>
          <p:cNvPr id="297" name="Google Shape;297;p25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125 Academic Medical Centers in the US - combines education, research, and clinical care at the same institution</a:t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11K borrowing, 2K Doc Del, and 3K Lending.</a:t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1st 6 months of 2023</a:t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Streamlined all the openathens access points - primo, </a:t>
            </a:r>
            <a:r>
              <a:rPr lang="en-US"/>
              <a:t>iliad</a:t>
            </a:r>
            <a:r>
              <a:rPr lang="en-US"/>
              <a:t>, e-resources – local OA accounts 100-150</a:t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142 expired first 6 months of 2023, 240 set to expire in first 6 months of 2024</a:t>
            </a:r>
            <a:endParaRPr/>
          </a:p>
        </p:txBody>
      </p:sp>
      <p:sp>
        <p:nvSpPr>
          <p:cNvPr id="133" name="Google Shape;133;p7:notes"/>
          <p:cNvSpPr txBox="1"/>
          <p:nvPr>
            <p:ph idx="12" type="sldNum"/>
          </p:nvPr>
        </p:nvSpPr>
        <p:spPr>
          <a:xfrm>
            <a:off x="3798288" y="8540460"/>
            <a:ext cx="2905760" cy="451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ad92e2d9e_0_12:notes"/>
          <p:cNvSpPr/>
          <p:nvPr>
            <p:ph idx="2" type="sldImg"/>
          </p:nvPr>
        </p:nvSpPr>
        <p:spPr>
          <a:xfrm>
            <a:off x="657225" y="1123950"/>
            <a:ext cx="5391300" cy="303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ad92e2d9e_0_12:notes"/>
          <p:cNvSpPr txBox="1"/>
          <p:nvPr>
            <p:ph idx="1" type="body"/>
          </p:nvPr>
        </p:nvSpPr>
        <p:spPr>
          <a:xfrm>
            <a:off x="670560" y="4327207"/>
            <a:ext cx="5364600" cy="3540300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5ad92e2d9e_0_12:notes"/>
          <p:cNvSpPr txBox="1"/>
          <p:nvPr>
            <p:ph idx="12" type="sldNum"/>
          </p:nvPr>
        </p:nvSpPr>
        <p:spPr>
          <a:xfrm>
            <a:off x="3798288" y="8540460"/>
            <a:ext cx="2905800" cy="451200"/>
          </a:xfrm>
          <a:prstGeom prst="rect">
            <a:avLst/>
          </a:prstGeom>
        </p:spPr>
        <p:txBody>
          <a:bodyPr anchorCtr="0" anchor="b" bIns="44825" lIns="89675" spcFirstLastPara="1" rIns="89675" wrap="square" tIns="44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70560" y="4327207"/>
            <a:ext cx="5364480" cy="3540443"/>
          </a:xfrm>
          <a:prstGeom prst="rect">
            <a:avLst/>
          </a:prstGeom>
        </p:spPr>
        <p:txBody>
          <a:bodyPr anchorCtr="0" anchor="t" bIns="44825" lIns="89675" spcFirstLastPara="1" rIns="89675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Point out wording change - “new </a:t>
            </a:r>
            <a:r>
              <a:rPr lang="en-US"/>
              <a:t>authenticated</a:t>
            </a:r>
            <a:r>
              <a:rPr lang="en-US"/>
              <a:t> user registration” and asking for phone</a:t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657225" y="1123950"/>
            <a:ext cx="5391150" cy="303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3826322" y="-1350515"/>
            <a:ext cx="453935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33678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body"/>
          </p:nvPr>
        </p:nvSpPr>
        <p:spPr>
          <a:xfrm>
            <a:off x="838200" y="1637607"/>
            <a:ext cx="10515600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8610600" y="633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678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637607"/>
            <a:ext cx="10515600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02510" y="6386513"/>
            <a:ext cx="2046780" cy="365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5448104"/>
            <a:ext cx="12192000" cy="1409896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432047" y="771021"/>
            <a:ext cx="1132790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Understanding User Behavior Related to Interlibrary Loan Requests: Insights from the Entire Journey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3782918"/>
            <a:ext cx="9144000" cy="1409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Heidi Webb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Head of Discovery and Technology Services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Upstate Medical University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IDS Project Summer Conference 2023</a:t>
            </a:r>
            <a:endParaRPr/>
          </a:p>
        </p:txBody>
      </p:sp>
      <p:pic>
        <p:nvPicPr>
          <p:cNvPr descr="Text, logo, company name&#10;&#10;Description automatically generated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4471" y="5600700"/>
            <a:ext cx="42862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517" y="5521966"/>
            <a:ext cx="3308398" cy="1080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838200" y="104660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Upcoming New User Registration</a:t>
            </a:r>
            <a:endParaRPr/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838200" y="1637607"/>
            <a:ext cx="10515600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575" y="1213625"/>
            <a:ext cx="11488850" cy="54744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68" y="1702717"/>
            <a:ext cx="10538284" cy="42275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10"/>
          <p:cNvSpPr txBox="1"/>
          <p:nvPr/>
        </p:nvSpPr>
        <p:spPr>
          <a:xfrm>
            <a:off x="838200" y="377082"/>
            <a:ext cx="105156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New User Registration - continued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 b="0" l="9654" r="6874" t="0"/>
          <a:stretch/>
        </p:blipFill>
        <p:spPr>
          <a:xfrm>
            <a:off x="1177047" y="1784941"/>
            <a:ext cx="10176753" cy="37627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11"/>
          <p:cNvSpPr txBox="1"/>
          <p:nvPr/>
        </p:nvSpPr>
        <p:spPr>
          <a:xfrm>
            <a:off x="838200" y="421946"/>
            <a:ext cx="10515600" cy="77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Upcoming New User Registration - continued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More Website Changes</a:t>
            </a:r>
            <a:endParaRPr/>
          </a:p>
        </p:txBody>
      </p:sp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648070" y="1637607"/>
            <a:ext cx="5362114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Links to “My Library Account” in Primo and vice versa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FAQs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DOI &amp; PMID Resolver integrated with Libkey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Delivery Expectations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Review Before Submission</a:t>
            </a:r>
            <a:endParaRPr/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250" y="1858533"/>
            <a:ext cx="6048676" cy="40975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Website Tracking</a:t>
            </a:r>
            <a:endParaRPr/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838200" y="1637607"/>
            <a:ext cx="10515600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Benefits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Real World Data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Amount of Traffic a Page Gets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 Flow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Including Incoming and Outgoing Links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Considerations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User Privacy and Confidentiality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3</a:t>
            </a:r>
            <a:r>
              <a:rPr baseline="30000" lang="en-US"/>
              <a:t>rd</a:t>
            </a:r>
            <a:r>
              <a:rPr lang="en-US"/>
              <a:t> Party Cookies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Single Page Applications and Progressive Web Apps (like Primo VE)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Private Browsing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title"/>
          </p:nvPr>
        </p:nvSpPr>
        <p:spPr>
          <a:xfrm>
            <a:off x="838200" y="180860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User Journey Example</a:t>
            </a:r>
            <a:endParaRPr/>
          </a:p>
        </p:txBody>
      </p:sp>
      <p:sp>
        <p:nvSpPr>
          <p:cNvPr id="189" name="Google Shape;189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PubMed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OpenUrl into Primo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Click ILL link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Article Request Page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Submit Article Request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Redirects to ILLiad Web Homepage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Repeat with Multiple Articles</a:t>
            </a:r>
            <a:endParaRPr/>
          </a:p>
        </p:txBody>
      </p:sp>
      <p:sp>
        <p:nvSpPr>
          <p:cNvPr id="190" name="Google Shape;190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2675" y="1561625"/>
            <a:ext cx="5070599" cy="46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type="title"/>
          </p:nvPr>
        </p:nvSpPr>
        <p:spPr>
          <a:xfrm>
            <a:off x="838200" y="257050"/>
            <a:ext cx="58830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Another User </a:t>
            </a:r>
            <a:r>
              <a:rPr lang="en-US"/>
              <a:t>Journey</a:t>
            </a:r>
            <a:r>
              <a:rPr lang="en-US"/>
              <a:t> </a:t>
            </a:r>
            <a:r>
              <a:rPr lang="en-US"/>
              <a:t>Example</a:t>
            </a:r>
            <a:endParaRPr/>
          </a:p>
        </p:txBody>
      </p:sp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Library Home Page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Used Search Box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Results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Edited Search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Clicked Record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Checked Google Scholar link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Clicked ILL link - Article Request Page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Submitted a Request </a:t>
            </a:r>
            <a:endParaRPr/>
          </a:p>
          <a:p>
            <a:pPr indent="-252094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16666"/>
              <a:buChar char="•"/>
            </a:pPr>
            <a:r>
              <a:rPr lang="en-US"/>
              <a:t>Webpage Redirected to Main Menu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Returned to Search Results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Revised Search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Clicked Full Text Link through Libkey</a:t>
            </a:r>
            <a:endParaRPr/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6575" y="116400"/>
            <a:ext cx="5013000" cy="66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type="title"/>
          </p:nvPr>
        </p:nvSpPr>
        <p:spPr>
          <a:xfrm>
            <a:off x="838200" y="104660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2023 Website PageViews</a:t>
            </a:r>
            <a:endParaRPr/>
          </a:p>
        </p:txBody>
      </p:sp>
      <p:pic>
        <p:nvPicPr>
          <p:cNvPr id="205" name="Google Shape;205;p17"/>
          <p:cNvPicPr preferRelativeResize="0"/>
          <p:nvPr/>
        </p:nvPicPr>
        <p:blipFill rotWithShape="1">
          <a:blip r:embed="rId3">
            <a:alphaModFix/>
          </a:blip>
          <a:srcRect b="0" l="0" r="0" t="13499"/>
          <a:stretch/>
        </p:blipFill>
        <p:spPr>
          <a:xfrm>
            <a:off x="2142437" y="1151125"/>
            <a:ext cx="7907125" cy="51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 rot="1147975">
            <a:off x="700345" y="2242438"/>
            <a:ext cx="1378444" cy="6204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title"/>
          </p:nvPr>
        </p:nvSpPr>
        <p:spPr>
          <a:xfrm>
            <a:off x="667425" y="123425"/>
            <a:ext cx="10832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2023 PageViews - Focused On Top ILLiad Pages</a:t>
            </a:r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0738" y="1218193"/>
            <a:ext cx="7830531" cy="53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5205550" y="3244350"/>
            <a:ext cx="24003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OpenUrl Entries &gt; 7,000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14" name="Google Shape;214;p18"/>
          <p:cNvCxnSpPr>
            <a:stCxn id="213" idx="1"/>
          </p:cNvCxnSpPr>
          <p:nvPr/>
        </p:nvCxnSpPr>
        <p:spPr>
          <a:xfrm rot="10800000">
            <a:off x="3045250" y="3402600"/>
            <a:ext cx="2160300" cy="26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5" name="Google Shape;215;p18"/>
          <p:cNvCxnSpPr>
            <a:stCxn id="213" idx="3"/>
          </p:cNvCxnSpPr>
          <p:nvPr/>
        </p:nvCxnSpPr>
        <p:spPr>
          <a:xfrm flipH="1" rot="10800000">
            <a:off x="7605850" y="3425700"/>
            <a:ext cx="1861200" cy="3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6" name="Google Shape;216;p18"/>
          <p:cNvSpPr txBox="1"/>
          <p:nvPr/>
        </p:nvSpPr>
        <p:spPr>
          <a:xfrm>
            <a:off x="4650500" y="3774475"/>
            <a:ext cx="17721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Article Request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4624075" y="4180588"/>
            <a:ext cx="17721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Electronic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Delivery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4624075" y="4557925"/>
            <a:ext cx="17721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ILLiad Main Menu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4624075" y="5012825"/>
            <a:ext cx="26415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View Outstanding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Requests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4624075" y="5417575"/>
            <a:ext cx="17721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Loan Request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4624075" y="5804325"/>
            <a:ext cx="17721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View All Requests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4650500" y="6174975"/>
            <a:ext cx="17721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View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Request History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>
            <p:ph type="title"/>
          </p:nvPr>
        </p:nvSpPr>
        <p:spPr>
          <a:xfrm>
            <a:off x="838200" y="180860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2023 - Users First Page</a:t>
            </a:r>
            <a:endParaRPr/>
          </a:p>
        </p:txBody>
      </p:sp>
      <p:pic>
        <p:nvPicPr>
          <p:cNvPr id="228" name="Google Shape;2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643" y="1245925"/>
            <a:ext cx="10365964" cy="51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Overview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637607"/>
            <a:ext cx="10515600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Upstate Medical University and Library Context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ILLiad Authentication and OpenAthens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User Registration in ILLiad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ILLiad </a:t>
            </a:r>
            <a:r>
              <a:rPr lang="en-US"/>
              <a:t>Web Pages</a:t>
            </a:r>
            <a:r>
              <a:rPr lang="en-US"/>
              <a:t>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Website Tracking and User Journeys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Alma Link Resolver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ThirdIron Products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Primo VE Usage and Alterations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Wrap-Up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2023 Top 10 Typical User Flow Paths</a:t>
            </a:r>
            <a:endParaRPr/>
          </a:p>
        </p:txBody>
      </p:sp>
      <p:pic>
        <p:nvPicPr>
          <p:cNvPr id="234" name="Google Shape;23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723128"/>
            <a:ext cx="10515600" cy="4369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838200" y="104660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2023 Top 15 Typical User Flow Paths - URL</a:t>
            </a:r>
            <a:endParaRPr/>
          </a:p>
        </p:txBody>
      </p:sp>
      <p:sp>
        <p:nvSpPr>
          <p:cNvPr id="240" name="Google Shape;240;p22"/>
          <p:cNvSpPr txBox="1"/>
          <p:nvPr>
            <p:ph idx="1" type="body"/>
          </p:nvPr>
        </p:nvSpPr>
        <p:spPr>
          <a:xfrm>
            <a:off x="838200" y="1637607"/>
            <a:ext cx="10515600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1" name="Google Shape;241;p22"/>
          <p:cNvPicPr preferRelativeResize="0"/>
          <p:nvPr/>
        </p:nvPicPr>
        <p:blipFill rotWithShape="1">
          <a:blip r:embed="rId3">
            <a:alphaModFix/>
          </a:blip>
          <a:srcRect b="5669" l="0" r="0" t="0"/>
          <a:stretch/>
        </p:blipFill>
        <p:spPr>
          <a:xfrm>
            <a:off x="1055225" y="1113450"/>
            <a:ext cx="10081552" cy="55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title"/>
          </p:nvPr>
        </p:nvSpPr>
        <p:spPr>
          <a:xfrm>
            <a:off x="137475" y="2359250"/>
            <a:ext cx="19083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User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Flow</a:t>
            </a:r>
            <a:endParaRPr/>
          </a:p>
        </p:txBody>
      </p:sp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750" y="160625"/>
            <a:ext cx="9843201" cy="653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/>
          <p:nvPr/>
        </p:nvSpPr>
        <p:spPr>
          <a:xfrm>
            <a:off x="2229700" y="6320475"/>
            <a:ext cx="1688700" cy="447900"/>
          </a:xfrm>
          <a:prstGeom prst="flowChartAlternateProcess">
            <a:avLst/>
          </a:prstGeom>
          <a:noFill/>
          <a:ln cap="flat" cmpd="sng" w="762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4851900" y="3205050"/>
            <a:ext cx="1688700" cy="447900"/>
          </a:xfrm>
          <a:prstGeom prst="flowChartAlternateProcess">
            <a:avLst/>
          </a:prstGeom>
          <a:noFill/>
          <a:ln cap="flat" cmpd="sng" w="762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7546025" y="1789075"/>
            <a:ext cx="1688700" cy="447900"/>
          </a:xfrm>
          <a:prstGeom prst="flowChartAlternateProcess">
            <a:avLst/>
          </a:prstGeom>
          <a:noFill/>
          <a:ln cap="flat" cmpd="sng" w="762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10107800" y="540000"/>
            <a:ext cx="1688700" cy="447900"/>
          </a:xfrm>
          <a:prstGeom prst="flowChartAlternateProcess">
            <a:avLst/>
          </a:prstGeom>
          <a:noFill/>
          <a:ln cap="flat" cmpd="sng" w="762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5ad92e2d9e_0_19"/>
          <p:cNvSpPr txBox="1"/>
          <p:nvPr>
            <p:ph type="title"/>
          </p:nvPr>
        </p:nvSpPr>
        <p:spPr>
          <a:xfrm>
            <a:off x="831850" y="1709746"/>
            <a:ext cx="10515600" cy="18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Resolver Usage</a:t>
            </a:r>
            <a:endParaRPr/>
          </a:p>
        </p:txBody>
      </p:sp>
      <p:sp>
        <p:nvSpPr>
          <p:cNvPr id="258" name="Google Shape;258;g25ad92e2d9e_0_1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/>
          <p:nvPr>
            <p:ph type="title"/>
          </p:nvPr>
        </p:nvSpPr>
        <p:spPr>
          <a:xfrm>
            <a:off x="838200" y="96235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Alma Link Resolver – No Services</a:t>
            </a:r>
            <a:endParaRPr/>
          </a:p>
        </p:txBody>
      </p:sp>
      <p:sp>
        <p:nvSpPr>
          <p:cNvPr id="265" name="Google Shape;265;p24"/>
          <p:cNvSpPr txBox="1"/>
          <p:nvPr>
            <p:ph idx="1" type="body"/>
          </p:nvPr>
        </p:nvSpPr>
        <p:spPr>
          <a:xfrm>
            <a:off x="495100" y="1637600"/>
            <a:ext cx="42276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 of the Box Alma Report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</a:t>
            </a:r>
            <a:r>
              <a:rPr lang="en-US"/>
              <a:t>Services</a:t>
            </a:r>
            <a:r>
              <a:rPr lang="en-US"/>
              <a:t> = No Full Text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 may be the person’s next option</a:t>
            </a:r>
            <a:endParaRPr/>
          </a:p>
        </p:txBody>
      </p:sp>
      <p:pic>
        <p:nvPicPr>
          <p:cNvPr id="266" name="Google Shape;2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1825" y="1068175"/>
            <a:ext cx="7086250" cy="52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Libkey / ThirdIron Traffic</a:t>
            </a:r>
            <a:endParaRPr/>
          </a:p>
        </p:txBody>
      </p:sp>
      <p:sp>
        <p:nvSpPr>
          <p:cNvPr id="272" name="Google Shape;272;p27"/>
          <p:cNvSpPr txBox="1"/>
          <p:nvPr>
            <p:ph idx="1" type="body"/>
          </p:nvPr>
        </p:nvSpPr>
        <p:spPr>
          <a:xfrm>
            <a:off x="838200" y="1637603"/>
            <a:ext cx="10515600" cy="26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Libkey Link is the ‘OpenURL’ from Major Platforms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ie: PubMed, GoogleScholar; ScienceDirect, etc.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Access Point in Several Other Places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Primo, ILLiad Addon, Browser Extension, ILLiad Webpages (coming soon)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Upstate prioritizes Version of Record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“Fallback” is a Primo OpenURL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40% of Full Text Links Considered OpenAccess</a:t>
            </a:r>
            <a:endParaRPr/>
          </a:p>
        </p:txBody>
      </p:sp>
      <p:graphicFrame>
        <p:nvGraphicFramePr>
          <p:cNvPr id="273" name="Google Shape;273;p27"/>
          <p:cNvGraphicFramePr/>
          <p:nvPr/>
        </p:nvGraphicFramePr>
        <p:xfrm>
          <a:off x="3200575" y="4324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{266788CE-9AFB-4E7F-9CBC-BCFCB0E0931A}</a:tableStyleId>
              </a:tblPr>
              <a:tblGrid>
                <a:gridCol w="3481275"/>
                <a:gridCol w="2102825"/>
              </a:tblGrid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ThirdIron Full Text Service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Percentage of Traffic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LibKey Discovery and API Services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LibKey Link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39%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LibKey Nomad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LibKey.io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BrowZine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ad92e2d9e_0_25"/>
          <p:cNvSpPr txBox="1"/>
          <p:nvPr>
            <p:ph type="title"/>
          </p:nvPr>
        </p:nvSpPr>
        <p:spPr>
          <a:xfrm>
            <a:off x="831850" y="1709745"/>
            <a:ext cx="10515600" cy="175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Discovery Layer Usage</a:t>
            </a:r>
            <a:endParaRPr/>
          </a:p>
        </p:txBody>
      </p:sp>
      <p:sp>
        <p:nvSpPr>
          <p:cNvPr id="280" name="Google Shape;280;g25ad92e2d9e_0_2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ad92e2d9e_0_44"/>
          <p:cNvSpPr txBox="1"/>
          <p:nvPr>
            <p:ph type="title"/>
          </p:nvPr>
        </p:nvSpPr>
        <p:spPr>
          <a:xfrm>
            <a:off x="838200" y="180860"/>
            <a:ext cx="10515600" cy="12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ViewIt Section In Primo</a:t>
            </a:r>
            <a:endParaRPr/>
          </a:p>
        </p:txBody>
      </p:sp>
      <p:pic>
        <p:nvPicPr>
          <p:cNvPr id="287" name="Google Shape;287;g25ad92e2d9e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488" y="1471460"/>
            <a:ext cx="7187033" cy="5081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Top Outlinks – First Half of July 2023</a:t>
            </a:r>
            <a:endParaRPr/>
          </a:p>
        </p:txBody>
      </p:sp>
      <p:graphicFrame>
        <p:nvGraphicFramePr>
          <p:cNvPr id="294" name="Google Shape;294;p20"/>
          <p:cNvGraphicFramePr/>
          <p:nvPr/>
        </p:nvGraphicFramePr>
        <p:xfrm>
          <a:off x="2096453" y="16305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{3C1A0A1B-35B5-4D02-9380-E23CC1A63FB2}</a:tableStyleId>
              </a:tblPr>
              <a:tblGrid>
                <a:gridCol w="6658025"/>
                <a:gridCol w="1481200"/>
              </a:tblGrid>
              <a:tr h="93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“Outlink”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Clicks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01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hsl.upstate.edu (Short Urls)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2,150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suny-ups.primo.exlibrisgroup.com (Resource in Primo ViewIt)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471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libkey.io (Mostly Full Text from Primo)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392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scholar.google.com (Link in Primo ViewIt)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117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Bunch of Links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5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upstate.illiad.oclc.org  (Link from Primo ViewIt)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20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8600" marB="18600" marR="37200" marL="372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type="title"/>
          </p:nvPr>
        </p:nvSpPr>
        <p:spPr>
          <a:xfrm>
            <a:off x="838200" y="180860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Primo Sign In Location Adjustments</a:t>
            </a:r>
            <a:endParaRPr/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425" y="1299344"/>
            <a:ext cx="8896350" cy="5476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Upstate Medical University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38199" y="136471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Academic Medical Center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4 Colleges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1,600 Students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11,000 Employees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600 Residents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 txBox="1"/>
          <p:nvPr>
            <p:ph idx="2" type="body"/>
          </p:nvPr>
        </p:nvSpPr>
        <p:spPr>
          <a:xfrm>
            <a:off x="6172203" y="136471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Two Hospitals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Additional Outpatient Facilities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752 Licensed Beds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-79899" y="6600940"/>
            <a:ext cx="99163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https://www.upstate.edu/about/glance.php | https://www.upstate.edu/com/special_opps/md-mba/index.php | https://www.upstate.edu/nursing/units/</a:t>
            </a:r>
            <a:endParaRPr/>
          </a:p>
        </p:txBody>
      </p:sp>
      <p:pic>
        <p:nvPicPr>
          <p:cNvPr descr="State University of New York Upstate Medical University Weiskotten Hall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849" y="3920252"/>
            <a:ext cx="4623796" cy="23118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owntown campus units"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3" y="2989972"/>
            <a:ext cx="4660776" cy="23303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950" y="570975"/>
            <a:ext cx="4621699" cy="46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6"/>
          <p:cNvSpPr txBox="1"/>
          <p:nvPr>
            <p:ph type="title"/>
          </p:nvPr>
        </p:nvSpPr>
        <p:spPr>
          <a:xfrm>
            <a:off x="838200" y="257060"/>
            <a:ext cx="10515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Monographic Serials</a:t>
            </a:r>
            <a:endParaRPr/>
          </a:p>
        </p:txBody>
      </p:sp>
      <p:sp>
        <p:nvSpPr>
          <p:cNvPr id="307" name="Google Shape;307;p26"/>
          <p:cNvSpPr txBox="1"/>
          <p:nvPr>
            <p:ph idx="1" type="body"/>
          </p:nvPr>
        </p:nvSpPr>
        <p:spPr>
          <a:xfrm>
            <a:off x="838200" y="1637607"/>
            <a:ext cx="105156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Common Examples at Upstate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Methods in Molecular Biology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Advances in Neurology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Neurologic Clinics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Problems for Resource Sharing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Link resolver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Journal Search? Book Search?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Automation - Misses or Incorrectly Identifies “Owned”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Working to Improve Discovery and Backend Automation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Adding ISSN to all related records (773 local)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Adding Series Related to all related records (490/962 local)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Matching </a:t>
            </a:r>
            <a:r>
              <a:rPr lang="en-US"/>
              <a:t>individual bibliographic record location/collection with series bibliographic record location/collection</a:t>
            </a:r>
            <a:endParaRPr/>
          </a:p>
        </p:txBody>
      </p:sp>
      <p:sp>
        <p:nvSpPr>
          <p:cNvPr id="308" name="Google Shape;308;p26"/>
          <p:cNvSpPr txBox="1"/>
          <p:nvPr/>
        </p:nvSpPr>
        <p:spPr>
          <a:xfrm>
            <a:off x="8287750" y="2093100"/>
            <a:ext cx="23397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5DDDD"/>
                </a:solidFill>
                <a:latin typeface="Calibri"/>
                <a:ea typeface="Calibri"/>
                <a:cs typeface="Calibri"/>
                <a:sym typeface="Calibri"/>
              </a:rPr>
              <a:t>Catalogers can be your Best </a:t>
            </a:r>
            <a:endParaRPr sz="2400">
              <a:solidFill>
                <a:srgbClr val="F5D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5DDDD"/>
                </a:solidFill>
                <a:latin typeface="Calibri"/>
                <a:ea typeface="Calibri"/>
                <a:cs typeface="Calibri"/>
                <a:sym typeface="Calibri"/>
              </a:rPr>
              <a:t>Friends!</a:t>
            </a:r>
            <a:endParaRPr sz="2400">
              <a:solidFill>
                <a:srgbClr val="F5D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314" name="Google Shape;314;p31"/>
          <p:cNvSpPr txBox="1"/>
          <p:nvPr>
            <p:ph idx="1" type="body"/>
          </p:nvPr>
        </p:nvSpPr>
        <p:spPr>
          <a:xfrm>
            <a:off x="838200" y="1637600"/>
            <a:ext cx="108342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Multiple Data Sources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Multiple Systems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Multiple Team Members = Collaboration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Ongoing Process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Integrate Library Resources And Enhance Discovery To Create Frictionless User Experiences</a:t>
            </a:r>
            <a:endParaRPr sz="3600"/>
          </a:p>
        </p:txBody>
      </p:sp>
      <p:pic>
        <p:nvPicPr>
          <p:cNvPr id="315" name="Google Shape;3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000" y="1471350"/>
            <a:ext cx="4122400" cy="2789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>
            <p:ph type="title"/>
          </p:nvPr>
        </p:nvSpPr>
        <p:spPr>
          <a:xfrm>
            <a:off x="838200" y="257060"/>
            <a:ext cx="4214807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321" name="Google Shape;321;p32"/>
          <p:cNvSpPr txBox="1"/>
          <p:nvPr>
            <p:ph idx="1" type="body"/>
          </p:nvPr>
        </p:nvSpPr>
        <p:spPr>
          <a:xfrm>
            <a:off x="915976" y="3329218"/>
            <a:ext cx="3479276" cy="1755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Heidi Webb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webbh@upstate.edu</a:t>
            </a:r>
            <a:endParaRPr/>
          </a:p>
        </p:txBody>
      </p:sp>
      <p:pic>
        <p:nvPicPr>
          <p:cNvPr id="322" name="Google Shape;322;p32"/>
          <p:cNvPicPr preferRelativeResize="0"/>
          <p:nvPr/>
        </p:nvPicPr>
        <p:blipFill rotWithShape="1">
          <a:blip r:embed="rId3">
            <a:alphaModFix/>
          </a:blip>
          <a:srcRect b="0" l="0" r="35456" t="0"/>
          <a:stretch/>
        </p:blipFill>
        <p:spPr>
          <a:xfrm>
            <a:off x="5186173" y="831913"/>
            <a:ext cx="5643038" cy="51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0" y="6581001"/>
            <a:ext cx="56430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https://pixabay.com/illustrations/question-mark-a-notice-duplicate-2153533/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System Landscape at Upstate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838200" y="1637600"/>
            <a:ext cx="45735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ILLiad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Alma Resource Sharing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Worldshare ILL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Docline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RapidILL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IDS Logic</a:t>
            </a:r>
            <a:endParaRPr/>
          </a:p>
        </p:txBody>
      </p:sp>
      <p:sp>
        <p:nvSpPr>
          <p:cNvPr id="111" name="Google Shape;111;p4"/>
          <p:cNvSpPr txBox="1"/>
          <p:nvPr>
            <p:ph idx="4294967295" type="body"/>
          </p:nvPr>
        </p:nvSpPr>
        <p:spPr>
          <a:xfrm>
            <a:off x="6172200" y="16376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OpenAthens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MS Azure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Local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Libkey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Alma (part of S</a:t>
            </a:r>
            <a:r>
              <a:rPr lang="en-US"/>
              <a:t>UNY NZ)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Primo VE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Matomo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Databases, etc.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Authentication into ILLiad</a:t>
            </a:r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Single Sign On through OpenAthens configured September 2022</a:t>
            </a:r>
            <a:endParaRPr/>
          </a:p>
        </p:txBody>
      </p:sp>
      <p:pic>
        <p:nvPicPr>
          <p:cNvPr descr="Free medal silver award illustration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298" y="2753443"/>
            <a:ext cx="2856752" cy="2856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0" y="6581001"/>
            <a:ext cx="8343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https://pixabay.com/illustrations/medal-silver-award-competition-1622529/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0837" y="3037460"/>
            <a:ext cx="3590925" cy="3257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5"/>
          <p:cNvSpPr txBox="1"/>
          <p:nvPr/>
        </p:nvSpPr>
        <p:spPr>
          <a:xfrm>
            <a:off x="3934527" y="3641444"/>
            <a:ext cx="108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1518888" y="2463084"/>
            <a:ext cx="4114800" cy="380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Access Attempts – Top 5 Resources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Positive Changes Commenced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838200" y="1637600"/>
            <a:ext cx="57432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Primo Authentication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Azure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OpenAthens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Local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Look and Feel - Generic My Library Account Login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Alma Just in Time User Creation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Permission Sets in OpenAthens</a:t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7186" y="1590853"/>
            <a:ext cx="4705350" cy="397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838200" y="257060"/>
            <a:ext cx="10515600" cy="1214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User Registration in ILLiad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838200" y="1637607"/>
            <a:ext cx="10515600" cy="453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Cleared Status = NEW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~ 850 since “unknown” – 2019? And SAML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~ 200 in 10 months since SAML go live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Barrier? New Barrier? Fewer Barriers?</a:t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1451" y="2635721"/>
            <a:ext cx="3758437" cy="281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ad92e2d9e_0_12"/>
          <p:cNvSpPr txBox="1"/>
          <p:nvPr>
            <p:ph type="title"/>
          </p:nvPr>
        </p:nvSpPr>
        <p:spPr>
          <a:xfrm>
            <a:off x="838200" y="180860"/>
            <a:ext cx="10515600" cy="12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ILLiad Web Pages</a:t>
            </a:r>
            <a:endParaRPr/>
          </a:p>
        </p:txBody>
      </p:sp>
      <p:pic>
        <p:nvPicPr>
          <p:cNvPr id="144" name="Google Shape;144;g25ad92e2d9e_0_12"/>
          <p:cNvPicPr preferRelativeResize="0"/>
          <p:nvPr/>
        </p:nvPicPr>
        <p:blipFill rotWithShape="1">
          <a:blip r:embed="rId3">
            <a:alphaModFix/>
          </a:blip>
          <a:srcRect b="0" l="0" r="0" t="25328"/>
          <a:stretch/>
        </p:blipFill>
        <p:spPr>
          <a:xfrm>
            <a:off x="2589025" y="1392350"/>
            <a:ext cx="7013949" cy="49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74" y="1342309"/>
            <a:ext cx="11212750" cy="51902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8"/>
          <p:cNvSpPr txBox="1"/>
          <p:nvPr>
            <p:ph type="title"/>
          </p:nvPr>
        </p:nvSpPr>
        <p:spPr>
          <a:xfrm>
            <a:off x="288325" y="122775"/>
            <a:ext cx="115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Webpage Changes: Current New </a:t>
            </a:r>
            <a:r>
              <a:rPr lang="en-US"/>
              <a:t>User Registra</a:t>
            </a:r>
            <a:r>
              <a:rPr lang="en-US">
                <a:solidFill>
                  <a:schemeClr val="lt1"/>
                </a:solidFill>
              </a:rPr>
              <a:t>tion</a:t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 rot="1152415">
            <a:off x="75613" y="2474906"/>
            <a:ext cx="1112527" cy="67058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Added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2022-07-27T18:32:32Z</dcterms:created>
  <dc:creator>Heidi J. Webb</dc:creator>
</cp:coreProperties>
</file>