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9B2E0-5A70-4618-A78B-017CDCD8F20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8E45A-2B63-42CD-90ED-C7454EE8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17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47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76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63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856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61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93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12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09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83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046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02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229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62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7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467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74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964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36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0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51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242FB-C156-A14A-9F52-74F252AE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82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02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050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8226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47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1847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170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19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989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8039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94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454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332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649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242FB-C156-A14A-9F52-74F252AE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4296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18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050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210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393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08122-5C38-4183-B963-58DD93F3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7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5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9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8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3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4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3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600710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2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72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0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2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7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9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4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4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4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2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E485F-605D-4EB0-8BAA-F9BA2E61BC75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8913-781A-488E-B86B-D41465E8DA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7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04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oclc.org/" TargetMode="External"/><Relationship Id="rId7" Type="http://schemas.openxmlformats.org/officeDocument/2006/relationships/hyperlink" Target="mailto:oclcresourcesharing@oclc.or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link" TargetMode="External"/><Relationship Id="rId5" Type="http://schemas.openxmlformats.org/officeDocument/2006/relationships/hyperlink" Target="https://oc.lc/community" TargetMode="External"/><Relationship Id="rId4" Type="http://schemas.openxmlformats.org/officeDocument/2006/relationships/hyperlink" Target="mailto:support@oclc.org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F11FE-CCA5-4382-BA20-655CBF65D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Importance of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862B1-A7F0-42EC-A938-8B82D5E21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1" y="1372995"/>
            <a:ext cx="8304531" cy="4622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8F447-4255-4115-AEFA-F3EBEB254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202" y="1553227"/>
            <a:ext cx="5631180" cy="40157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80BE6C0-915A-4E02-8615-75C2B16C0FF9}"/>
              </a:ext>
            </a:extLst>
          </p:cNvPr>
          <p:cNvSpPr/>
          <p:nvPr/>
        </p:nvSpPr>
        <p:spPr>
          <a:xfrm>
            <a:off x="5819146" y="3156866"/>
            <a:ext cx="3122645" cy="40423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B52693-649B-4C52-B8F5-2C02783F7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Importance of contacts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22C09-4F8A-407D-9572-1E7CA16AD1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18"/>
          <a:stretch/>
        </p:blipFill>
        <p:spPr>
          <a:xfrm>
            <a:off x="1931353" y="1372995"/>
            <a:ext cx="8329295" cy="47171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0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0109A8-E14D-4FE8-AEAD-CC2A2B84EC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1600439"/>
          </a:xfrm>
        </p:spPr>
        <p:txBody>
          <a:bodyPr/>
          <a:lstStyle/>
          <a:p>
            <a:r>
              <a:rPr lang="en-US" dirty="0"/>
              <a:t>Using deflections to your advantage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C28B8-E841-480D-8FCF-D8BEEA06DB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FFEE3-2333-48AE-99E7-87A058F53B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99FBB8-3CAB-4782-A749-F76294A73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Deflections vs Policies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69473-1D60-47A6-9173-1CC49064D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564467"/>
            <a:ext cx="11612880" cy="33489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68C04347-16FF-4704-AFB4-41C47D36AF05}"/>
              </a:ext>
            </a:extLst>
          </p:cNvPr>
          <p:cNvSpPr/>
          <p:nvPr/>
        </p:nvSpPr>
        <p:spPr>
          <a:xfrm>
            <a:off x="1562470" y="3215287"/>
            <a:ext cx="402455" cy="1105176"/>
          </a:xfrm>
          <a:prstGeom prst="rightBrac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B9AF7-5D5B-4963-A19C-D38243ABB6C3}"/>
              </a:ext>
            </a:extLst>
          </p:cNvPr>
          <p:cNvSpPr txBox="1"/>
          <p:nvPr/>
        </p:nvSpPr>
        <p:spPr>
          <a:xfrm>
            <a:off x="6713075" y="5143669"/>
            <a:ext cx="2686973" cy="83099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Actually auto-deflect requests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EA3990-24D4-4CD8-BDFB-6801E583BDB5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870230" y="2926940"/>
            <a:ext cx="6186332" cy="221672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BEA92C-620B-4C91-9417-897BB22ECCBE}"/>
              </a:ext>
            </a:extLst>
          </p:cNvPr>
          <p:cNvSpPr txBox="1"/>
          <p:nvPr/>
        </p:nvSpPr>
        <p:spPr>
          <a:xfrm>
            <a:off x="3249025" y="5119995"/>
            <a:ext cx="2393015" cy="83099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Informational only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591610-329D-4276-953F-573844534B09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2177988" y="3824581"/>
            <a:ext cx="2267544" cy="129541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47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99FBB8-3CAB-4782-A749-F76294A73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can I deflect 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94271-254B-489D-B7CC-80CE18336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593619"/>
            <a:ext cx="5014601" cy="4475171"/>
          </a:xfrm>
        </p:spPr>
        <p:txBody>
          <a:bodyPr/>
          <a:lstStyle/>
          <a:p>
            <a:r>
              <a:rPr lang="en-US" dirty="0"/>
              <a:t>Service</a:t>
            </a:r>
          </a:p>
          <a:p>
            <a:pPr lvl="1"/>
            <a:r>
              <a:rPr lang="en-US" dirty="0"/>
              <a:t>Loan</a:t>
            </a:r>
          </a:p>
          <a:p>
            <a:pPr lvl="1"/>
            <a:r>
              <a:rPr lang="en-US" dirty="0"/>
              <a:t>Copy</a:t>
            </a:r>
          </a:p>
          <a:p>
            <a:pPr lvl="1"/>
            <a:r>
              <a:rPr lang="en-US" dirty="0"/>
              <a:t>Loan or Copy</a:t>
            </a:r>
          </a:p>
          <a:p>
            <a:r>
              <a:rPr lang="en-US" dirty="0"/>
              <a:t>Borrowers</a:t>
            </a:r>
          </a:p>
          <a:p>
            <a:pPr lvl="1"/>
            <a:r>
              <a:rPr lang="en-US" dirty="0"/>
              <a:t>OCLC Profile Group</a:t>
            </a:r>
          </a:p>
          <a:p>
            <a:pPr lvl="1"/>
            <a:r>
              <a:rPr lang="en-US" dirty="0"/>
              <a:t>Custom Holdings Group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18CB317-157F-4CB5-B112-879187B26E2A}"/>
              </a:ext>
            </a:extLst>
          </p:cNvPr>
          <p:cNvSpPr txBox="1">
            <a:spLocks/>
          </p:cNvSpPr>
          <p:nvPr/>
        </p:nvSpPr>
        <p:spPr>
          <a:xfrm>
            <a:off x="6416865" y="1587813"/>
            <a:ext cx="5299065" cy="4475171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Fees</a:t>
            </a:r>
          </a:p>
          <a:p>
            <a:pPr marL="990575" marR="0" lvl="1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Borrower max cost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Item</a:t>
            </a:r>
          </a:p>
          <a:p>
            <a:pPr marL="990575" marR="0" lvl="1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</a:t>
            </a:r>
          </a:p>
          <a:p>
            <a:pPr marL="990575" marR="0" lvl="1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E-License Terms</a:t>
            </a:r>
          </a:p>
          <a:p>
            <a:pPr marL="990575" marR="0" lvl="1" indent="-38099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 Age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Combinations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D58E35-24BE-424F-A1F6-68FB66657AFE}"/>
              </a:ext>
            </a:extLst>
          </p:cNvPr>
          <p:cNvCxnSpPr>
            <a:cxnSpLocks/>
          </p:cNvCxnSpPr>
          <p:nvPr/>
        </p:nvCxnSpPr>
        <p:spPr>
          <a:xfrm>
            <a:off x="5720517" y="1396219"/>
            <a:ext cx="15520" cy="44693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5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99FBB8-3CAB-4782-A749-F76294A73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Examples of common deflections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94271-254B-489D-B7CC-80CE18336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Deflecting very new or very old materials</a:t>
            </a:r>
          </a:p>
          <a:p>
            <a:r>
              <a:rPr lang="en-US" dirty="0"/>
              <a:t>Deflecting e-books</a:t>
            </a:r>
          </a:p>
          <a:p>
            <a:r>
              <a:rPr lang="en-US" dirty="0"/>
              <a:t>Deflecting based on max cost</a:t>
            </a:r>
          </a:p>
          <a:p>
            <a:r>
              <a:rPr lang="en-US" dirty="0"/>
              <a:t>Deflecting knowledge base collections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0EA530-615B-4287-B1F8-31F1CF7A4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7F057-1B32-4046-82F2-AC43B9C45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" t="1730" r="985" b="4555"/>
          <a:stretch/>
        </p:blipFill>
        <p:spPr>
          <a:xfrm>
            <a:off x="435770" y="193965"/>
            <a:ext cx="11289421" cy="59235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2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0EA530-615B-4287-B1F8-31F1CF7A4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87A-9386-4E61-9465-9B1240DE2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30" y="2197359"/>
            <a:ext cx="11823700" cy="23888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7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678F2B-1FE4-4E1A-9D34-08144E2AF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" t="3607" r="1146" b="5907"/>
          <a:stretch/>
        </p:blipFill>
        <p:spPr>
          <a:xfrm>
            <a:off x="84668" y="775127"/>
            <a:ext cx="11983153" cy="20997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A1F6A-6603-41F5-B992-B2E37BFF9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1" t="3564" r="1091" b="5988"/>
          <a:stretch/>
        </p:blipFill>
        <p:spPr>
          <a:xfrm>
            <a:off x="270933" y="3416189"/>
            <a:ext cx="11667067" cy="21595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5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3F3F8-D261-45E2-B68D-1E49A3FC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2183"/>
            <a:ext cx="12192000" cy="33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quarter" idx="12"/>
          </p:nvPr>
        </p:nvSpPr>
        <p:spPr>
          <a:xfrm>
            <a:off x="3" y="1773169"/>
            <a:ext cx="5510804" cy="651397"/>
          </a:xfrm>
        </p:spPr>
        <p:txBody>
          <a:bodyPr/>
          <a:lstStyle/>
          <a:p>
            <a:r>
              <a:rPr lang="en-US" dirty="0"/>
              <a:t>IDS Project Conference </a:t>
            </a:r>
            <a:r>
              <a:rPr lang="en-US" dirty="0">
                <a:sym typeface="Wingdings" panose="05000000000000000000" pitchFamily="2" charset="2"/>
              </a:rPr>
              <a:t></a:t>
            </a:r>
            <a:r>
              <a:rPr lang="en-US" dirty="0"/>
              <a:t> July 26, 2019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3733" dirty="0"/>
              <a:t>Use your ILL system more efficiently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7"/>
          </p:nvPr>
        </p:nvSpPr>
        <p:spPr>
          <a:xfrm>
            <a:off x="971592" y="4275963"/>
            <a:ext cx="2011128" cy="502766"/>
          </a:xfrm>
        </p:spPr>
        <p:txBody>
          <a:bodyPr/>
          <a:lstStyle/>
          <a:p>
            <a:r>
              <a:rPr lang="en-US" dirty="0"/>
              <a:t>Alena Miller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8"/>
          </p:nvPr>
        </p:nvSpPr>
        <p:spPr>
          <a:xfrm>
            <a:off x="971594" y="4818452"/>
            <a:ext cx="4793941" cy="395045"/>
          </a:xfrm>
        </p:spPr>
        <p:txBody>
          <a:bodyPr/>
          <a:lstStyle/>
          <a:p>
            <a:r>
              <a:rPr lang="en-US" dirty="0"/>
              <a:t>Product Manager, Resource Sharing</a:t>
            </a:r>
          </a:p>
        </p:txBody>
      </p:sp>
    </p:spTree>
    <p:extLst>
      <p:ext uri="{BB962C8B-B14F-4D97-AF65-F5344CB8AC3E}">
        <p14:creationId xmlns:p14="http://schemas.microsoft.com/office/powerpoint/2010/main" val="22781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C254E-FBE0-4713-A295-C9F02ADA64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32E20-268D-43DC-965C-8C242C704C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Base your deflections on request type, item format, fees, groups, or some combination of these</a:t>
            </a:r>
          </a:p>
          <a:p>
            <a:r>
              <a:rPr lang="en-US" dirty="0"/>
              <a:t>But keep it simple – just one or two attributes per deflection</a:t>
            </a:r>
          </a:p>
          <a:p>
            <a:r>
              <a:rPr lang="en-US" dirty="0"/>
              <a:t>And review policies periodically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Auto-deflecting helps get requests more quickly into </a:t>
            </a:r>
            <a:br>
              <a:rPr lang="en-US" i="1" dirty="0"/>
            </a:br>
            <a:r>
              <a:rPr lang="en-US" i="1" dirty="0"/>
              <a:t>the hands of lenders that can supply them</a:t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1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861775"/>
          </a:xfrm>
        </p:spPr>
        <p:txBody>
          <a:bodyPr/>
          <a:lstStyle/>
          <a:p>
            <a:r>
              <a:rPr lang="en-US" dirty="0"/>
              <a:t>Tips for Constant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E1C12-8501-441A-97FF-B9367901C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BA46CB-986B-44B3-9B92-2E501EED5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3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99FBB8-3CAB-4782-A749-F76294A73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Include for borrowing…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94271-254B-489D-B7CC-80CE18336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451379"/>
            <a:ext cx="5014601" cy="4475171"/>
          </a:xfrm>
        </p:spPr>
        <p:txBody>
          <a:bodyPr/>
          <a:lstStyle/>
          <a:p>
            <a:r>
              <a:rPr lang="en-US" dirty="0"/>
              <a:t>Need Before</a:t>
            </a:r>
          </a:p>
          <a:p>
            <a:r>
              <a:rPr lang="en-US" dirty="0"/>
              <a:t>Request Type</a:t>
            </a:r>
          </a:p>
          <a:p>
            <a:r>
              <a:rPr lang="en-US" dirty="0"/>
              <a:t>Editions</a:t>
            </a:r>
          </a:p>
          <a:p>
            <a:r>
              <a:rPr lang="en-US" dirty="0"/>
              <a:t>Shipping and Contact Info</a:t>
            </a:r>
          </a:p>
          <a:p>
            <a:r>
              <a:rPr lang="en-US" dirty="0"/>
              <a:t>Bill to</a:t>
            </a:r>
          </a:p>
          <a:p>
            <a:r>
              <a:rPr lang="en-US" dirty="0"/>
              <a:t>Ship Via</a:t>
            </a:r>
          </a:p>
          <a:p>
            <a:r>
              <a:rPr lang="en-US" dirty="0"/>
              <a:t>Electronic Delivery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18CB317-157F-4CB5-B112-879187B26E2A}"/>
              </a:ext>
            </a:extLst>
          </p:cNvPr>
          <p:cNvSpPr txBox="1">
            <a:spLocks/>
          </p:cNvSpPr>
          <p:nvPr/>
        </p:nvSpPr>
        <p:spPr>
          <a:xfrm>
            <a:off x="6416865" y="1445573"/>
            <a:ext cx="5299065" cy="4475171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IFM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 Cost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compliance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Affiliations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Billing Notes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Borrowing Notes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Patron fields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D58E35-24BE-424F-A1F6-68FB66657AFE}"/>
              </a:ext>
            </a:extLst>
          </p:cNvPr>
          <p:cNvCxnSpPr>
            <a:cxnSpLocks/>
          </p:cNvCxnSpPr>
          <p:nvPr/>
        </p:nvCxnSpPr>
        <p:spPr>
          <a:xfrm>
            <a:off x="5720517" y="1396219"/>
            <a:ext cx="15520" cy="44693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FC51C7-8840-43F3-B0D9-E3EB511E0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Common borrowing scenarios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0DB6C1-AC68-44D2-ADC1-5F495149E52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4381" y="1372995"/>
          <a:ext cx="11260099" cy="4402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5299">
                  <a:extLst>
                    <a:ext uri="{9D8B030D-6E8A-4147-A177-3AD203B41FA5}">
                      <a16:colId xmlns:a16="http://schemas.microsoft.com/office/drawing/2014/main" val="1149509010"/>
                    </a:ext>
                  </a:extLst>
                </a:gridCol>
                <a:gridCol w="6654800">
                  <a:extLst>
                    <a:ext uri="{9D8B030D-6E8A-4147-A177-3AD203B41FA5}">
                      <a16:colId xmlns:a16="http://schemas.microsoft.com/office/drawing/2014/main" val="144927814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3200" dirty="0"/>
                        <a:t>Situation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Suggestion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5557721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You regularly request both articles and books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Create a CD record for copies and another for loans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8435726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A faculty member is a regular ILL customer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Create a CD record that includes patron information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28008878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r>
                        <a:rPr lang="en-US" sz="3200" dirty="0"/>
                        <a:t>You want lenders to ship materials directly to branches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Create CD records with a different Ship To address for each branch location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95137672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r>
                        <a:rPr lang="en-US" sz="3200" dirty="0"/>
                        <a:t>The amount you’ll pay differs by type of material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Create a CD record for each material type with the appropriate Max Cost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3759215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You require IFM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Check the IFM box for all CD records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83100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37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99FBB8-3CAB-4782-A749-F76294A73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Include for lending…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94271-254B-489D-B7CC-80CE18336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921279"/>
            <a:ext cx="5014601" cy="4475171"/>
          </a:xfrm>
        </p:spPr>
        <p:txBody>
          <a:bodyPr/>
          <a:lstStyle/>
          <a:p>
            <a:r>
              <a:rPr lang="en-US" dirty="0"/>
              <a:t>Due Date</a:t>
            </a:r>
          </a:p>
          <a:p>
            <a:r>
              <a:rPr lang="en-US" dirty="0"/>
              <a:t>Shipped Date</a:t>
            </a:r>
          </a:p>
          <a:p>
            <a:r>
              <a:rPr lang="en-US" dirty="0"/>
              <a:t>IFM</a:t>
            </a:r>
          </a:p>
          <a:p>
            <a:r>
              <a:rPr lang="en-US" dirty="0"/>
              <a:t>Lending Charges</a:t>
            </a:r>
          </a:p>
          <a:p>
            <a:r>
              <a:rPr lang="en-US" dirty="0"/>
              <a:t>Insurance Amount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18CB317-157F-4CB5-B112-879187B26E2A}"/>
              </a:ext>
            </a:extLst>
          </p:cNvPr>
          <p:cNvSpPr txBox="1">
            <a:spLocks/>
          </p:cNvSpPr>
          <p:nvPr/>
        </p:nvSpPr>
        <p:spPr>
          <a:xfrm>
            <a:off x="6416865" y="1915473"/>
            <a:ext cx="5299065" cy="4475171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Lending Notes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Lending Restrictions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Return to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Return Via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D58E35-24BE-424F-A1F6-68FB66657AFE}"/>
              </a:ext>
            </a:extLst>
          </p:cNvPr>
          <p:cNvCxnSpPr>
            <a:cxnSpLocks/>
          </p:cNvCxnSpPr>
          <p:nvPr/>
        </p:nvCxnSpPr>
        <p:spPr>
          <a:xfrm>
            <a:off x="5720517" y="1396219"/>
            <a:ext cx="15520" cy="446936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9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FC51C7-8840-43F3-B0D9-E3EB511E0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Common lending scenarios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0DB6C1-AC68-44D2-ADC1-5F495149E52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4381" y="1372995"/>
          <a:ext cx="11260099" cy="455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49509010"/>
                    </a:ext>
                  </a:extLst>
                </a:gridCol>
                <a:gridCol w="7196099">
                  <a:extLst>
                    <a:ext uri="{9D8B030D-6E8A-4147-A177-3AD203B41FA5}">
                      <a16:colId xmlns:a16="http://schemas.microsoft.com/office/drawing/2014/main" val="1449278144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en-US" sz="2300" dirty="0"/>
                        <a:t>Situation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Suggestion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5557721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sz="2300" dirty="0"/>
                        <a:t>You regularly lend both articles and books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Create a CD record for copies and another for loans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8435726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sz="2300" dirty="0"/>
                        <a:t>You want borrowers to return materials directly to branches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Create CD records with a different Return To address for each branch location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28008878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The amount you charge differs by type of material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Create a CD record for each material type with the appropriate Lending Charges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95137672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sz="2300" dirty="0"/>
                        <a:t>You lend to some libraries for free but charge others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Create a CD record with no charge and another with Lending Charges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3759215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r>
                        <a:rPr lang="en-US" sz="2300" dirty="0"/>
                        <a:t>You allow IFM, invoice, IFLA vouchers, etc.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Create separate CD records for each payment type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83100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9D6EA4-2C8F-4FB8-BBB6-736C11A0F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Common pitfalls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F09FD-CFE5-47B0-8FC0-2B0D57F1C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Keeping around old or unused CD records – delete them!</a:t>
            </a:r>
          </a:p>
          <a:p>
            <a:r>
              <a:rPr lang="en-US" dirty="0"/>
              <a:t>Local addresses (</a:t>
            </a:r>
            <a:r>
              <a:rPr lang="en-US" dirty="0" err="1"/>
              <a:t>ILLiad</a:t>
            </a:r>
            <a:r>
              <a:rPr lang="en-US" dirty="0"/>
              <a:t>) not in sync with borrower CD</a:t>
            </a:r>
          </a:p>
          <a:p>
            <a:r>
              <a:rPr lang="en-US" dirty="0"/>
              <a:t>Issues with persistence (</a:t>
            </a:r>
            <a:r>
              <a:rPr lang="en-US" dirty="0" err="1"/>
              <a:t>WorldShare</a:t>
            </a:r>
            <a:r>
              <a:rPr lang="en-US" dirty="0"/>
              <a:t> ILL and Tipasa)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352E01-BA4A-4F7F-932A-A3FE94194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Tip – borrowing CD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B6B21-6CD4-4520-91A7-3CBDE7AAFE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Ensure borrowing DEFAULT includes only information that applies for most requests: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36629CF-8C19-42C3-AA4C-E5A4D6CDF327}"/>
              </a:ext>
            </a:extLst>
          </p:cNvPr>
          <p:cNvSpPr txBox="1">
            <a:spLocks/>
          </p:cNvSpPr>
          <p:nvPr/>
        </p:nvSpPr>
        <p:spPr>
          <a:xfrm>
            <a:off x="454382" y="2772179"/>
            <a:ext cx="5451119" cy="4475171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Shipping and Contact Info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Bill to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Ship Via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Electronic Delivery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IFM – if you charge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B05F777-A767-40C4-8FDE-F0181D2F070D}"/>
              </a:ext>
            </a:extLst>
          </p:cNvPr>
          <p:cNvSpPr txBox="1">
            <a:spLocks/>
          </p:cNvSpPr>
          <p:nvPr/>
        </p:nvSpPr>
        <p:spPr>
          <a:xfrm>
            <a:off x="6416865" y="2766373"/>
            <a:ext cx="5299065" cy="4475171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 Cost – if applicable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Compliance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Affiliations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Billing Notes 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Borrowing Notes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A79388-7871-4BEF-83B7-81A253323D61}"/>
              </a:ext>
            </a:extLst>
          </p:cNvPr>
          <p:cNvCxnSpPr>
            <a:cxnSpLocks/>
          </p:cNvCxnSpPr>
          <p:nvPr/>
        </p:nvCxnSpPr>
        <p:spPr>
          <a:xfrm flipH="1">
            <a:off x="6067238" y="2441979"/>
            <a:ext cx="1" cy="35524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1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6F0753-CCD8-4603-9149-56F0187EB5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1600439"/>
          </a:xfrm>
        </p:spPr>
        <p:txBody>
          <a:bodyPr/>
          <a:lstStyle/>
          <a:p>
            <a:r>
              <a:rPr lang="en-US" dirty="0"/>
              <a:t>How Direct Request helps in big 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92739-DEDF-47E3-AE7F-3E83D6ABCB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92E66-3BA6-411B-8B4E-8D73252F96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015123-E020-46C3-8039-04F9757220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Why use Direct Request profiles?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Automate processing of borrowing requests </a:t>
            </a:r>
          </a:p>
          <a:p>
            <a:r>
              <a:rPr lang="en-US" dirty="0"/>
              <a:t>Easier requests go through without staff intervention – </a:t>
            </a:r>
            <a:br>
              <a:rPr lang="en-US" dirty="0"/>
            </a:br>
            <a:r>
              <a:rPr lang="en-US" dirty="0"/>
              <a:t>frees up time for more challenging requests</a:t>
            </a:r>
          </a:p>
        </p:txBody>
      </p:sp>
    </p:spTree>
    <p:extLst>
      <p:ext uri="{BB962C8B-B14F-4D97-AF65-F5344CB8AC3E}">
        <p14:creationId xmlns:p14="http://schemas.microsoft.com/office/powerpoint/2010/main" val="39642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72B2B38D-28FC-4C85-9D67-3B0CEA269D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59" b="3959"/>
          <a:stretch>
            <a:fillRect/>
          </a:stretch>
        </p:blipFill>
        <p:spPr>
          <a:xfrm>
            <a:off x="1193802" y="1994326"/>
            <a:ext cx="2688167" cy="2571751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3CC25BD-1ECC-4842-ACDC-94F0E73DBE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Product Manager, Resource Sharing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Alena Miller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F5E43-58E2-41B0-95CD-C7F7B8C37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5B68AB-39BB-40BB-ADE5-51D2DA2C5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Match on things like…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95740-8807-419A-966A-7D28E22806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Request Type </a:t>
            </a:r>
          </a:p>
          <a:p>
            <a:r>
              <a:rPr lang="en-US" dirty="0"/>
              <a:t>Patron Status </a:t>
            </a:r>
          </a:p>
          <a:p>
            <a:r>
              <a:rPr lang="en-US" dirty="0"/>
              <a:t>Patron Department</a:t>
            </a:r>
          </a:p>
          <a:p>
            <a:r>
              <a:rPr lang="en-US" dirty="0"/>
              <a:t>No Later Than date</a:t>
            </a:r>
          </a:p>
          <a:p>
            <a:r>
              <a:rPr lang="en-US" dirty="0"/>
              <a:t>Format – </a:t>
            </a:r>
            <a:r>
              <a:rPr lang="en-US" i="1" dirty="0"/>
              <a:t>use sparingly</a:t>
            </a:r>
          </a:p>
          <a:p>
            <a:r>
              <a:rPr lang="en-US" dirty="0"/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8156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1CDBBC-DCC9-4155-BF23-8AD1DB943C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Specify whether to…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A3A4D-CA40-4FD5-A77E-F65155D9E3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Check if held by your institution</a:t>
            </a:r>
          </a:p>
          <a:p>
            <a:r>
              <a:rPr lang="en-US" dirty="0"/>
              <a:t>Check if held by Custom Holdings Group</a:t>
            </a:r>
          </a:p>
          <a:p>
            <a:r>
              <a:rPr lang="en-US" dirty="0"/>
              <a:t>Route to Review for Purchase</a:t>
            </a:r>
          </a:p>
          <a:p>
            <a:r>
              <a:rPr lang="en-US" dirty="0"/>
              <a:t>Apply Constant Data</a:t>
            </a:r>
          </a:p>
          <a:p>
            <a:r>
              <a:rPr lang="en-US" dirty="0"/>
              <a:t>Require minimum number in lender string</a:t>
            </a:r>
          </a:p>
          <a:p>
            <a:r>
              <a:rPr lang="en-US" dirty="0"/>
              <a:t>Send to New for Review or automatically send to lenders (based on Custom Holdings Path)</a:t>
            </a:r>
          </a:p>
        </p:txBody>
      </p:sp>
    </p:spTree>
    <p:extLst>
      <p:ext uri="{BB962C8B-B14F-4D97-AF65-F5344CB8AC3E}">
        <p14:creationId xmlns:p14="http://schemas.microsoft.com/office/powerpoint/2010/main" val="36153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05DFC8-FEA2-4039-8097-8E2A7E9EB0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Common scenarios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D5958-8785-47F2-B422-27018258A0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Create a lender string</a:t>
            </a:r>
          </a:p>
          <a:p>
            <a:r>
              <a:rPr lang="en-US" dirty="0"/>
              <a:t>Check holdings (route for review)</a:t>
            </a:r>
          </a:p>
          <a:p>
            <a:r>
              <a:rPr lang="en-US" dirty="0"/>
              <a:t>Send book requests to lenders</a:t>
            </a:r>
          </a:p>
          <a:p>
            <a:r>
              <a:rPr lang="en-US" dirty="0"/>
              <a:t>Route certain requests to your purchase review queue (</a:t>
            </a:r>
            <a:r>
              <a:rPr lang="en-US" dirty="0" err="1"/>
              <a:t>WorldShare</a:t>
            </a:r>
            <a:r>
              <a:rPr lang="en-US" dirty="0"/>
              <a:t> ILL and Tipasa)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695A0A-F1F3-4FB5-92AD-7FC914D5E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Keep in mind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AA8EC-FFFC-4585-837C-C73F8C63A1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Simple is best!  </a:t>
            </a:r>
          </a:p>
          <a:p>
            <a:pPr lvl="1"/>
            <a:r>
              <a:rPr lang="en-US" dirty="0"/>
              <a:t>Create a profile for your most basic LOAN requests</a:t>
            </a:r>
          </a:p>
          <a:p>
            <a:pPr lvl="1"/>
            <a:r>
              <a:rPr lang="en-US" dirty="0"/>
              <a:t>Create a profile for your most basic COPY requests</a:t>
            </a:r>
          </a:p>
          <a:p>
            <a:pPr lvl="1"/>
            <a:r>
              <a:rPr lang="en-US" dirty="0"/>
              <a:t>Fill in only the relevant fields – leave others blank</a:t>
            </a:r>
          </a:p>
          <a:p>
            <a:pPr lvl="1"/>
            <a:r>
              <a:rPr lang="en-US" dirty="0"/>
              <a:t>Add more profiles and test at each step</a:t>
            </a:r>
          </a:p>
          <a:p>
            <a:r>
              <a:rPr lang="en-US" dirty="0"/>
              <a:t>Name profiles so that the most specific profile is listed first alphabetically </a:t>
            </a:r>
          </a:p>
          <a:p>
            <a:r>
              <a:rPr lang="en-US" dirty="0"/>
              <a:t>Patron Department and Status must match exactly</a:t>
            </a:r>
          </a:p>
        </p:txBody>
      </p:sp>
    </p:spTree>
    <p:extLst>
      <p:ext uri="{BB962C8B-B14F-4D97-AF65-F5344CB8AC3E}">
        <p14:creationId xmlns:p14="http://schemas.microsoft.com/office/powerpoint/2010/main" val="39148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00045-9F25-40B6-8DD3-CAED4B57D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85" r="15342" b="28678"/>
          <a:stretch/>
        </p:blipFill>
        <p:spPr>
          <a:xfrm>
            <a:off x="1768495" y="1396583"/>
            <a:ext cx="8655011" cy="45931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A37C6-5F04-498B-B4E4-D498F43A35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Good profiles are simple</a:t>
            </a:r>
          </a:p>
        </p:txBody>
      </p:sp>
    </p:spTree>
    <p:extLst>
      <p:ext uri="{BB962C8B-B14F-4D97-AF65-F5344CB8AC3E}">
        <p14:creationId xmlns:p14="http://schemas.microsoft.com/office/powerpoint/2010/main" val="19337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86325-4F64-4E5C-863E-B339EFFCC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7567" r="35873" b="48551"/>
          <a:stretch/>
        </p:blipFill>
        <p:spPr>
          <a:xfrm>
            <a:off x="180438" y="1488864"/>
            <a:ext cx="6059327" cy="462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D8924-6386-4D91-A789-0EFFEBA88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06" r="41644" b="14073"/>
          <a:stretch/>
        </p:blipFill>
        <p:spPr>
          <a:xfrm>
            <a:off x="6678058" y="1346987"/>
            <a:ext cx="5513943" cy="47684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F96AD6-4541-437D-9C55-5064C5748DB6}"/>
              </a:ext>
            </a:extLst>
          </p:cNvPr>
          <p:cNvCxnSpPr>
            <a:cxnSpLocks/>
          </p:cNvCxnSpPr>
          <p:nvPr/>
        </p:nvCxnSpPr>
        <p:spPr>
          <a:xfrm>
            <a:off x="6335125" y="1346987"/>
            <a:ext cx="0" cy="48165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446E95-8542-4B69-B66B-B1DBE09BE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Overly complex profile</a:t>
            </a:r>
          </a:p>
        </p:txBody>
      </p:sp>
    </p:spTree>
    <p:extLst>
      <p:ext uri="{BB962C8B-B14F-4D97-AF65-F5344CB8AC3E}">
        <p14:creationId xmlns:p14="http://schemas.microsoft.com/office/powerpoint/2010/main" val="32578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9EE146-671F-4B73-AD6E-4A65D0BB0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81E60-F157-4B6A-86A9-4B58B9D7D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Lets easier requests go unmediated to free up staff time for handling the more challenging requests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Erasmus University Rotterdam (Netherlands) in February 2019: </a:t>
            </a:r>
            <a:br>
              <a:rPr lang="en-US" dirty="0"/>
            </a:br>
            <a:r>
              <a:rPr lang="en-US" dirty="0"/>
              <a:t>64% (187 of 293) borrowing requests were produced unmediated</a:t>
            </a:r>
          </a:p>
          <a:p>
            <a:r>
              <a:rPr lang="en-US" dirty="0"/>
              <a:t>Measure productivity using Borrower Resource Sharing Stats Report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4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ABCF2D-F595-4D26-8F33-E1C4AF61F5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CFE1C-34F7-4A6C-AFD7-4ACEB0713B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46DF0-12DA-475C-B399-041979CDE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64F05B-5323-400F-B83E-5F32B80E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powerful combination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4422-2DC2-4176-BE5F-1B886A4E41C0}"/>
              </a:ext>
            </a:extLst>
          </p:cNvPr>
          <p:cNvSpPr txBox="1"/>
          <p:nvPr/>
        </p:nvSpPr>
        <p:spPr>
          <a:xfrm>
            <a:off x="912470" y="2725636"/>
            <a:ext cx="2848303" cy="1569660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Search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Policies Directory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Libraries to borrow from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4AAD2-7AEA-44FF-A7FF-7F2421C346A1}"/>
              </a:ext>
            </a:extLst>
          </p:cNvPr>
          <p:cNvSpPr txBox="1"/>
          <p:nvPr/>
        </p:nvSpPr>
        <p:spPr>
          <a:xfrm>
            <a:off x="4503504" y="2551465"/>
            <a:ext cx="3160109" cy="193899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 Holdings Path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Service Configuration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442BF-E8B1-4F47-A8F1-289275A70545}"/>
              </a:ext>
            </a:extLst>
          </p:cNvPr>
          <p:cNvSpPr txBox="1"/>
          <p:nvPr/>
        </p:nvSpPr>
        <p:spPr>
          <a:xfrm>
            <a:off x="8434374" y="2556361"/>
            <a:ext cx="2960413" cy="193899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Request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automatically build lender strings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FA2520B-DB1F-429A-9EAF-48A33F6E6A20}"/>
              </a:ext>
            </a:extLst>
          </p:cNvPr>
          <p:cNvSpPr/>
          <p:nvPr/>
        </p:nvSpPr>
        <p:spPr>
          <a:xfrm>
            <a:off x="3911420" y="3411666"/>
            <a:ext cx="455449" cy="288860"/>
          </a:xfrm>
          <a:prstGeom prst="rightArrow">
            <a:avLst>
              <a:gd name="adj1" fmla="val 58196"/>
              <a:gd name="adj2" fmla="val 50000"/>
            </a:avLst>
          </a:prstGeom>
          <a:solidFill>
            <a:srgbClr val="00AFD7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093DB60-B5F7-494C-82BB-F7E94B2A1322}"/>
              </a:ext>
            </a:extLst>
          </p:cNvPr>
          <p:cNvSpPr/>
          <p:nvPr/>
        </p:nvSpPr>
        <p:spPr>
          <a:xfrm>
            <a:off x="7828276" y="3395814"/>
            <a:ext cx="441435" cy="288860"/>
          </a:xfrm>
          <a:prstGeom prst="rightArrow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8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0CD0B9-7778-4398-9F47-5755F7FDF3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en-US" dirty="0"/>
              <a:t>Searching to build</a:t>
            </a:r>
            <a:br>
              <a:rPr lang="en-US" dirty="0"/>
            </a:br>
            <a:r>
              <a:rPr lang="en-US" dirty="0"/>
              <a:t> lender string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33E5F-DC1C-4912-90D6-A29446572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" t="1644" r="3339"/>
          <a:stretch/>
        </p:blipFill>
        <p:spPr>
          <a:xfrm>
            <a:off x="1542474" y="304799"/>
            <a:ext cx="3001817" cy="56997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A6F20F-C9A6-4123-BC28-D76EC6335792}"/>
              </a:ext>
            </a:extLst>
          </p:cNvPr>
          <p:cNvSpPr txBox="1"/>
          <p:nvPr/>
        </p:nvSpPr>
        <p:spPr>
          <a:xfrm>
            <a:off x="6743555" y="2333493"/>
            <a:ext cx="2686973" cy="46166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States near 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74229E-148C-46F5-AC90-15D5AC50B13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4587686" y="2545004"/>
            <a:ext cx="2155869" cy="3470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AE1DC0-F2D8-4086-9D5C-10304D9043EC}"/>
              </a:ext>
            </a:extLst>
          </p:cNvPr>
          <p:cNvSpPr txBox="1"/>
          <p:nvPr/>
        </p:nvSpPr>
        <p:spPr>
          <a:xfrm>
            <a:off x="6733395" y="3674613"/>
            <a:ext cx="2686973" cy="46166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“Uppercase”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6B4C46-CBD0-49C6-8AC7-937C42DB237E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577526" y="3886124"/>
            <a:ext cx="2155869" cy="3470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A80387-B5D4-48DA-B5EF-888135FBE5D3}"/>
              </a:ext>
            </a:extLst>
          </p:cNvPr>
          <p:cNvSpPr txBox="1"/>
          <p:nvPr/>
        </p:nvSpPr>
        <p:spPr>
          <a:xfrm>
            <a:off x="6743555" y="4304533"/>
            <a:ext cx="2686973" cy="46166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days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48A181-756F-44D1-BF0E-A4D274BF5532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4587686" y="4516044"/>
            <a:ext cx="2155869" cy="3470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B4A5C7-EA0F-4204-A391-265A12C860F2}"/>
              </a:ext>
            </a:extLst>
          </p:cNvPr>
          <p:cNvSpPr txBox="1"/>
          <p:nvPr/>
        </p:nvSpPr>
        <p:spPr>
          <a:xfrm>
            <a:off x="6743555" y="5513570"/>
            <a:ext cx="2686973" cy="46166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LVIS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82846D-9A49-4AAE-A06B-6446561E7F4C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4587686" y="5725082"/>
            <a:ext cx="2155869" cy="3470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6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3D0A58-0A03-47D8-BB50-779303A44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Today’s 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E245D-3667-4701-8468-A31493E073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Why this topic?</a:t>
            </a:r>
          </a:p>
          <a:p>
            <a:r>
              <a:rPr lang="en-US" dirty="0"/>
              <a:t>Importance of Schedule and Contacts</a:t>
            </a:r>
          </a:p>
          <a:p>
            <a:r>
              <a:rPr lang="en-US" dirty="0"/>
              <a:t>Using deflections to your advantage</a:t>
            </a:r>
          </a:p>
          <a:p>
            <a:r>
              <a:rPr lang="en-US" dirty="0"/>
              <a:t>Tips for Constant Data</a:t>
            </a:r>
          </a:p>
          <a:p>
            <a:r>
              <a:rPr lang="en-US" dirty="0"/>
              <a:t>How Direct Request helps in big ways</a:t>
            </a:r>
          </a:p>
          <a:p>
            <a:r>
              <a:rPr lang="en-US" dirty="0"/>
              <a:t>Putting it all together</a:t>
            </a:r>
          </a:p>
          <a:p>
            <a:r>
              <a:rPr lang="en-US" dirty="0"/>
              <a:t>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12626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49F670-A5AD-4E6E-A367-EC5C9DBBE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2"/>
          <a:stretch/>
        </p:blipFill>
        <p:spPr>
          <a:xfrm>
            <a:off x="628650" y="1790989"/>
            <a:ext cx="10934700" cy="32760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DC16373-B458-4039-B7A3-FBF7646A8F44}"/>
              </a:ext>
            </a:extLst>
          </p:cNvPr>
          <p:cNvSpPr/>
          <p:nvPr/>
        </p:nvSpPr>
        <p:spPr>
          <a:xfrm>
            <a:off x="7224965" y="2702870"/>
            <a:ext cx="1496055" cy="40423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9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70EB0-5B7E-4939-92F2-0C2263EBD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6" y="242122"/>
            <a:ext cx="10410189" cy="56718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0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7F42E2-4F70-41A5-AAD3-F09EDD074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Custom Holdings Groups and Paths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Groups</a:t>
            </a:r>
            <a:r>
              <a:rPr lang="en-US" dirty="0"/>
              <a:t> are lists of OCLC symbols of preferred lenders for a particular category of borrowing activities</a:t>
            </a:r>
          </a:p>
          <a:p>
            <a:r>
              <a:rPr lang="en-US" dirty="0"/>
              <a:t>Identify libraries by searching the OCLC Policies Directory or reviewing your borrowing history (in usage statistics)</a:t>
            </a:r>
          </a:p>
          <a:p>
            <a:r>
              <a:rPr lang="en-US" b="1" dirty="0"/>
              <a:t>Paths</a:t>
            </a:r>
            <a:r>
              <a:rPr lang="en-US" dirty="0"/>
              <a:t> are groups listed in order of preference, for example, by geographic distance or amount charged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5A78B7-4680-4DC1-A992-5ECC96A00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44" y="52979"/>
            <a:ext cx="7572248" cy="61358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AD5AD-6969-4892-91C2-37B0B953B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54" t="51159" r="39159" b="7175"/>
          <a:stretch/>
        </p:blipFill>
        <p:spPr>
          <a:xfrm>
            <a:off x="9284971" y="725171"/>
            <a:ext cx="2095500" cy="28575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07AEFD-F181-4631-8B0B-94752D9ACC2D}"/>
              </a:ext>
            </a:extLst>
          </p:cNvPr>
          <p:cNvCxnSpPr>
            <a:cxnSpLocks/>
          </p:cNvCxnSpPr>
          <p:nvPr/>
        </p:nvCxnSpPr>
        <p:spPr>
          <a:xfrm>
            <a:off x="2174240" y="142240"/>
            <a:ext cx="7010400" cy="675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5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8309DA-4B6B-4DF0-8861-E950A0FAC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92" y="121922"/>
            <a:ext cx="8843264" cy="60192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06A42B-41E3-43A0-AAFB-5DCA3A7FC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16" t="44815" r="39004" b="32963"/>
          <a:stretch/>
        </p:blipFill>
        <p:spPr>
          <a:xfrm>
            <a:off x="9673772" y="579121"/>
            <a:ext cx="2119085" cy="1524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18D05-C969-40A5-A8FC-30C83AF09C5D}"/>
              </a:ext>
            </a:extLst>
          </p:cNvPr>
          <p:cNvCxnSpPr>
            <a:cxnSpLocks/>
          </p:cNvCxnSpPr>
          <p:nvPr/>
        </p:nvCxnSpPr>
        <p:spPr>
          <a:xfrm>
            <a:off x="1849120" y="243840"/>
            <a:ext cx="7721600" cy="472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8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43F48-A65F-479B-9D3D-48BE780AC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1"/>
          <a:stretch/>
        </p:blipFill>
        <p:spPr>
          <a:xfrm>
            <a:off x="6080481" y="915367"/>
            <a:ext cx="4621529" cy="505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5549A-0113-4211-B2EF-8F4AA70AC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05" y="2531807"/>
            <a:ext cx="4495800" cy="93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6E083-D9BE-4E9B-89CC-6053BB67E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05" y="5082540"/>
            <a:ext cx="4495800" cy="889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9F797-C874-4B07-8D88-8AC1A09D4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Direct Request</a:t>
            </a:r>
          </a:p>
          <a:p>
            <a:r>
              <a:rPr lang="en-US" dirty="0"/>
              <a:t>profile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87ACC-D3B4-4316-8280-A90DBA08D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06" y="3442667"/>
            <a:ext cx="4533900" cy="1549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3CC3E80-95E3-4AA6-9C7B-E371B1C18ED7}"/>
              </a:ext>
            </a:extLst>
          </p:cNvPr>
          <p:cNvSpPr/>
          <p:nvPr/>
        </p:nvSpPr>
        <p:spPr>
          <a:xfrm>
            <a:off x="5934645" y="4992067"/>
            <a:ext cx="1496055" cy="40423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8EFE53-1175-491F-9A6E-FFC96915DF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6907B-AFE9-4760-B7AD-04962A5BA7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FC7A4-D5D3-40DB-953F-BC2F4ED78A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F9687E-87CA-408D-82D3-E8B811AD55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Possible today in Tipasa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55C2-5CBA-4D0E-979E-A9AE07FCCD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Route requests for items you own to Document Delivery</a:t>
            </a:r>
          </a:p>
          <a:p>
            <a:r>
              <a:rPr lang="en-US" dirty="0">
                <a:cs typeface="Arial"/>
              </a:rPr>
              <a:t>Clear copyright</a:t>
            </a:r>
          </a:p>
          <a:p>
            <a:r>
              <a:rPr lang="en-US" dirty="0">
                <a:cs typeface="Arial"/>
              </a:rPr>
              <a:t>Route requests to Purchase queue</a:t>
            </a:r>
          </a:p>
          <a:p>
            <a:r>
              <a:rPr lang="en-US" dirty="0">
                <a:cs typeface="Arial"/>
              </a:rPr>
              <a:t>Provide full unmediated workflow: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Direct Request + Article Exchange Proven Senders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EFC3A-6130-4D12-A846-F3C561225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Upcoming Tipasa enhancements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4827C-F9B7-435A-ACEE-C6D7DA1A36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Auto-tagging of requests</a:t>
            </a:r>
          </a:p>
          <a:p>
            <a:r>
              <a:rPr lang="en-US" dirty="0"/>
              <a:t>Improve on existing Direct Request capabilities for borrowing requests</a:t>
            </a:r>
          </a:p>
          <a:p>
            <a:r>
              <a:rPr lang="en-US" dirty="0"/>
              <a:t>Extend to other workflows like receiving borrowing requests and processing lending requests</a:t>
            </a:r>
          </a:p>
          <a:p>
            <a:r>
              <a:rPr lang="en-US" dirty="0"/>
              <a:t>Ensure these automations are easy for you to configure and maintain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D27B5E-6EC6-4685-BCC1-73C341991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Getting Assistance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5C8D0-5D71-4BD3-BD3A-2ECA6083CB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FC065-CA60-486B-9753-BC9FF2AFC5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F5C732-5C4B-40ED-BE1A-6A7C0864E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this topic?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1AB0F-F10A-4A56-ABEA-1332828813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180912-BDF4-4DF8-B910-2FC226D92D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C960C-44AB-4302-A216-3EEED0ED1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78"/>
          <a:stretch/>
        </p:blipFill>
        <p:spPr>
          <a:xfrm>
            <a:off x="1106690" y="284480"/>
            <a:ext cx="9947581" cy="5913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E202C-A68B-4991-BEAC-337A4B348D7A}"/>
              </a:ext>
            </a:extLst>
          </p:cNvPr>
          <p:cNvSpPr txBox="1"/>
          <p:nvPr/>
        </p:nvSpPr>
        <p:spPr>
          <a:xfrm>
            <a:off x="4999842" y="190660"/>
            <a:ext cx="209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E25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help.oclc.org</a:t>
            </a:r>
          </a:p>
        </p:txBody>
      </p:sp>
    </p:spTree>
    <p:extLst>
      <p:ext uri="{BB962C8B-B14F-4D97-AF65-F5344CB8AC3E}">
        <p14:creationId xmlns:p14="http://schemas.microsoft.com/office/powerpoint/2010/main" val="6357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6F3A8-CEBC-4FE1-8878-EC4ACD18E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OCLC resources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C9DE38-FC69-4227-9921-BE6EF15019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OCLC resources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DC419D-3AF1-4C62-B2F7-DE291443C0B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4382" y="1372995"/>
          <a:ext cx="11252197" cy="459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6413">
                  <a:extLst>
                    <a:ext uri="{9D8B030D-6E8A-4147-A177-3AD203B41FA5}">
                      <a16:colId xmlns:a16="http://schemas.microsoft.com/office/drawing/2014/main" val="2251466788"/>
                    </a:ext>
                  </a:extLst>
                </a:gridCol>
                <a:gridCol w="4655784">
                  <a:extLst>
                    <a:ext uri="{9D8B030D-6E8A-4147-A177-3AD203B41FA5}">
                      <a16:colId xmlns:a16="http://schemas.microsoft.com/office/drawing/2014/main" val="4224722455"/>
                    </a:ext>
                  </a:extLst>
                </a:gridCol>
              </a:tblGrid>
              <a:tr h="837776">
                <a:tc>
                  <a:txBody>
                    <a:bodyPr/>
                    <a:lstStyle/>
                    <a:p>
                      <a:r>
                        <a:rPr lang="en-US" sz="3200" dirty="0"/>
                        <a:t>Resource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URL or email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2423313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 err="1"/>
                        <a:t>WorldShare</a:t>
                      </a:r>
                      <a:r>
                        <a:rPr lang="en-US" sz="3200" dirty="0"/>
                        <a:t> ILL support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Documentation, training, release notes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hlinkClick r:id="rId3"/>
                        </a:rPr>
                        <a:t>help.oclc.org</a:t>
                      </a:r>
                      <a:endParaRPr lang="en-US" sz="3200" dirty="0"/>
                    </a:p>
                    <a:p>
                      <a:r>
                        <a:rPr lang="en-US" sz="3200" dirty="0">
                          <a:hlinkClick r:id="rId4"/>
                        </a:rPr>
                        <a:t>support@oclc.org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77338744"/>
                  </a:ext>
                </a:extLst>
              </a:tr>
              <a:tr h="894080">
                <a:tc>
                  <a:txBody>
                    <a:bodyPr/>
                    <a:lstStyle/>
                    <a:p>
                      <a:r>
                        <a:rPr lang="en-US" sz="3200" dirty="0"/>
                        <a:t>OCLC Community Center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Discussions, enhancement requests, news, events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hlinkClick r:id="rId5"/>
                        </a:rPr>
                        <a:t>oc.lc/community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4412144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Product Insights quarterly update webinars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hlinkClick r:id="rId6" action="ppaction://hlinkfile"/>
                        </a:rPr>
                        <a:t>oclc.org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74511310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r>
                        <a:rPr lang="en-US" sz="3200" dirty="0"/>
                        <a:t>OCLC Resource Sharing Conference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San Antonio, TX, March 18-19, 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hlinkClick r:id="rId7"/>
                        </a:rPr>
                        <a:t>oc.lc/rsc20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6461245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Resource sharing team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hlinkClick r:id="rId7"/>
                        </a:rPr>
                        <a:t>oclcresourcesharing@oclc.org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79921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8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239D1-7F4A-4AD5-A9A9-390BF8AB5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Resource Sharing team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7508ECF-6A97-4D87-8217-4F7A9DB6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69" y="1372995"/>
            <a:ext cx="8151223" cy="47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Alena Miller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Product Manager, Resource Sharing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millera@oclc.org, 1-614-764-6119</a:t>
            </a:r>
          </a:p>
        </p:txBody>
      </p:sp>
    </p:spTree>
    <p:extLst>
      <p:ext uri="{BB962C8B-B14F-4D97-AF65-F5344CB8AC3E}">
        <p14:creationId xmlns:p14="http://schemas.microsoft.com/office/powerpoint/2010/main" val="385530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5F4DA-130A-4119-98B4-8D7F249A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588"/>
            <a:ext cx="12192000" cy="40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17F3DE-011C-4C08-AEF1-9A79B31E8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Policies Directory – main profile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2E7B0-00E5-4AEB-91D1-A4BD43B24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084"/>
          <a:stretch/>
        </p:blipFill>
        <p:spPr>
          <a:xfrm>
            <a:off x="1158240" y="1414410"/>
            <a:ext cx="9875520" cy="45869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2B74F83-A78A-4374-92D3-74BC588BC904}"/>
              </a:ext>
            </a:extLst>
          </p:cNvPr>
          <p:cNvSpPr/>
          <p:nvPr/>
        </p:nvSpPr>
        <p:spPr>
          <a:xfrm>
            <a:off x="3048001" y="2596040"/>
            <a:ext cx="5461519" cy="626133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17F3DE-011C-4C08-AEF1-9A79B31E8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Service Configuration – ILL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E0508-273C-4F1C-A337-583AD58C6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1472516"/>
            <a:ext cx="10325100" cy="45567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CE768B9-AA61-4475-904A-2418EC7102BC}"/>
              </a:ext>
            </a:extLst>
          </p:cNvPr>
          <p:cNvSpPr/>
          <p:nvPr/>
        </p:nvSpPr>
        <p:spPr>
          <a:xfrm>
            <a:off x="783772" y="1372994"/>
            <a:ext cx="2114939" cy="465628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0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1600439"/>
          </a:xfrm>
        </p:spPr>
        <p:txBody>
          <a:bodyPr/>
          <a:lstStyle/>
          <a:p>
            <a:r>
              <a:rPr lang="en-US" dirty="0"/>
              <a:t>Importance of schedule and contacts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58F2C-8314-4F4E-B47A-56C84034C8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16801C-3D25-4FA6-AFC8-3B82073908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981</Words>
  <Application>Microsoft Office PowerPoint</Application>
  <PresentationFormat>Widescreen</PresentationFormat>
  <Paragraphs>249</Paragraphs>
  <Slides>53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Wingdings</vt:lpstr>
      <vt:lpstr>Office Theme</vt:lpstr>
      <vt:lpstr>1_Nonconfidential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Geneseo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Sullivan</dc:creator>
  <cp:lastModifiedBy>Mark Sullivan</cp:lastModifiedBy>
  <cp:revision>1</cp:revision>
  <dcterms:created xsi:type="dcterms:W3CDTF">2019-08-05T14:48:00Z</dcterms:created>
  <dcterms:modified xsi:type="dcterms:W3CDTF">2019-08-05T14:48:34Z</dcterms:modified>
</cp:coreProperties>
</file>