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Masters/slideMaster42.xml" ContentType="application/vnd.openxmlformats-officedocument.presentationml.slideMaster+xml"/>
  <Override PartName="/ppt/slideMasters/slideMaster43.xml" ContentType="application/vnd.openxmlformats-officedocument.presentationml.slideMaster+xml"/>
  <Override PartName="/ppt/slideMasters/slideMaster44.xml" ContentType="application/vnd.openxmlformats-officedocument.presentationml.slideMaster+xml"/>
  <Override PartName="/ppt/slideMasters/slideMaster45.xml" ContentType="application/vnd.openxmlformats-officedocument.presentationml.slideMaster+xml"/>
  <Override PartName="/ppt/slideMasters/slideMaster4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slideLayouts/slideLayout19.xml" ContentType="application/vnd.openxmlformats-officedocument.presentationml.slideLayout+xml"/>
  <Override PartName="/ppt/theme/theme9.xml" ContentType="application/vnd.openxmlformats-officedocument.theme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slideLayouts/slideLayout21.xml" ContentType="application/vnd.openxmlformats-officedocument.presentationml.slideLayout+xml"/>
  <Override PartName="/ppt/theme/theme11.xml" ContentType="application/vnd.openxmlformats-officedocument.theme+xml"/>
  <Override PartName="/ppt/slideLayouts/slideLayout22.xml" ContentType="application/vnd.openxmlformats-officedocument.presentationml.slideLayout+xml"/>
  <Override PartName="/ppt/theme/theme12.xml" ContentType="application/vnd.openxmlformats-officedocument.theme+xml"/>
  <Override PartName="/ppt/slideLayouts/slideLayout23.xml" ContentType="application/vnd.openxmlformats-officedocument.presentationml.slideLayout+xml"/>
  <Override PartName="/ppt/theme/theme13.xml" ContentType="application/vnd.openxmlformats-officedocument.theme+xml"/>
  <Override PartName="/ppt/slideLayouts/slideLayout24.xml" ContentType="application/vnd.openxmlformats-officedocument.presentationml.slideLayout+xml"/>
  <Override PartName="/ppt/theme/theme14.xml" ContentType="application/vnd.openxmlformats-officedocument.theme+xml"/>
  <Override PartName="/ppt/slideLayouts/slideLayout25.xml" ContentType="application/vnd.openxmlformats-officedocument.presentationml.slideLayout+xml"/>
  <Override PartName="/ppt/theme/theme15.xml" ContentType="application/vnd.openxmlformats-officedocument.theme+xml"/>
  <Override PartName="/ppt/slideLayouts/slideLayout26.xml" ContentType="application/vnd.openxmlformats-officedocument.presentationml.slideLayout+xml"/>
  <Override PartName="/ppt/theme/theme16.xml" ContentType="application/vnd.openxmlformats-officedocument.theme+xml"/>
  <Override PartName="/ppt/slideLayouts/slideLayout27.xml" ContentType="application/vnd.openxmlformats-officedocument.presentationml.slideLayout+xml"/>
  <Override PartName="/ppt/theme/theme17.xml" ContentType="application/vnd.openxmlformats-officedocument.theme+xml"/>
  <Override PartName="/ppt/slideLayouts/slideLayout28.xml" ContentType="application/vnd.openxmlformats-officedocument.presentationml.slideLayout+xml"/>
  <Override PartName="/ppt/theme/theme18.xml" ContentType="application/vnd.openxmlformats-officedocument.theme+xml"/>
  <Override PartName="/ppt/slideLayouts/slideLayout29.xml" ContentType="application/vnd.openxmlformats-officedocument.presentationml.slideLayout+xml"/>
  <Override PartName="/ppt/theme/theme19.xml" ContentType="application/vnd.openxmlformats-officedocument.theme+xml"/>
  <Override PartName="/ppt/slideLayouts/slideLayout30.xml" ContentType="application/vnd.openxmlformats-officedocument.presentationml.slideLayout+xml"/>
  <Override PartName="/ppt/theme/theme20.xml" ContentType="application/vnd.openxmlformats-officedocument.theme+xml"/>
  <Override PartName="/ppt/slideLayouts/slideLayout31.xml" ContentType="application/vnd.openxmlformats-officedocument.presentationml.slideLayout+xml"/>
  <Override PartName="/ppt/theme/theme21.xml" ContentType="application/vnd.openxmlformats-officedocument.theme+xml"/>
  <Override PartName="/ppt/slideLayouts/slideLayout32.xml" ContentType="application/vnd.openxmlformats-officedocument.presentationml.slideLayout+xml"/>
  <Override PartName="/ppt/theme/theme22.xml" ContentType="application/vnd.openxmlformats-officedocument.theme+xml"/>
  <Override PartName="/ppt/slideLayouts/slideLayout33.xml" ContentType="application/vnd.openxmlformats-officedocument.presentationml.slideLayout+xml"/>
  <Override PartName="/ppt/theme/theme23.xml" ContentType="application/vnd.openxmlformats-officedocument.theme+xml"/>
  <Override PartName="/ppt/slideLayouts/slideLayout34.xml" ContentType="application/vnd.openxmlformats-officedocument.presentationml.slideLayout+xml"/>
  <Override PartName="/ppt/theme/theme24.xml" ContentType="application/vnd.openxmlformats-officedocument.theme+xml"/>
  <Override PartName="/ppt/slideLayouts/slideLayout35.xml" ContentType="application/vnd.openxmlformats-officedocument.presentationml.slideLayout+xml"/>
  <Override PartName="/ppt/theme/theme25.xml" ContentType="application/vnd.openxmlformats-officedocument.theme+xml"/>
  <Override PartName="/ppt/slideLayouts/slideLayout36.xml" ContentType="application/vnd.openxmlformats-officedocument.presentationml.slideLayout+xml"/>
  <Override PartName="/ppt/theme/theme26.xml" ContentType="application/vnd.openxmlformats-officedocument.theme+xml"/>
  <Override PartName="/ppt/slideLayouts/slideLayout37.xml" ContentType="application/vnd.openxmlformats-officedocument.presentationml.slideLayout+xml"/>
  <Override PartName="/ppt/theme/theme27.xml" ContentType="application/vnd.openxmlformats-officedocument.theme+xml"/>
  <Override PartName="/ppt/slideLayouts/slideLayout38.xml" ContentType="application/vnd.openxmlformats-officedocument.presentationml.slideLayout+xml"/>
  <Override PartName="/ppt/theme/theme28.xml" ContentType="application/vnd.openxmlformats-officedocument.theme+xml"/>
  <Override PartName="/ppt/slideLayouts/slideLayout39.xml" ContentType="application/vnd.openxmlformats-officedocument.presentationml.slideLayout+xml"/>
  <Override PartName="/ppt/theme/theme29.xml" ContentType="application/vnd.openxmlformats-officedocument.theme+xml"/>
  <Override PartName="/ppt/slideLayouts/slideLayout40.xml" ContentType="application/vnd.openxmlformats-officedocument.presentationml.slideLayout+xml"/>
  <Override PartName="/ppt/theme/theme30.xml" ContentType="application/vnd.openxmlformats-officedocument.theme+xml"/>
  <Override PartName="/ppt/slideLayouts/slideLayout41.xml" ContentType="application/vnd.openxmlformats-officedocument.presentationml.slideLayout+xml"/>
  <Override PartName="/ppt/theme/theme31.xml" ContentType="application/vnd.openxmlformats-officedocument.theme+xml"/>
  <Override PartName="/ppt/slideLayouts/slideLayout42.xml" ContentType="application/vnd.openxmlformats-officedocument.presentationml.slideLayout+xml"/>
  <Override PartName="/ppt/theme/theme32.xml" ContentType="application/vnd.openxmlformats-officedocument.theme+xml"/>
  <Override PartName="/ppt/slideLayouts/slideLayout43.xml" ContentType="application/vnd.openxmlformats-officedocument.presentationml.slideLayout+xml"/>
  <Override PartName="/ppt/theme/theme33.xml" ContentType="application/vnd.openxmlformats-officedocument.theme+xml"/>
  <Override PartName="/ppt/slideLayouts/slideLayout44.xml" ContentType="application/vnd.openxmlformats-officedocument.presentationml.slideLayout+xml"/>
  <Override PartName="/ppt/theme/theme34.xml" ContentType="application/vnd.openxmlformats-officedocument.theme+xml"/>
  <Override PartName="/ppt/slideLayouts/slideLayout45.xml" ContentType="application/vnd.openxmlformats-officedocument.presentationml.slideLayout+xml"/>
  <Override PartName="/ppt/theme/theme35.xml" ContentType="application/vnd.openxmlformats-officedocument.theme+xml"/>
  <Override PartName="/ppt/slideLayouts/slideLayout46.xml" ContentType="application/vnd.openxmlformats-officedocument.presentationml.slideLayout+xml"/>
  <Override PartName="/ppt/theme/theme36.xml" ContentType="application/vnd.openxmlformats-officedocument.theme+xml"/>
  <Override PartName="/ppt/slideLayouts/slideLayout47.xml" ContentType="application/vnd.openxmlformats-officedocument.presentationml.slideLayout+xml"/>
  <Override PartName="/ppt/theme/theme37.xml" ContentType="application/vnd.openxmlformats-officedocument.theme+xml"/>
  <Override PartName="/ppt/slideLayouts/slideLayout48.xml" ContentType="application/vnd.openxmlformats-officedocument.presentationml.slideLayout+xml"/>
  <Override PartName="/ppt/theme/theme38.xml" ContentType="application/vnd.openxmlformats-officedocument.theme+xml"/>
  <Override PartName="/ppt/slideLayouts/slideLayout49.xml" ContentType="application/vnd.openxmlformats-officedocument.presentationml.slideLayout+xml"/>
  <Override PartName="/ppt/theme/theme39.xml" ContentType="application/vnd.openxmlformats-officedocument.theme+xml"/>
  <Override PartName="/ppt/slideLayouts/slideLayout50.xml" ContentType="application/vnd.openxmlformats-officedocument.presentationml.slideLayout+xml"/>
  <Override PartName="/ppt/theme/theme40.xml" ContentType="application/vnd.openxmlformats-officedocument.theme+xml"/>
  <Override PartName="/ppt/slideLayouts/slideLayout51.xml" ContentType="application/vnd.openxmlformats-officedocument.presentationml.slideLayout+xml"/>
  <Override PartName="/ppt/theme/theme41.xml" ContentType="application/vnd.openxmlformats-officedocument.theme+xml"/>
  <Override PartName="/ppt/slideLayouts/slideLayout52.xml" ContentType="application/vnd.openxmlformats-officedocument.presentationml.slideLayout+xml"/>
  <Override PartName="/ppt/theme/theme42.xml" ContentType="application/vnd.openxmlformats-officedocument.theme+xml"/>
  <Override PartName="/ppt/slideLayouts/slideLayout53.xml" ContentType="application/vnd.openxmlformats-officedocument.presentationml.slideLayout+xml"/>
  <Override PartName="/ppt/theme/theme43.xml" ContentType="application/vnd.openxmlformats-officedocument.theme+xml"/>
  <Override PartName="/ppt/slideLayouts/slideLayout54.xml" ContentType="application/vnd.openxmlformats-officedocument.presentationml.slideLayout+xml"/>
  <Override PartName="/ppt/theme/theme44.xml" ContentType="application/vnd.openxmlformats-officedocument.theme+xml"/>
  <Override PartName="/ppt/slideLayouts/slideLayout55.xml" ContentType="application/vnd.openxmlformats-officedocument.presentationml.slideLayout+xml"/>
  <Override PartName="/ppt/theme/theme45.xml" ContentType="application/vnd.openxmlformats-officedocument.theme+xml"/>
  <Override PartName="/ppt/slideLayouts/slideLayout56.xml" ContentType="application/vnd.openxmlformats-officedocument.presentationml.slideLayout+xml"/>
  <Override PartName="/ppt/theme/theme4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  <p:sldMasterId id="2147483678" r:id="rId11"/>
    <p:sldMasterId id="2147483680" r:id="rId12"/>
    <p:sldMasterId id="2147483682" r:id="rId13"/>
    <p:sldMasterId id="2147483684" r:id="rId14"/>
    <p:sldMasterId id="2147483686" r:id="rId15"/>
    <p:sldMasterId id="2147483688" r:id="rId16"/>
    <p:sldMasterId id="2147483690" r:id="rId17"/>
    <p:sldMasterId id="2147483692" r:id="rId18"/>
    <p:sldMasterId id="2147483694" r:id="rId19"/>
    <p:sldMasterId id="2147483696" r:id="rId20"/>
    <p:sldMasterId id="2147483698" r:id="rId21"/>
    <p:sldMasterId id="2147483700" r:id="rId22"/>
    <p:sldMasterId id="2147483702" r:id="rId23"/>
    <p:sldMasterId id="2147483704" r:id="rId24"/>
    <p:sldMasterId id="2147483706" r:id="rId25"/>
    <p:sldMasterId id="2147483708" r:id="rId26"/>
    <p:sldMasterId id="2147483710" r:id="rId27"/>
    <p:sldMasterId id="2147483712" r:id="rId28"/>
    <p:sldMasterId id="2147483714" r:id="rId29"/>
    <p:sldMasterId id="2147483716" r:id="rId30"/>
    <p:sldMasterId id="2147483718" r:id="rId31"/>
    <p:sldMasterId id="2147483720" r:id="rId32"/>
    <p:sldMasterId id="2147483722" r:id="rId33"/>
    <p:sldMasterId id="2147483724" r:id="rId34"/>
    <p:sldMasterId id="2147483726" r:id="rId35"/>
    <p:sldMasterId id="2147483728" r:id="rId36"/>
    <p:sldMasterId id="2147483730" r:id="rId37"/>
    <p:sldMasterId id="2147483732" r:id="rId38"/>
    <p:sldMasterId id="2147483734" r:id="rId39"/>
    <p:sldMasterId id="2147483736" r:id="rId40"/>
    <p:sldMasterId id="2147483738" r:id="rId41"/>
    <p:sldMasterId id="2147483740" r:id="rId42"/>
    <p:sldMasterId id="2147483742" r:id="rId43"/>
    <p:sldMasterId id="2147483744" r:id="rId44"/>
    <p:sldMasterId id="2147483746" r:id="rId45"/>
    <p:sldMasterId id="2147483748" r:id="rId46"/>
  </p:sldMasterIdLst>
  <p:sldIdLst>
    <p:sldId id="256" r:id="rId47"/>
    <p:sldId id="257" r:id="rId48"/>
    <p:sldId id="258" r:id="rId49"/>
    <p:sldId id="259" r:id="rId50"/>
    <p:sldId id="260" r:id="rId51"/>
    <p:sldId id="261" r:id="rId52"/>
    <p:sldId id="262" r:id="rId53"/>
    <p:sldId id="263" r:id="rId54"/>
    <p:sldId id="264" r:id="rId55"/>
    <p:sldId id="265" r:id="rId56"/>
    <p:sldId id="266" r:id="rId57"/>
    <p:sldId id="267" r:id="rId58"/>
    <p:sldId id="268" r:id="rId59"/>
    <p:sldId id="269" r:id="rId60"/>
    <p:sldId id="270" r:id="rId61"/>
    <p:sldId id="271" r:id="rId62"/>
    <p:sldId id="272" r:id="rId63"/>
    <p:sldId id="273" r:id="rId64"/>
    <p:sldId id="274" r:id="rId65"/>
    <p:sldId id="275" r:id="rId66"/>
    <p:sldId id="276" r:id="rId67"/>
    <p:sldId id="277" r:id="rId68"/>
    <p:sldId id="278" r:id="rId69"/>
    <p:sldId id="279" r:id="rId70"/>
    <p:sldId id="280" r:id="rId71"/>
    <p:sldId id="281" r:id="rId72"/>
    <p:sldId id="282" r:id="rId73"/>
    <p:sldId id="283" r:id="rId74"/>
    <p:sldId id="284" r:id="rId75"/>
    <p:sldId id="285" r:id="rId76"/>
    <p:sldId id="286" r:id="rId77"/>
    <p:sldId id="287" r:id="rId78"/>
    <p:sldId id="288" r:id="rId79"/>
    <p:sldId id="289" r:id="rId80"/>
    <p:sldId id="290" r:id="rId81"/>
    <p:sldId id="291" r:id="rId82"/>
    <p:sldId id="292" r:id="rId83"/>
    <p:sldId id="293" r:id="rId84"/>
    <p:sldId id="294" r:id="rId85"/>
    <p:sldId id="295" r:id="rId86"/>
    <p:sldId id="296" r:id="rId87"/>
    <p:sldId id="297" r:id="rId88"/>
    <p:sldId id="298" r:id="rId89"/>
    <p:sldId id="299" r:id="rId90"/>
    <p:sldId id="300" r:id="rId9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0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Master" Target="slideMasters/slideMaster39.xml"/><Relationship Id="rId21" Type="http://schemas.openxmlformats.org/officeDocument/2006/relationships/slideMaster" Target="slideMasters/slideMaster21.xml"/><Relationship Id="rId34" Type="http://schemas.openxmlformats.org/officeDocument/2006/relationships/slideMaster" Target="slideMasters/slideMaster34.xml"/><Relationship Id="rId42" Type="http://schemas.openxmlformats.org/officeDocument/2006/relationships/slideMaster" Target="slideMasters/slideMaster42.xml"/><Relationship Id="rId47" Type="http://schemas.openxmlformats.org/officeDocument/2006/relationships/slide" Target="slides/slide1.xml"/><Relationship Id="rId50" Type="http://schemas.openxmlformats.org/officeDocument/2006/relationships/slide" Target="slides/slide4.xml"/><Relationship Id="rId55" Type="http://schemas.openxmlformats.org/officeDocument/2006/relationships/slide" Target="slides/slide9.xml"/><Relationship Id="rId63" Type="http://schemas.openxmlformats.org/officeDocument/2006/relationships/slide" Target="slides/slide17.xml"/><Relationship Id="rId68" Type="http://schemas.openxmlformats.org/officeDocument/2006/relationships/slide" Target="slides/slide22.xml"/><Relationship Id="rId76" Type="http://schemas.openxmlformats.org/officeDocument/2006/relationships/slide" Target="slides/slide30.xml"/><Relationship Id="rId84" Type="http://schemas.openxmlformats.org/officeDocument/2006/relationships/slide" Target="slides/slide38.xml"/><Relationship Id="rId89" Type="http://schemas.openxmlformats.org/officeDocument/2006/relationships/slide" Target="slides/slide43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25.xml"/><Relationship Id="rId9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40" Type="http://schemas.openxmlformats.org/officeDocument/2006/relationships/slideMaster" Target="slideMasters/slideMaster40.xml"/><Relationship Id="rId45" Type="http://schemas.openxmlformats.org/officeDocument/2006/relationships/slideMaster" Target="slideMasters/slideMaster45.xml"/><Relationship Id="rId53" Type="http://schemas.openxmlformats.org/officeDocument/2006/relationships/slide" Target="slides/slide7.xml"/><Relationship Id="rId58" Type="http://schemas.openxmlformats.org/officeDocument/2006/relationships/slide" Target="slides/slide12.xml"/><Relationship Id="rId66" Type="http://schemas.openxmlformats.org/officeDocument/2006/relationships/slide" Target="slides/slide20.xml"/><Relationship Id="rId74" Type="http://schemas.openxmlformats.org/officeDocument/2006/relationships/slide" Target="slides/slide28.xml"/><Relationship Id="rId79" Type="http://schemas.openxmlformats.org/officeDocument/2006/relationships/slide" Target="slides/slide33.xml"/><Relationship Id="rId87" Type="http://schemas.openxmlformats.org/officeDocument/2006/relationships/slide" Target="slides/slide4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15.xml"/><Relationship Id="rId82" Type="http://schemas.openxmlformats.org/officeDocument/2006/relationships/slide" Target="slides/slide36.xml"/><Relationship Id="rId90" Type="http://schemas.openxmlformats.org/officeDocument/2006/relationships/slide" Target="slides/slide44.xml"/><Relationship Id="rId95" Type="http://schemas.openxmlformats.org/officeDocument/2006/relationships/tableStyles" Target="tableStyles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slideMaster" Target="slideMasters/slideMaster43.xml"/><Relationship Id="rId48" Type="http://schemas.openxmlformats.org/officeDocument/2006/relationships/slide" Target="slides/slide2.xml"/><Relationship Id="rId56" Type="http://schemas.openxmlformats.org/officeDocument/2006/relationships/slide" Target="slides/slide10.xml"/><Relationship Id="rId64" Type="http://schemas.openxmlformats.org/officeDocument/2006/relationships/slide" Target="slides/slide18.xml"/><Relationship Id="rId69" Type="http://schemas.openxmlformats.org/officeDocument/2006/relationships/slide" Target="slides/slide23.xml"/><Relationship Id="rId77" Type="http://schemas.openxmlformats.org/officeDocument/2006/relationships/slide" Target="slides/slide3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5.xml"/><Relationship Id="rId72" Type="http://schemas.openxmlformats.org/officeDocument/2006/relationships/slide" Target="slides/slide26.xml"/><Relationship Id="rId80" Type="http://schemas.openxmlformats.org/officeDocument/2006/relationships/slide" Target="slides/slide34.xml"/><Relationship Id="rId85" Type="http://schemas.openxmlformats.org/officeDocument/2006/relationships/slide" Target="slides/slide39.xml"/><Relationship Id="rId9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Master" Target="slideMasters/slideMaster38.xml"/><Relationship Id="rId46" Type="http://schemas.openxmlformats.org/officeDocument/2006/relationships/slideMaster" Target="slideMasters/slideMaster46.xml"/><Relationship Id="rId59" Type="http://schemas.openxmlformats.org/officeDocument/2006/relationships/slide" Target="slides/slide13.xml"/><Relationship Id="rId67" Type="http://schemas.openxmlformats.org/officeDocument/2006/relationships/slide" Target="slides/slide21.xml"/><Relationship Id="rId20" Type="http://schemas.openxmlformats.org/officeDocument/2006/relationships/slideMaster" Target="slideMasters/slideMaster20.xml"/><Relationship Id="rId41" Type="http://schemas.openxmlformats.org/officeDocument/2006/relationships/slideMaster" Target="slideMasters/slideMaster41.xml"/><Relationship Id="rId54" Type="http://schemas.openxmlformats.org/officeDocument/2006/relationships/slide" Target="slides/slide8.xml"/><Relationship Id="rId62" Type="http://schemas.openxmlformats.org/officeDocument/2006/relationships/slide" Target="slides/slide16.xml"/><Relationship Id="rId70" Type="http://schemas.openxmlformats.org/officeDocument/2006/relationships/slide" Target="slides/slide24.xml"/><Relationship Id="rId75" Type="http://schemas.openxmlformats.org/officeDocument/2006/relationships/slide" Target="slides/slide29.xml"/><Relationship Id="rId83" Type="http://schemas.openxmlformats.org/officeDocument/2006/relationships/slide" Target="slides/slide37.xml"/><Relationship Id="rId88" Type="http://schemas.openxmlformats.org/officeDocument/2006/relationships/slide" Target="slides/slide42.xml"/><Relationship Id="rId91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" Target="slides/slide3.xml"/><Relationship Id="rId57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Master" Target="slideMasters/slideMaster44.xml"/><Relationship Id="rId52" Type="http://schemas.openxmlformats.org/officeDocument/2006/relationships/slide" Target="slides/slide6.xml"/><Relationship Id="rId60" Type="http://schemas.openxmlformats.org/officeDocument/2006/relationships/slide" Target="slides/slide14.xml"/><Relationship Id="rId65" Type="http://schemas.openxmlformats.org/officeDocument/2006/relationships/slide" Target="slides/slide19.xml"/><Relationship Id="rId73" Type="http://schemas.openxmlformats.org/officeDocument/2006/relationships/slide" Target="slides/slide27.xml"/><Relationship Id="rId78" Type="http://schemas.openxmlformats.org/officeDocument/2006/relationships/slide" Target="slides/slide32.xml"/><Relationship Id="rId81" Type="http://schemas.openxmlformats.org/officeDocument/2006/relationships/slide" Target="slides/slide35.xml"/><Relationship Id="rId86" Type="http://schemas.openxmlformats.org/officeDocument/2006/relationships/slide" Target="slides/slide40.xml"/><Relationship Id="rId9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6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7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62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C6D788EC-5C49-4574-A7C3-40FF3D85EEB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D33D6D4A-5EAD-4D40-B8DA-FAE539BE7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11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CA4A79D-8194-4BEC-8F7A-5B0D5C427A68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0F626E51-2152-4EC5-A29A-A84CF2EAF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6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F2D54C66-2E2F-407A-9077-E87EB167008F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F62E7A0-37A2-49F7-9B5C-F3A7D2D01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08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DF1C363-63F3-4264-8DC7-65EC979D2A8A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7349E34-FAB9-4437-B2CC-A010E41E3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84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6E97518E-62C1-4B26-A597-7833D5E712DB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14C39E68-9604-4A78-8764-271334725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17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F0F80649-18EF-4597-84B7-27BD55CA5C56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B3BFFA8-5B37-4D14-B353-102EF7A4C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74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649780B3-82AA-4812-A490-9437AAED037F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F9973A83-3D52-4CBE-9243-762293C5B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85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AC2C2192-9EA1-47EE-AF72-DF11341C534A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EFE3D82A-B5E1-4155-99FB-A1D998E8F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7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81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2F8B0FB2-5187-4ADE-9101-B6E87CE3A29B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D73F4DBA-F3EE-4F41-A77D-090D9606A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79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69E5700-5647-47ED-B6C6-C7FA93F43D14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7B1F2B53-F1BF-4A39-B1D4-B5945E9FF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731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807AA848-22CA-48E0-BD27-61FB18F2EC7A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1AE3F1BE-83C3-4F19-BA53-70B0B7BB6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375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AA28DB83-873B-453B-8F4B-342FB6E381A1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9F9DCAF0-D414-4AE9-8C90-E6F4B65FD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187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08666642-0ED5-4355-974C-ED7B2CE5613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CF74DB4-F006-4E38-A8B3-52F88AB3C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273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D0BF4B21-FEE6-463B-B903-BC9EF767A67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6250024-8F64-4430-A829-5D1F15F3E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360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0E8DCD56-2E16-45D0-B927-3DA25C5702A4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73E4A2F9-C260-4E08-9448-E808EC5CC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131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82C2F6E8-0591-4D5A-9C0A-CB3904331CE8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0009AF75-4CC6-41C3-B96F-52779E507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83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A7A6BB77-E826-4191-B84A-CCAC3037EAF4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FF8960BA-28F9-4896-B0F5-F704F1858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909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D64594C-F453-494A-A5E2-92FBB85E95F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7CEEE53A-66DB-4CB8-875C-BF71120A1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1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144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C3265FC4-A7D4-4530-9A04-69A6C7FD46F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A8DDF5B8-60FC-497A-A981-92B525554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312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0E1A54CE-B262-4CC3-B376-180FAF7893E2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F52161DF-9B06-43EE-A257-B17A0BC87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80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DF6D5974-75AE-409C-A978-99928F2B96D2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899229D6-6F5B-4C89-9028-09C2469E1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1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10BB61C0-0426-4E5F-9E99-D3402D64D697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DCFDAFB0-A78A-459E-84F3-02151C2C1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547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CDA9E42B-DEA2-4D82-BE0C-A13A682B345E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8B7A68F9-D2C2-47B1-9269-A8BE365F2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102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9C325355-E3A6-4566-A5F8-2C9EDD0F68CB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F0DE73E6-11C3-46CD-8392-80168F859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770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7633E68C-006C-43D2-B9C9-FEF2D0474BE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C27D0C7-6C20-4476-8CD8-75816BB33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71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113CD7B4-1680-467E-848A-C2BE317A3207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359AAFE5-2019-4D6E-B643-0504B249D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858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E7222A6C-7E2D-441B-8C96-2C7FAC2F6387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33EA84D-E5AC-43B9-8A76-92DFB2B96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432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577AEDF6-3DF4-474D-BCB8-A1BDEA506AD9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0464F91-0A95-4B4E-BAF6-96D07A853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5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652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F8F86F0B-8F9E-4B64-ACE9-966F7AE9D23B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1D101C03-764F-43D2-844E-EFE14C619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101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0C2B77A-EC69-4AA9-915E-D3EA878B2FD7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276E44A6-E410-447E-9957-F47490D67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171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5B510644-3402-4BCB-8733-D200B00A455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71CCEA41-1C43-4CB5-8753-F12F1DA35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173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5CDBB7D2-DD58-4560-B0BF-98B183C402A4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E723594F-4A1F-405D-95B2-D0AEA80A2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13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39D037D-49BB-4056-828C-6AF7E8ABD7F2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AF1251BA-577E-46A0-B9C9-A54A83341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377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0CE75E35-235F-4833-9262-E0E0F8DD934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1D1A319-4A1E-4ADB-8321-3AA5A0FFB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875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8C8E6FB8-7441-484B-B6E8-3434E5BBA5B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3868AB58-BE7F-4059-A5C8-8C2D2FF2F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421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33BBB597-BF7A-4A55-9F51-AD1A8A7BDB49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E672B263-A46D-4ED7-96DB-F899ABDC3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5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56BF764D-AA19-4B5E-98CF-7722BC920541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1448EBA0-AE15-4DA3-A330-195839552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092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7050177-A157-4FFD-B53E-EC9139F31D10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0B736884-59FA-4B75-903F-E57197E29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9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66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AE302A8C-CD26-43D5-A802-21FCA396E61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A0BD1A0-6262-4F54-A962-FE34C857E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178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71BB0423-DD36-4FFD-AED3-C7192895E75F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DB01E1C1-22B1-4660-804E-ACB3A8120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772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70E1E694-AEBD-4328-8B0A-B00D753D88AB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ECA3BB2-D3B8-4345-B51B-D7648E1DD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22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C910BE6-303F-4F82-AAC5-AA478E558962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2A782363-B238-42D4-BD78-A0243DBA3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32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B21FCF3F-85F4-46C6-9D8B-38187B3C854E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0D572DF1-DA37-4DD3-AB53-107DF52B3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340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F725FBFB-2611-47B4-B3D8-60F0101F636E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DAF90ED6-D75C-4A70-BB45-3DCC4D2CB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396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0465D4A-2BA8-44B5-BFD0-612B25717029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Palatino" charset="0"/>
                <a:ea typeface="ヒラギノ明朝 ProN W3" charset="-128"/>
              </a:defRPr>
            </a:lvl1pPr>
          </a:lstStyle>
          <a:p>
            <a:pPr>
              <a:defRPr/>
            </a:pPr>
            <a:fld id="{4ED87655-5ECB-4EA9-9D02-2DB620D3D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2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0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1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.jpe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.jpe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2.jpe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jpeg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jpe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.jpe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.jpeg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jpeg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.jpeg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2.jpeg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.jpeg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2.jpeg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2.jpeg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2.jpeg"/></Relationships>
</file>

<file path=ppt/slideMasters/_rels/slideMaster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Masters/_rels/slideMaster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.jpeg"/></Relationships>
</file>

<file path=ppt/slideMasters/_rels/slideMaster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2.jpeg"/></Relationships>
</file>

<file path=ppt/slideMasters/_rels/slideMaster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2.jpeg"/></Relationships>
</file>

<file path=ppt/slideMasters/_rels/slideMaster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Masters/_rels/slideMaster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2.jpeg"/></Relationships>
</file>

<file path=ppt/slideMasters/_rels/slideMaster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2.jpeg"/></Relationships>
</file>

<file path=ppt/slideMasters/_rels/slideMaster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42.xml"/><Relationship Id="rId4" Type="http://schemas.openxmlformats.org/officeDocument/2006/relationships/image" Target="../media/image2.jpeg"/></Relationships>
</file>

<file path=ppt/slideMasters/_rels/slideMaster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3.xm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2.jpeg"/></Relationships>
</file>

<file path=ppt/slideMasters/_rels/slideMaster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4.xml"/><Relationship Id="rId1" Type="http://schemas.openxmlformats.org/officeDocument/2006/relationships/slideLayout" Target="../slideLayouts/slideLayout44.xml"/><Relationship Id="rId4" Type="http://schemas.openxmlformats.org/officeDocument/2006/relationships/image" Target="../media/image2.jpeg"/></Relationships>
</file>

<file path=ppt/slideMasters/_rels/slideMaster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5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2.jpeg"/></Relationships>
</file>

<file path=ppt/slideMasters/_rels/slideMaster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6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Masters/_rels/slideMaster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7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2.jpeg"/></Relationships>
</file>

<file path=ppt/slideMasters/_rels/slideMaster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8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2.jpeg"/></Relationships>
</file>

<file path=ppt/slideMasters/_rels/slideMaster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9.xml"/><Relationship Id="rId1" Type="http://schemas.openxmlformats.org/officeDocument/2006/relationships/slideLayout" Target="../slideLayouts/slideLayout49.xml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jpeg"/></Relationships>
</file>

<file path=ppt/slideMasters/_rels/slideMaster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0.xml"/><Relationship Id="rId1" Type="http://schemas.openxmlformats.org/officeDocument/2006/relationships/slideLayout" Target="../slideLayouts/slideLayout50.xml"/><Relationship Id="rId4" Type="http://schemas.openxmlformats.org/officeDocument/2006/relationships/image" Target="../media/image2.jpeg"/></Relationships>
</file>

<file path=ppt/slideMasters/_rels/slideMaster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1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2.jpeg"/></Relationships>
</file>

<file path=ppt/slideMasters/_rels/slideMaster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2.xml"/><Relationship Id="rId1" Type="http://schemas.openxmlformats.org/officeDocument/2006/relationships/slideLayout" Target="../slideLayouts/slideLayout52.xml"/><Relationship Id="rId4" Type="http://schemas.openxmlformats.org/officeDocument/2006/relationships/image" Target="../media/image2.jpeg"/></Relationships>
</file>

<file path=ppt/slideMasters/_rels/slideMaster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3.xml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2.jpeg"/></Relationships>
</file>

<file path=ppt/slideMasters/_rels/slideMaster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4.xml"/><Relationship Id="rId1" Type="http://schemas.openxmlformats.org/officeDocument/2006/relationships/slideLayout" Target="../slideLayouts/slideLayout54.xml"/><Relationship Id="rId4" Type="http://schemas.openxmlformats.org/officeDocument/2006/relationships/image" Target="../media/image2.jpeg"/></Relationships>
</file>

<file path=ppt/slideMasters/_rels/slideMaster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5.xml"/><Relationship Id="rId1" Type="http://schemas.openxmlformats.org/officeDocument/2006/relationships/slideLayout" Target="../slideLayouts/slideLayout55.xml"/><Relationship Id="rId4" Type="http://schemas.openxmlformats.org/officeDocument/2006/relationships/image" Target="../media/image2.jpeg"/></Relationships>
</file>

<file path=ppt/slideMasters/_rels/slideMaster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6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ADD8-5E49-4C94-A2D6-B31BDE154E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D3EBB-720C-4307-AACE-5AB326875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4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F7E9BB1-5CF8-4A17-878A-AB29965FCCD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9F4022DC-A26C-47C3-A3D6-8E6ED70D3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485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0491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0492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486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0487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048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0490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0488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1315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07CF09B-D324-46C1-841A-6D611AFE7A77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9E1A70AB-FD1D-401D-8D70-04D8E872F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1509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1515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1516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510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1511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151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1514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1512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6381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510CE276-47FD-4038-A8E2-32CEC9BA17CB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EC8A6878-BD6D-4C6D-BB06-E7AB67DB4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2533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2539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2540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53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253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253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253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253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9776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BAA76DF-5F19-4071-A76E-3B25489B7E6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A6E172BC-C699-4A4A-8C0D-EE4D793F0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3557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3563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3564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558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3559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356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3562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3560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86246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8C999D25-CE49-4C62-97A4-4E5E140322A6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5B340041-895F-4EB8-A435-63C88D310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4581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4587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4588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582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4583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4585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4586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4584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47473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5D60E1B4-9CF9-4FF8-9906-1355ED8B7CE9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003669B-8147-40B1-864C-81736F6AE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5605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5611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5612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606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5607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560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5610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5608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8364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61EED898-555C-4F1B-BA13-81F366316F2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71BB0717-495E-4858-A16F-B2B7817E7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6629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6635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6636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30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6631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663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6634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6632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2998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241B5AC-B5D6-40BF-A1AF-D4D544160CE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B967A21D-896D-4684-B066-D3E717F5C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7653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7659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7660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765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765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765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765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765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57993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FD507C6-CDBF-462E-A522-F35B5F31CDBC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F1A55924-1A17-46BF-9740-AACE9C0D6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8677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8683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8684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78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8679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868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8682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8680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7548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470FAF2B-B2B0-42DC-BD45-1F319760F00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2C0A4F75-1450-4AD6-8337-C5D553E17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9701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29707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29708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702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29703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29705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29706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29704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6958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3EF9D440-6CCD-4CEB-B2EF-5D37E231579B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C2BD132-C532-45FF-B230-10A3E0ED6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2293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12299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12300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29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1229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1229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1229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229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5010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3979BD04-839D-4E3D-BB8A-BA6829D7660E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89F61672-8323-4DBB-9722-A3B20135E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25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0731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0732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726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0727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072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0730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0728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45158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4F4F87B9-8915-462F-ACC3-692589179C38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773A214A-47B2-4859-99A2-E71E4F227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1749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1755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1756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1750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1751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175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1754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1752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4823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6CC54D03-3ADE-4251-B36F-FB2521C4831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996655C7-23BB-4925-ACD7-435F5C890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2773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2779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2780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77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277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277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277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277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7491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EAD72390-7C24-4D9D-93C5-11A081EA986A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95B8DDC7-252C-4F7E-8F02-E3CF9EEC4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3797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3803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3804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3798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3799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380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3802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3800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0631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87B4ADC8-089C-427C-8534-24696FB36D7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7363D36D-5774-4D49-9DA4-14E425F34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4821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4827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4828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4822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4823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4825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4826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4824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16223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A435AE0A-4BCB-4E13-826C-2740AD969B1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BA6C71E-8E08-4FB1-9C05-3C93989CE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5845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5851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5852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5846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5847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584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5850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5848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041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F87E803D-A869-42DF-A859-E1B9BA7731F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2346DE74-4CCF-4D8D-9370-2C3322E7E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6869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6875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6876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6870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6871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687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6874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6872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0646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4116E05-6F2B-464E-997D-ED20E9EFCC36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E4ADC803-E707-4F5F-9D55-13689D417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7893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7899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7900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789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789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789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789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789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7954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F1EB4ADD-B17F-43E4-BF49-91ADDDEC8B1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7B835069-448E-4183-8D4C-8F2C365B1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8917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8923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8924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8918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8919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892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8922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8920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453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5148CC99-887C-42FE-BF8D-A215D022A6D6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1BD94D75-C346-4EEB-B6E9-3F8C0FCEC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9941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39947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39948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9942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39943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39945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39946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39944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40088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0480B2E-8463-4066-A042-0402661FC5D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CE1423B-7677-4ECE-9EBE-91E5754C9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3317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13323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13324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18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13319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1332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13322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3320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1688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1F96B761-342F-437E-A665-2DC174A6D104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3E05575B-6C9C-42DE-BF36-E457EA419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0965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40971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40972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0966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40967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4096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40970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40968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2935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B45FD2DA-97EA-4265-AB61-34F0C6490DC0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45EA395-0F0D-4834-BAAE-0F196106A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1989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41995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41996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990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41991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4199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41994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41992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2367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49936735-AF81-49BD-98B0-AE6304A2DA6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2E14A520-3741-4810-9EB5-2E764D698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3013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43019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43020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301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4301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4301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4301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4301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12267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EAF6DD2D-4617-4208-AD28-446B9E4E22D8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330690F2-EBEA-4419-917A-17DB57F3F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4037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44043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44044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4038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44039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4404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44042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44040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23048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EAA8F20B-E0A2-48BB-9C36-C4E1FF9907BE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F562E28A-F2C8-4355-8C0C-2EEADBFDE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5061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45067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45068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5062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45063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45065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45066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45064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9483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F9DED8BE-65C3-4698-8AE3-3C97F496027B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71FAB9B4-5BC8-4AE6-80F5-425098804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6085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46091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46092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6086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46087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4608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46090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46088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3088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B9E6505-7E3E-425D-AA7B-176F6681DC1C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F3E20ED-734D-4A07-835D-FBEF40E84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7109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47115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47116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110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47111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4711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47114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47112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9961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460D7CA8-0577-488C-94B7-AB03A49C3BE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BBD90FF0-B9E0-46C3-A0A1-103453DA6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8133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48139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48140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813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4813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4813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4813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4813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76831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40D1571F-9FBF-4341-9B50-41B08E6C2216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1E753036-F0D8-46AB-8D60-A22BCBA2C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9157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49163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49164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9158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49159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4916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49162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49160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0978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ECEB6F53-AE28-4FD0-AF3A-676D377A577A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E81518BD-B991-4697-BFDC-1CC4D1248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0181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50187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50188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0182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50183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50185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50186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0184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50707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831C543-055D-419D-AE75-E1FA06661E80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53F3D307-4790-4D47-A7E3-6E4E07803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4341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14347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14348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342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14343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14345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14346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4344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3574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3EA38AA-FF0E-44A2-B111-26EDD556B181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32C14671-5C29-4233-AC84-76CB1FCAB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1205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51211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51212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206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51207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5120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51210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1208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6457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540F0B90-3D03-4514-B8A8-E53DE1E95A66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C5329C3-DC48-43F7-865A-F9A3B184A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2229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52235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52236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2230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52231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5223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52234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2232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90804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614AC764-9EC1-4056-8EDB-1566FF0D8DA0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8B5691FD-FDF6-49B7-84C0-103BDFE0B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3253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53259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53260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325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5325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5325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5325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325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3289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6FCA9608-C03F-4578-8F7D-D126276EDFF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49421855-8C7A-4EC3-A604-D86B17AC5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4277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54283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54284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4278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54279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5428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54282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4280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2784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6BA77345-A9FC-448B-8598-AC7930A63F9B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67F7D7DF-BCCE-4CCB-995C-105CE5EC8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5301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55307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55308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5302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55303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55305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55306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5304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50040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767ECCD-B822-44FA-9BA7-C21EA324C351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2476576E-85EE-4F19-8D35-D6308EA6C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6325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56331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56332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26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56327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5632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56330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6328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6817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AFBCCA55-70D9-4FCC-AE13-54D0E11B85DF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8E32E73E-5076-423E-B274-A5F86A090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57349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57355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57356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7350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57351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5735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57354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57352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64622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56DC489C-35A8-4207-9FDF-AB28C54FD6D9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696B91BF-C11D-4E4E-B307-04E06A307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5365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15371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15372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6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15367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15369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15370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5368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76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3D9A1D5F-0C53-47F6-8861-21979522ABD8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AEE3CDB8-EE33-4C36-BC7E-1CCE14EEA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389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16395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16396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0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16391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16393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16394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6392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36211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B1316E8-7E82-40DA-8471-6CF4B4DFD806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ACFAA438-ECA2-46AD-B3F9-9C3C4946F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7413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17419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17420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414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17415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17417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17418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7416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9764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E95DD2C3-0AE0-4CDC-8ED2-89B217D0AF85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E0E1A7D-E2E7-4435-ABF2-AED0EB689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8437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18443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18444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438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18439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18441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18442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8440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4646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13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A6FBA08E-F052-48A2-B45C-BE34DD0EF673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674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3F5EC2FC-B45D-490C-BA8B-4DD36F135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9461" name="Group 27"/>
          <p:cNvGrpSpPr>
            <a:grpSpLocks/>
          </p:cNvGrpSpPr>
          <p:nvPr/>
        </p:nvGrpSpPr>
        <p:grpSpPr bwMode="auto">
          <a:xfrm>
            <a:off x="101600" y="6324600"/>
            <a:ext cx="11988800" cy="366713"/>
            <a:chOff x="304800" y="6331902"/>
            <a:chExt cx="8451314" cy="365760"/>
          </a:xfrm>
        </p:grpSpPr>
        <p:sp>
          <p:nvSpPr>
            <p:cNvPr id="19467" name="Line 31"/>
            <p:cNvSpPr>
              <a:spLocks noChangeShapeType="1"/>
            </p:cNvSpPr>
            <p:nvPr/>
          </p:nvSpPr>
          <p:spPr bwMode="auto">
            <a:xfrm>
              <a:off x="304800" y="6507162"/>
              <a:ext cx="7772400" cy="0"/>
            </a:xfrm>
            <a:prstGeom prst="line">
              <a:avLst/>
            </a:prstGeom>
            <a:noFill/>
            <a:ln w="9525">
              <a:solidFill>
                <a:srgbClr val="E887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pic>
          <p:nvPicPr>
            <p:cNvPr id="19468" name="Picture 17" descr="logo copy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5326" y="6331902"/>
              <a:ext cx="440788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62" name="Group 31"/>
          <p:cNvGrpSpPr>
            <a:grpSpLocks/>
          </p:cNvGrpSpPr>
          <p:nvPr/>
        </p:nvGrpSpPr>
        <p:grpSpPr bwMode="auto">
          <a:xfrm>
            <a:off x="0" y="-152400"/>
            <a:ext cx="12192000" cy="1377950"/>
            <a:chOff x="0" y="-152400"/>
            <a:chExt cx="9144000" cy="1377950"/>
          </a:xfrm>
        </p:grpSpPr>
        <p:grpSp>
          <p:nvGrpSpPr>
            <p:cNvPr id="19463" name="Group 9"/>
            <p:cNvGrpSpPr>
              <a:grpSpLocks/>
            </p:cNvGrpSpPr>
            <p:nvPr/>
          </p:nvGrpSpPr>
          <p:grpSpPr bwMode="auto">
            <a:xfrm>
              <a:off x="0" y="-152400"/>
              <a:ext cx="9144000" cy="1377950"/>
              <a:chOff x="0" y="-152400"/>
              <a:chExt cx="9144000" cy="1377950"/>
            </a:xfrm>
          </p:grpSpPr>
          <p:sp>
            <p:nvSpPr>
              <p:cNvPr id="19465" name="Rectangle 1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914400"/>
              </a:xfrm>
              <a:prstGeom prst="rect">
                <a:avLst/>
              </a:prstGeom>
              <a:solidFill>
                <a:srgbClr val="383855"/>
              </a:solidFill>
              <a:ln w="9525">
                <a:solidFill>
                  <a:srgbClr val="41405E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1pPr>
                <a:lvl2pPr marL="742950" indent="-28575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2pPr>
                <a:lvl3pPr marL="11430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3pPr>
                <a:lvl4pPr marL="16002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4pPr>
                <a:lvl5pPr marL="2057400" indent="-228600"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>
                    <a:solidFill>
                      <a:srgbClr val="253750"/>
                    </a:solidFill>
                    <a:latin typeface="Palatino" charset="0"/>
                    <a:ea typeface="ヒラギノ明朝 ProN W3" charset="-128"/>
                    <a:sym typeface="Palatino" charset="0"/>
                  </a:defRPr>
                </a:lvl9pPr>
              </a:lstStyle>
              <a:p>
                <a:pPr>
                  <a:buFontTx/>
                  <a:buChar char="•"/>
                  <a:defRPr/>
                </a:pPr>
                <a:endParaRPr lang="en-US" altLang="en-US" sz="3200" b="1" smtClean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pic>
            <p:nvPicPr>
              <p:cNvPr id="19466" name="Picture 20" descr="IDS final logo for PP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41415D"/>
                  </a:clrFrom>
                  <a:clrTo>
                    <a:srgbClr val="41415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" y="-152400"/>
                <a:ext cx="2819400" cy="1377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9464" name="Straight Connector 24"/>
            <p:cNvCxnSpPr>
              <a:cxnSpLocks noChangeShapeType="1"/>
            </p:cNvCxnSpPr>
            <p:nvPr/>
          </p:nvCxnSpPr>
          <p:spPr bwMode="auto">
            <a:xfrm flipV="1">
              <a:off x="0" y="914400"/>
              <a:ext cx="9144000" cy="9526"/>
            </a:xfrm>
            <a:prstGeom prst="line">
              <a:avLst/>
            </a:prstGeom>
            <a:noFill/>
            <a:ln w="88900" algn="ctr">
              <a:solidFill>
                <a:srgbClr val="3938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93936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44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2286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4572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6858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914400" algn="ctr" defTabSz="9144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8769" y="2286000"/>
            <a:ext cx="9113044" cy="32797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Using Custom Logic Rules to Solve Everyday Problems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Timothy Jackson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300035" name="Picture 2" descr="IDS Project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91000" y="5410200"/>
            <a:ext cx="57912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457200">
              <a:defRPr/>
            </a:pPr>
            <a:r>
              <a:rPr lang="en-US" dirty="0">
                <a:solidFill>
                  <a:prstClr val="white">
                    <a:lumMod val="50000"/>
                  </a:prstClr>
                </a:solidFill>
                <a:latin typeface="Calibri"/>
                <a:ea typeface="ヒラギノ明朝 ProN W3" charset="-128"/>
                <a:sym typeface="Palatino" charset="0"/>
              </a:rPr>
              <a:t>IDS Project Conference 2018</a:t>
            </a:r>
          </a:p>
          <a:p>
            <a:pPr algn="r" defTabSz="457200">
              <a:defRPr/>
            </a:pPr>
            <a:r>
              <a:rPr lang="en-US" dirty="0">
                <a:solidFill>
                  <a:prstClr val="white">
                    <a:lumMod val="50000"/>
                  </a:prstClr>
                </a:solidFill>
                <a:latin typeface="Calibri"/>
                <a:ea typeface="ヒラギノ明朝 ProN W3" charset="-128"/>
                <a:sym typeface="Palatino" charset="0"/>
              </a:rPr>
              <a:t>July 27, 2018</a:t>
            </a:r>
          </a:p>
          <a:p>
            <a:pPr algn="r" defTabSz="457200">
              <a:defRPr/>
            </a:pPr>
            <a:r>
              <a:rPr lang="en-US" dirty="0">
                <a:solidFill>
                  <a:prstClr val="white">
                    <a:lumMod val="50000"/>
                  </a:prstClr>
                </a:solidFill>
                <a:latin typeface="Calibri"/>
                <a:ea typeface="ヒラギノ明朝 ProN W3" charset="-128"/>
                <a:sym typeface="Palatino" charset="0"/>
              </a:rPr>
              <a:t>Utica College, Utica, NY</a:t>
            </a:r>
          </a:p>
        </p:txBody>
      </p:sp>
    </p:spTree>
    <p:extLst>
      <p:ext uri="{BB962C8B-B14F-4D97-AF65-F5344CB8AC3E}">
        <p14:creationId xmlns:p14="http://schemas.microsoft.com/office/powerpoint/2010/main" val="195926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IDS Logic Order of Operation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order in which IDS Logic does things is extremely important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Custom Logic Rules: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Run after Article Gateway, ALIAS, Borrowing Availability Service, and Lending Availability Service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Run in numerical order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Custom Routing Rules may be more appropriate in certain situations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3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Sometimes you’ll need to pair a Custom Routing Rule with a Custom Logic Rule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20216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3600" dirty="0"/>
              <a:t>“When I’m processing lending requests, I keep having to manually match address records for the same libraries over and over.”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4785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1981200"/>
            <a:ext cx="8229600" cy="4449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The Lending Availability Service cannot route or update a request that doesn’t have an address match, so it’s best to use a Custom Routing Rule to move lending requests lacking an  address match to their own queue so the Lending Availability Service doesn’t act on them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3848100"/>
          <a:ext cx="9144000" cy="259953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4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0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29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ProcessType</a:t>
                      </a:r>
                      <a:endParaRPr lang="en-US" sz="2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Lending</a:t>
                      </a:r>
                      <a:endParaRPr lang="en-US" sz="2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55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TransactionStatus</a:t>
                      </a:r>
                      <a:endParaRPr lang="en-US" sz="2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Awaiting Lending Request Processing</a:t>
                      </a:r>
                      <a:endParaRPr lang="en-US" sz="2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55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MatchString</a:t>
                      </a:r>
                      <a:endParaRPr lang="en-US" sz="2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t.LenderAddressNumber</a:t>
                      </a:r>
                      <a:r>
                        <a:rPr lang="en-US" sz="2400" dirty="0" smtClean="0"/>
                        <a:t> is NULL</a:t>
                      </a:r>
                      <a:endParaRPr lang="en-US" sz="2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55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NewProcessType</a:t>
                      </a:r>
                      <a:endParaRPr lang="en-US" sz="2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Lending</a:t>
                      </a:r>
                      <a:endParaRPr lang="en-US" sz="2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558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NewTransactionStatus</a:t>
                      </a:r>
                      <a:endParaRPr lang="en-US" sz="2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Awaiting Lender Address Match</a:t>
                      </a:r>
                      <a:endParaRPr lang="en-US" sz="2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1071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Once we have a lending request that needs an address match in a queue where the Lending Availability Service won’t act on it, we can use a Custom Logic Rule to automatically match the addresses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That same Custom Logic Rule can then move that request back to Awaiting Lending Request Processing so the Lending Availability Service can then act on it without issue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35822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19050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LogicRule_1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“AddressMatch1”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“Lending”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RequestType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“Article”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“Loan”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4112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1905000"/>
            <a:ext cx="8229600" cy="4525963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LogicRule_1 (</a:t>
            </a:r>
            <a:r>
              <a:rPr lang="en-US" sz="2600" dirty="0" err="1"/>
              <a:t>cont</a:t>
            </a:r>
            <a:r>
              <a:rPr lang="en-US" sz="2600" dirty="0"/>
              <a:t>)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Transaction Status List: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“Awaiting Lender Address Match”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Query: </a:t>
            </a:r>
            <a:r>
              <a:rPr lang="en-US" dirty="0" err="1"/>
              <a:t>t.LendingLibrary</a:t>
            </a:r>
            <a:r>
              <a:rPr lang="en-US" dirty="0"/>
              <a:t> in ('YOM','YZA','ZHM</a:t>
            </a:r>
            <a:r>
              <a:rPr lang="en-US" dirty="0" smtClean="0"/>
              <a:t>','ZLM')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	</a:t>
            </a:r>
            <a:r>
              <a:rPr lang="en-US" dirty="0" err="1" smtClean="0"/>
              <a:t>SetFields</a:t>
            </a:r>
            <a:r>
              <a:rPr lang="en-US" dirty="0" smtClean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	- </a:t>
            </a:r>
            <a:r>
              <a:rPr lang="en-US" dirty="0" err="1" smtClean="0"/>
              <a:t>LenderAddressNumber</a:t>
            </a:r>
            <a:r>
              <a:rPr lang="en-US" dirty="0"/>
              <a:t>: </a:t>
            </a:r>
            <a:r>
              <a:rPr lang="en-US" dirty="0" smtClean="0"/>
              <a:t>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	</a:t>
            </a:r>
            <a:r>
              <a:rPr lang="en-US" dirty="0" err="1" smtClean="0"/>
              <a:t>RouteTo</a:t>
            </a:r>
            <a:r>
              <a:rPr lang="en-US" dirty="0"/>
              <a:t>: “Awaiting Lending Request </a:t>
            </a:r>
            <a:r>
              <a:rPr lang="en-US" dirty="0" smtClean="0"/>
              <a:t>Processing”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	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46773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3600" dirty="0"/>
              <a:t>“My </a:t>
            </a:r>
            <a:r>
              <a:rPr lang="en-US" sz="3600" dirty="0" err="1"/>
              <a:t>RapidR</a:t>
            </a:r>
            <a:r>
              <a:rPr lang="en-US" sz="3600" dirty="0"/>
              <a:t> lending requests already have locations and call numbers.  I’d like to send them straight to my print queue, but I can’t because they don’t have due dates.”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54944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1981200"/>
            <a:ext cx="8229600" cy="4449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ILLiad doesn’t create a due date for a lending request until that request is opened by staff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The Lending Availability Service can add a due date to a lending request, but it will also run an automated z39.50 check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err="1"/>
              <a:t>RapidR</a:t>
            </a:r>
            <a:r>
              <a:rPr lang="en-US" sz="2400" dirty="0"/>
              <a:t> has already run this check, so there’s no need to have the Lending Availability service run a second check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67051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#2</a:t>
            </a:r>
          </a:p>
        </p:txBody>
      </p:sp>
      <p:sp>
        <p:nvSpPr>
          <p:cNvPr id="317443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1981200"/>
            <a:ext cx="8229600" cy="4449763"/>
          </a:xfrm>
        </p:spPr>
        <p:txBody>
          <a:bodyPr/>
          <a:lstStyle/>
          <a:p>
            <a:pPr eaLnBrk="1" hangingPunct="1"/>
            <a:r>
              <a:rPr lang="en-US" altLang="en-US" smtClean="0"/>
              <a:t>We can use a Custom Routing Rule to move the request to a queue where the lending Availability Service won’t act on it </a:t>
            </a:r>
          </a:p>
          <a:p>
            <a:pPr marL="457200" lvl="1" indent="0" eaLnBrk="1" hangingPunct="1">
              <a:buNone/>
            </a:pPr>
            <a:endParaRPr lang="en-US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3543300"/>
          <a:ext cx="8610600" cy="29098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3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3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94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ProcessType</a:t>
                      </a:r>
                      <a:endParaRPr lang="en-US" sz="2400" b="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Lending</a:t>
                      </a:r>
                      <a:endParaRPr lang="en-US" sz="2400" b="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247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TransactionStatus</a:t>
                      </a:r>
                      <a:endParaRPr lang="en-US" sz="2400" b="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Awaiting Lending Request Processing</a:t>
                      </a:r>
                      <a:endParaRPr lang="en-US" sz="2400" b="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54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MatchString</a:t>
                      </a:r>
                      <a:endParaRPr lang="en-US" sz="2400" b="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t.SystemID</a:t>
                      </a:r>
                      <a:r>
                        <a:rPr lang="en-US" sz="2400" b="0" dirty="0" smtClean="0"/>
                        <a:t>=‘RAPID‘ and </a:t>
                      </a:r>
                      <a:r>
                        <a:rPr lang="en-US" sz="2400" b="0" dirty="0" err="1" smtClean="0"/>
                        <a:t>t.RequestType</a:t>
                      </a:r>
                      <a:r>
                        <a:rPr lang="en-US" sz="2400" b="0" dirty="0" smtClean="0"/>
                        <a:t>=‘Loan’</a:t>
                      </a:r>
                      <a:endParaRPr lang="en-US" sz="2400" b="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247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NewProcessType</a:t>
                      </a:r>
                      <a:endParaRPr lang="en-US" sz="2400" b="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Lending</a:t>
                      </a:r>
                      <a:endParaRPr lang="en-US" sz="2400" b="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247"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NewTransactionStatus</a:t>
                      </a:r>
                      <a:endParaRPr lang="en-US" sz="2400" b="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/>
                        <a:t>RapidR</a:t>
                      </a:r>
                      <a:r>
                        <a:rPr lang="en-US" sz="2400" b="0" dirty="0" smtClean="0"/>
                        <a:t> Request</a:t>
                      </a:r>
                      <a:endParaRPr lang="en-US" sz="2400" b="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127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Once we have a </a:t>
            </a:r>
            <a:r>
              <a:rPr lang="en-US" dirty="0" err="1" smtClean="0"/>
              <a:t>RapidR</a:t>
            </a:r>
            <a:r>
              <a:rPr lang="en-US" dirty="0" smtClean="0"/>
              <a:t> request in a queue where the Lending Availability Service won’t act on it, we can use a Custom Logic Rule to add a due date to the request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That same Custom Logic Rule can then move those requests to Awaiting Stacks Searching so they can be printed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7362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What is IDS Logic?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118519"/>
            <a:ext cx="4343400" cy="4007644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ILLiad Server </a:t>
            </a:r>
            <a:r>
              <a:rPr lang="en-US" dirty="0" err="1" smtClean="0"/>
              <a:t>Addon</a:t>
            </a:r>
            <a:r>
              <a:rPr lang="en-US" dirty="0" smtClean="0"/>
              <a:t> that streamlines </a:t>
            </a:r>
            <a:r>
              <a:rPr lang="en-US" dirty="0"/>
              <a:t>workflows by automating routine </a:t>
            </a:r>
            <a:r>
              <a:rPr lang="en-US" dirty="0" smtClean="0"/>
              <a:t>tasks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5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Four major </a:t>
            </a:r>
            <a:r>
              <a:rPr lang="en-US" dirty="0"/>
              <a:t>services</a:t>
            </a:r>
            <a:endParaRPr lang="en-US" sz="15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Article Gateway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ALIAS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Borrowing Availability Service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Lending Availability Service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sz="1500" dirty="0"/>
          </a:p>
        </p:txBody>
      </p:sp>
      <p:pic>
        <p:nvPicPr>
          <p:cNvPr id="301060" name="Shape 186"/>
          <p:cNvPicPr preferRelativeResize="0"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93682" y="2362200"/>
            <a:ext cx="4038600" cy="3001963"/>
          </a:xfrm>
        </p:spPr>
      </p:pic>
    </p:spTree>
    <p:extLst>
      <p:ext uri="{BB962C8B-B14F-4D97-AF65-F5344CB8AC3E}">
        <p14:creationId xmlns:p14="http://schemas.microsoft.com/office/powerpoint/2010/main" val="18183254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 fontScale="850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LogicRule_2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</a:t>
            </a:r>
            <a:r>
              <a:rPr lang="en-US" sz="2600" dirty="0" err="1"/>
              <a:t>RapidRDDFixer</a:t>
            </a:r>
            <a:r>
              <a:rPr lang="en-US" sz="2600" dirty="0"/>
              <a:t>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“Lending”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</a:t>
            </a:r>
            <a:r>
              <a:rPr lang="en-US" sz="2600" dirty="0" err="1"/>
              <a:t>RapidR</a:t>
            </a:r>
            <a:r>
              <a:rPr lang="en-US" sz="2600" dirty="0"/>
              <a:t> Request”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DueDateShift</a:t>
            </a:r>
            <a:r>
              <a:rPr lang="en-US" sz="2600" dirty="0"/>
              <a:t>: “T|+112|DAY”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  	</a:t>
            </a:r>
            <a:r>
              <a:rPr lang="en-US" sz="2600" dirty="0" err="1"/>
              <a:t>RouteTo</a:t>
            </a:r>
            <a:r>
              <a:rPr lang="en-US" sz="2600" dirty="0"/>
              <a:t>: “Awaiting Stacks Searching”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8752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3600" dirty="0"/>
              <a:t>“I want my </a:t>
            </a:r>
            <a:r>
              <a:rPr lang="en-US" sz="3600" dirty="0" err="1"/>
              <a:t>RapidR</a:t>
            </a:r>
            <a:r>
              <a:rPr lang="en-US" sz="3600" dirty="0"/>
              <a:t> Requests to have a 16 week loan period, but the Rapid Manager keeps changing my loan period to 8 weeks.”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25552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All </a:t>
            </a:r>
            <a:r>
              <a:rPr lang="en-US" dirty="0" err="1" smtClean="0"/>
              <a:t>RapidR</a:t>
            </a:r>
            <a:r>
              <a:rPr lang="en-US" dirty="0" smtClean="0"/>
              <a:t> requests have a default loan period of 8 weeks, so the Rapid Manager automatically changes lending due dates to match the default 8 week loan period once the request has been marked as found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Every time the Rapid Manager does this, it leaves a note </a:t>
            </a:r>
            <a:r>
              <a:rPr lang="en-US" dirty="0"/>
              <a:t>that says “Due Date updated to match RAPID due </a:t>
            </a:r>
            <a:r>
              <a:rPr lang="en-US" dirty="0" smtClean="0"/>
              <a:t>date”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can use a Custom Logic Rule to edit the due date for requests that have this note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71024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700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LogicRule_3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“RapidRDDFixer2”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“Lending”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“Item Shipped”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Query: </a:t>
            </a:r>
            <a:r>
              <a:rPr lang="en-US" sz="2600" dirty="0" err="1"/>
              <a:t>t.TransactionNumber</a:t>
            </a:r>
            <a:r>
              <a:rPr lang="en-US" sz="2600" dirty="0"/>
              <a:t> in (select </a:t>
            </a:r>
            <a:r>
              <a:rPr lang="en-US" sz="2600" dirty="0" err="1"/>
              <a:t>TransactionNumber</a:t>
            </a:r>
            <a:r>
              <a:rPr lang="en-US" sz="2600" dirty="0"/>
              <a:t> from Notes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             where Note like 'Due Date updated to match RAPID due date%')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DueDateShift</a:t>
            </a:r>
            <a:r>
              <a:rPr lang="en-US" sz="2600" dirty="0"/>
              <a:t>: “DD|+56|DAY”</a:t>
            </a:r>
          </a:p>
        </p:txBody>
      </p:sp>
    </p:spTree>
    <p:extLst>
      <p:ext uri="{BB962C8B-B14F-4D97-AF65-F5344CB8AC3E}">
        <p14:creationId xmlns:p14="http://schemas.microsoft.com/office/powerpoint/2010/main" val="12007902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3600" dirty="0"/>
              <a:t>“ILLiad says my </a:t>
            </a:r>
            <a:r>
              <a:rPr lang="en-US" sz="3600" dirty="0" err="1"/>
              <a:t>RapidR</a:t>
            </a:r>
            <a:r>
              <a:rPr lang="en-US" sz="3600" dirty="0"/>
              <a:t> borrowing request has an 8 week loan period, but the lending library’s paperwork says the loan period is 16 weeks, so I keep having to manually change my </a:t>
            </a:r>
            <a:r>
              <a:rPr lang="en-US" sz="3600" dirty="0" err="1"/>
              <a:t>RapidR</a:t>
            </a:r>
            <a:r>
              <a:rPr lang="en-US" sz="3600" dirty="0"/>
              <a:t> due dates.”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36459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All </a:t>
            </a:r>
            <a:r>
              <a:rPr lang="en-US" dirty="0" err="1" smtClean="0"/>
              <a:t>RapidR</a:t>
            </a:r>
            <a:r>
              <a:rPr lang="en-US" dirty="0" smtClean="0"/>
              <a:t> requests are assigned an 8 week loan period in the borrower’s ILLiad record no matter what the loan period is in the lender’s ILLiad record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can use a Custom Logic Rule to edit these due dates if the lending library’s loan period is longer than 8 weeks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96850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775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LogicRule_4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“RapidRDDFixer3”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RequestType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“Loan”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“Request Sent”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 	Query: </a:t>
            </a:r>
            <a:r>
              <a:rPr lang="en-US" sz="2600" dirty="0" err="1"/>
              <a:t>t.LendingLibrary</a:t>
            </a:r>
            <a:r>
              <a:rPr lang="en-US" sz="2600" dirty="0"/>
              <a:t> in ('RAPID:BXM','RAPID:WYU','RAPID:DLM')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DueDateShift</a:t>
            </a:r>
            <a:r>
              <a:rPr lang="en-US" sz="2600" dirty="0"/>
              <a:t>: “DD|+56|DAY”</a:t>
            </a:r>
          </a:p>
        </p:txBody>
      </p:sp>
    </p:spTree>
    <p:extLst>
      <p:ext uri="{BB962C8B-B14F-4D97-AF65-F5344CB8AC3E}">
        <p14:creationId xmlns:p14="http://schemas.microsoft.com/office/powerpoint/2010/main" val="14576255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3600" dirty="0"/>
              <a:t>“</a:t>
            </a:r>
            <a:r>
              <a:rPr lang="en-US" sz="3600" dirty="0" err="1"/>
              <a:t>RapidR</a:t>
            </a:r>
            <a:r>
              <a:rPr lang="en-US" sz="3600" dirty="0"/>
              <a:t> requests cannot be renewed, so I have to keep manually unchecking the Allow Renewals box.”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75546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As soon as a Rapid library marks a </a:t>
            </a:r>
            <a:r>
              <a:rPr lang="en-US" dirty="0" err="1" smtClean="0"/>
              <a:t>RapidR</a:t>
            </a:r>
            <a:r>
              <a:rPr lang="en-US" dirty="0" smtClean="0"/>
              <a:t> lending request as found, the Rapid Manager adds that library’s Rapid symbol to the </a:t>
            </a:r>
            <a:r>
              <a:rPr lang="en-US" dirty="0" err="1" smtClean="0"/>
              <a:t>LendingLibrary</a:t>
            </a:r>
            <a:r>
              <a:rPr lang="en-US" dirty="0" smtClean="0"/>
              <a:t> field in the borrower’s ILLiad record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can use a Custom Logic Rule to uncheck the Allow Renewals box as soon as the lender’s Rapid symbol appears in the borrower’s ILLiad record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26897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700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LogicRule_5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</a:t>
            </a:r>
            <a:r>
              <a:rPr lang="en-US" sz="2600" dirty="0" err="1"/>
              <a:t>RapidRNoRenewals</a:t>
            </a:r>
            <a:r>
              <a:rPr lang="en-US" sz="2600" dirty="0"/>
              <a:t>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RequestType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“Loan”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“Request Sent”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 	Query: </a:t>
            </a:r>
            <a:r>
              <a:rPr lang="en-US" sz="2600" dirty="0" err="1"/>
              <a:t>t.LendingLibrary</a:t>
            </a:r>
            <a:r>
              <a:rPr lang="en-US" sz="2600" dirty="0"/>
              <a:t> LIKE 'RAPID:%'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SetFields</a:t>
            </a:r>
            <a:r>
              <a:rPr lang="en-US" sz="2600" dirty="0"/>
              <a:t>: 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</a:t>
            </a:r>
            <a:r>
              <a:rPr lang="en-US" sz="2600" dirty="0" err="1"/>
              <a:t>RenewalsAllowed</a:t>
            </a:r>
            <a:r>
              <a:rPr lang="en-US" sz="2600" dirty="0"/>
              <a:t>: "False"</a:t>
            </a:r>
          </a:p>
        </p:txBody>
      </p:sp>
    </p:spTree>
    <p:extLst>
      <p:ext uri="{BB962C8B-B14F-4D97-AF65-F5344CB8AC3E}">
        <p14:creationId xmlns:p14="http://schemas.microsoft.com/office/powerpoint/2010/main" val="5829234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What is IDS Logic?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4343400" cy="39163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Major services are customizable, but they’re limited in their scope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can use Custom Logic Rules to automate processes that can’t be automated by the major services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pic>
        <p:nvPicPr>
          <p:cNvPr id="302084" name="Shape 186"/>
          <p:cNvPicPr preferRelativeResize="0"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93682" y="2362200"/>
            <a:ext cx="4038600" cy="3001963"/>
          </a:xfrm>
        </p:spPr>
      </p:pic>
    </p:spTree>
    <p:extLst>
      <p:ext uri="{BB962C8B-B14F-4D97-AF65-F5344CB8AC3E}">
        <p14:creationId xmlns:p14="http://schemas.microsoft.com/office/powerpoint/2010/main" val="763651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sz="3600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3600" dirty="0"/>
              <a:t>“ILLiad tells me if I haven’t received an OCLC request that was shipped a while ago, but it doesn’t do that for Rapid requests.  I have to either go to the Rapid website or look through the Request Sent queue.”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5183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We’ll need five Custom Logic Rules to solve </a:t>
            </a:r>
            <a:r>
              <a:rPr lang="en-US" smtClean="0"/>
              <a:t>this problem  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Rules 1 and 2 will temporarily change the status of the request once the lender marks the request as found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Rules 3 and 4 will flag the request is it is still in the Request Sent queue after a set period of time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Rule 5 will remove the flag once the item has been received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87500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850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LogicRule_6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“RapidNotReceived1”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“Request Sent”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 	Query: </a:t>
            </a:r>
            <a:r>
              <a:rPr lang="en-US" sz="2600" dirty="0" err="1"/>
              <a:t>t.LendingLibrary</a:t>
            </a:r>
            <a:r>
              <a:rPr lang="en-US" sz="2600" dirty="0"/>
              <a:t> LIKE 'RAPID:%'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RouteTo</a:t>
            </a:r>
            <a:r>
              <a:rPr lang="en-US" sz="2600" dirty="0"/>
              <a:t>: “Request Shipped”</a:t>
            </a:r>
          </a:p>
        </p:txBody>
      </p:sp>
    </p:spTree>
    <p:extLst>
      <p:ext uri="{BB962C8B-B14F-4D97-AF65-F5344CB8AC3E}">
        <p14:creationId xmlns:p14="http://schemas.microsoft.com/office/powerpoint/2010/main" val="21454001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850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LogicRule_7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“RapidNotReceived2”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“Request Shipped”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 	Query: </a:t>
            </a:r>
            <a:r>
              <a:rPr lang="en-US" sz="2600" dirty="0" err="1"/>
              <a:t>t.LendingLibrary</a:t>
            </a:r>
            <a:r>
              <a:rPr lang="en-US" sz="2600" dirty="0"/>
              <a:t> LIKE 'RAPID:%'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RouteTo</a:t>
            </a:r>
            <a:r>
              <a:rPr lang="en-US" sz="2600" dirty="0"/>
              <a:t>: “Request Sent”</a:t>
            </a:r>
          </a:p>
        </p:txBody>
      </p:sp>
    </p:spTree>
    <p:extLst>
      <p:ext uri="{BB962C8B-B14F-4D97-AF65-F5344CB8AC3E}">
        <p14:creationId xmlns:p14="http://schemas.microsoft.com/office/powerpoint/2010/main" val="4608324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700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LogicRule_8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“RapidNotReceived3”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RequestType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“Article”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“Request Shipped”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Query: </a:t>
            </a:r>
            <a:r>
              <a:rPr lang="en-US" sz="2600" dirty="0" err="1"/>
              <a:t>t.LendingLibrary</a:t>
            </a:r>
            <a:r>
              <a:rPr lang="en-US" sz="2600" dirty="0"/>
              <a:t> LIKE 'RAPID:%'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 	</a:t>
            </a:r>
            <a:r>
              <a:rPr lang="en-US" sz="2600" dirty="0" err="1"/>
              <a:t>UpdatedMinutes</a:t>
            </a:r>
            <a:r>
              <a:rPr lang="en-US" sz="2600" dirty="0"/>
              <a:t>: 2880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AddFlag</a:t>
            </a:r>
            <a:r>
              <a:rPr lang="en-US" sz="2600" dirty="0"/>
              <a:t>: “Rapid Not Received”</a:t>
            </a:r>
          </a:p>
        </p:txBody>
      </p:sp>
    </p:spTree>
    <p:extLst>
      <p:ext uri="{BB962C8B-B14F-4D97-AF65-F5344CB8AC3E}">
        <p14:creationId xmlns:p14="http://schemas.microsoft.com/office/powerpoint/2010/main" val="10627031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700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LogicRule_9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“RapidNotReceived4”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RequestType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“Loan”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“Request Shipped”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Query: </a:t>
            </a:r>
            <a:r>
              <a:rPr lang="en-US" sz="2600" dirty="0" err="1"/>
              <a:t>t.LendingLibrary</a:t>
            </a:r>
            <a:r>
              <a:rPr lang="en-US" sz="2600" dirty="0"/>
              <a:t> LIKE 'RAPID:%'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 	</a:t>
            </a:r>
            <a:r>
              <a:rPr lang="en-US" sz="2600" dirty="0" err="1"/>
              <a:t>UpdatedMinutes</a:t>
            </a:r>
            <a:r>
              <a:rPr lang="en-US" sz="2600" dirty="0"/>
              <a:t>: 10080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AddFlag</a:t>
            </a:r>
            <a:r>
              <a:rPr lang="en-US" sz="2600" dirty="0"/>
              <a:t>: “Rapid Not Received”</a:t>
            </a:r>
          </a:p>
        </p:txBody>
      </p:sp>
    </p:spTree>
    <p:extLst>
      <p:ext uri="{BB962C8B-B14F-4D97-AF65-F5344CB8AC3E}">
        <p14:creationId xmlns:p14="http://schemas.microsoft.com/office/powerpoint/2010/main" val="34060732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775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LogicRule_10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“RapidNotReceived5”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FlagList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“Rapid Not Received”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“Request Shipped”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Query: </a:t>
            </a:r>
            <a:r>
              <a:rPr lang="en-US" sz="2600" dirty="0" err="1"/>
              <a:t>t.LendingLibrary</a:t>
            </a:r>
            <a:r>
              <a:rPr lang="en-US" sz="2600" dirty="0"/>
              <a:t> LIKE 'RAPID:%'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 	</a:t>
            </a:r>
            <a:r>
              <a:rPr lang="en-US" sz="2600" dirty="0" err="1"/>
              <a:t>RemoveFlag</a:t>
            </a:r>
            <a:r>
              <a:rPr lang="en-US" sz="2600" dirty="0"/>
              <a:t>: “Rapid Not Received”</a:t>
            </a:r>
          </a:p>
        </p:txBody>
      </p:sp>
    </p:spTree>
    <p:extLst>
      <p:ext uri="{BB962C8B-B14F-4D97-AF65-F5344CB8AC3E}">
        <p14:creationId xmlns:p14="http://schemas.microsoft.com/office/powerpoint/2010/main" val="37488427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sz="3600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3600" dirty="0"/>
              <a:t>“Users keep requesting articles that we’ve already delivered to them.”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22931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19050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We don’t want Article Gateway to act on duplicate requests, so we’ll need to use a Custom Routing Rule to move duplicate requests out of Awaiting Copyright Clearance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00100" y="3200400"/>
          <a:ext cx="10515600" cy="323373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3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8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ProcessType</a:t>
                      </a:r>
                      <a:endParaRPr lang="en-US" sz="24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Borrowing</a:t>
                      </a:r>
                      <a:endParaRPr lang="en-US" sz="24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8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TransactionStatus</a:t>
                      </a:r>
                      <a:endParaRPr lang="en-US" sz="24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Awaiting Copyright Clearance</a:t>
                      </a:r>
                      <a:endParaRPr lang="en-US" sz="24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62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MatchString</a:t>
                      </a:r>
                      <a:endParaRPr lang="en-US" sz="24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t.RequestType</a:t>
                      </a:r>
                      <a:r>
                        <a:rPr lang="en-US" sz="2000" dirty="0" smtClean="0"/>
                        <a:t> = 'Article' AND </a:t>
                      </a:r>
                      <a:r>
                        <a:rPr lang="en-US" sz="2000" dirty="0" err="1" smtClean="0"/>
                        <a:t>t.PhotoArticleTitle</a:t>
                      </a:r>
                      <a:r>
                        <a:rPr lang="en-US" sz="2000" dirty="0" smtClean="0"/>
                        <a:t> IN (SELECT distinct </a:t>
                      </a:r>
                      <a:r>
                        <a:rPr lang="en-US" sz="2000" dirty="0" err="1" smtClean="0"/>
                        <a:t>PhotoArticleTitle</a:t>
                      </a:r>
                      <a:r>
                        <a:rPr lang="en-US" sz="2000" dirty="0" smtClean="0"/>
                        <a:t> FROM Transactions WHERE </a:t>
                      </a:r>
                      <a:r>
                        <a:rPr lang="en-US" sz="2000" dirty="0" err="1" smtClean="0"/>
                        <a:t>TransactionNumber</a:t>
                      </a:r>
                      <a:r>
                        <a:rPr lang="en-US" sz="2000" dirty="0" smtClean="0"/>
                        <a:t> != </a:t>
                      </a:r>
                      <a:r>
                        <a:rPr lang="en-US" sz="2000" dirty="0" err="1" smtClean="0"/>
                        <a:t>t.TransactionNumber</a:t>
                      </a:r>
                      <a:r>
                        <a:rPr lang="en-US" sz="2000" dirty="0" smtClean="0"/>
                        <a:t> AND Username = </a:t>
                      </a:r>
                      <a:r>
                        <a:rPr lang="en-US" sz="2000" dirty="0" err="1" smtClean="0"/>
                        <a:t>t.Username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TransactionStatus</a:t>
                      </a:r>
                      <a:r>
                        <a:rPr lang="en-US" sz="2000" dirty="0" smtClean="0"/>
                        <a:t> IN ('Delivered to Web')) AND ISNULL(</a:t>
                      </a:r>
                      <a:r>
                        <a:rPr lang="en-US" sz="2000" dirty="0" err="1" smtClean="0"/>
                        <a:t>PhotoArticleTitle</a:t>
                      </a:r>
                      <a:r>
                        <a:rPr lang="en-US" sz="2000" dirty="0" smtClean="0"/>
                        <a:t>,'') !=''</a:t>
                      </a:r>
                      <a:endParaRPr lang="en-US" sz="20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8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NewProcessType</a:t>
                      </a:r>
                      <a:endParaRPr lang="en-US" sz="24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Borrowing</a:t>
                      </a:r>
                      <a:endParaRPr lang="en-US" sz="24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58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NewTransactionStatus</a:t>
                      </a:r>
                      <a:endParaRPr lang="en-US" sz="24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Duplicate – Delivered</a:t>
                      </a:r>
                      <a:r>
                        <a:rPr lang="en-US" sz="2400" baseline="0" dirty="0" smtClean="0"/>
                        <a:t> to Web</a:t>
                      </a:r>
                      <a:endParaRPr lang="en-US" sz="24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2888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Once we’ve routed these requests to a queue where Article Gateway won’t act on them, we can send the patron an email stating that the article they requested is already available for download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can also add a reason for cancellation and then route the request to Cancelled by ILL Staff so staff doesn’t have to touch these requests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34653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Custom Logic Rules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118519"/>
            <a:ext cx="8229600" cy="4007644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Custom Logic Rules are like Custom Routing Rules but far more powerful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 addition to routing requests, they can: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Change field values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Modify due dates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Add notes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Add or remove flags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Send </a:t>
            </a:r>
            <a:r>
              <a:rPr lang="en-US" dirty="0" smtClean="0"/>
              <a:t>emails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Cancel OCLC requests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5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Custom Logic Rules can’t: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Send or respond to OCLC renewal requests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Send or respond to OCLC conditionals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8899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700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LogicRule_11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“DuplicateCanceller1”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“Duplicate – Deliver to Web”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EmailTemplate</a:t>
            </a:r>
            <a:r>
              <a:rPr lang="en-US" sz="2600" dirty="0"/>
              <a:t>: “Duplicate - Article Already Delivered”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EmailSubject</a:t>
            </a:r>
            <a:r>
              <a:rPr lang="en-US" sz="2600" dirty="0"/>
              <a:t>: “Requested Item Already Delivered Electronically”	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SetFields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</a:t>
            </a:r>
            <a:r>
              <a:rPr lang="en-US" sz="2600" dirty="0" err="1"/>
              <a:t>ReasonForCancellation</a:t>
            </a:r>
            <a:r>
              <a:rPr lang="en-US" sz="2600" dirty="0"/>
              <a:t>: “Duplicate - Article Already Delivered”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RouteTo</a:t>
            </a:r>
            <a:r>
              <a:rPr lang="en-US" sz="2600" dirty="0"/>
              <a:t>: “Cancelled by ILL Staff”</a:t>
            </a:r>
          </a:p>
        </p:txBody>
      </p:sp>
    </p:spTree>
    <p:extLst>
      <p:ext uri="{BB962C8B-B14F-4D97-AF65-F5344CB8AC3E}">
        <p14:creationId xmlns:p14="http://schemas.microsoft.com/office/powerpoint/2010/main" val="14660743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sz="3600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3600" dirty="0"/>
              <a:t>“Sometimes we keep working on borrowing requests even though our user no longer needs the item they requested.”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71974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can use a Custom Logic Rule to send the user an email asking them if they still need the requested item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can use this same rule to cancel the OCLC request and route the request to a terminal status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400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94928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057400"/>
            <a:ext cx="8229600" cy="4373563"/>
          </a:xfrm>
        </p:spPr>
        <p:txBody>
          <a:bodyPr rtlCol="0">
            <a:normAutofit fontScale="62500" lnSpcReduction="20000"/>
          </a:bodyPr>
          <a:lstStyle/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LogicRule_12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</a:t>
            </a:r>
            <a:r>
              <a:rPr lang="en-US" sz="2600" dirty="0" err="1"/>
              <a:t>UnfilledEmail</a:t>
            </a:r>
            <a:r>
              <a:rPr lang="en-US" sz="2600" dirty="0"/>
              <a:t>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“Awaiting Unfilled Processing”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CreatedMinutes</a:t>
            </a:r>
            <a:r>
              <a:rPr lang="en-US" sz="2600" dirty="0"/>
              <a:t>: 43200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EmailTemplate</a:t>
            </a:r>
            <a:r>
              <a:rPr lang="en-US" sz="2600" dirty="0"/>
              <a:t>: “30 Days Unfilled”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EmailSubject</a:t>
            </a:r>
            <a:r>
              <a:rPr lang="en-US" sz="2600" dirty="0"/>
              <a:t>: “Requested Item Still Needed? Please Respond.”	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SetFields</a:t>
            </a:r>
            <a:r>
              <a:rPr lang="en-US" sz="2600" dirty="0"/>
              <a:t>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</a:t>
            </a:r>
            <a:r>
              <a:rPr lang="en-US" sz="2600" dirty="0" err="1"/>
              <a:t>ReasonForCancellation</a:t>
            </a:r>
            <a:r>
              <a:rPr lang="en-US" sz="2600" dirty="0"/>
              <a:t>: “Unfilled After 30 Days”	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RouteTo</a:t>
            </a:r>
            <a:r>
              <a:rPr lang="en-US" sz="2600" dirty="0"/>
              <a:t>: “Cancelled by ILL Staff”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OCLCUpdate</a:t>
            </a:r>
            <a:r>
              <a:rPr lang="en-US" sz="2600" dirty="0"/>
              <a:t>: “Cancel”</a:t>
            </a:r>
          </a:p>
        </p:txBody>
      </p:sp>
    </p:spTree>
    <p:extLst>
      <p:ext uri="{BB962C8B-B14F-4D97-AF65-F5344CB8AC3E}">
        <p14:creationId xmlns:p14="http://schemas.microsoft.com/office/powerpoint/2010/main" val="36141329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4400" dirty="0"/>
              <a:t>Questions?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47099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Problem #8</a:t>
            </a:r>
          </a:p>
        </p:txBody>
      </p:sp>
      <p:sp>
        <p:nvSpPr>
          <p:cNvPr id="345091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anchor="ctr"/>
          <a:lstStyle/>
          <a:p>
            <a:pPr marL="0" indent="0" algn="ctr" eaLnBrk="1" hangingPunct="1">
              <a:buNone/>
            </a:pPr>
            <a:r>
              <a:rPr lang="en-US" altLang="en-US" sz="3600"/>
              <a:t>If you’d like us to create a Custom Logic Rule for your library, please email:</a:t>
            </a:r>
          </a:p>
          <a:p>
            <a:pPr marL="0" indent="0" algn="ctr" eaLnBrk="1" hangingPunct="1">
              <a:buNone/>
            </a:pPr>
            <a:r>
              <a:rPr lang="en-US" altLang="en-US" sz="4400"/>
              <a:t> </a:t>
            </a:r>
            <a:r>
              <a:rPr lang="en-US" altLang="en-US" sz="4400" b="1"/>
              <a:t>logic@idsproject.libanswers.com</a:t>
            </a:r>
          </a:p>
        </p:txBody>
      </p:sp>
    </p:spTree>
    <p:extLst>
      <p:ext uri="{BB962C8B-B14F-4D97-AF65-F5344CB8AC3E}">
        <p14:creationId xmlns:p14="http://schemas.microsoft.com/office/powerpoint/2010/main" val="24699914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Custom Logic Rules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Like Custom Routing Rules they can be based on a request status and query, but they can also be based on: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Presence of a flag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Time since request was created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Time since last status change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Time before due date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Time since due date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Custom Logic Rules </a:t>
            </a:r>
            <a:r>
              <a:rPr lang="en-US" dirty="0"/>
              <a:t>are applied every time the System Manager runs, so they can be daisy </a:t>
            </a:r>
            <a:r>
              <a:rPr lang="en-US" dirty="0" smtClean="0"/>
              <a:t>chained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98245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Custom Logic Rule Structure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LogicRule_1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Enabled: “1” 	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RuleName</a:t>
            </a:r>
            <a:r>
              <a:rPr lang="en-US" sz="2600" dirty="0"/>
              <a:t>: “LogicRule1”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PreventReruns</a:t>
            </a:r>
            <a:r>
              <a:rPr lang="en-US" sz="2600" dirty="0"/>
              <a:t>: “1”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NVTGCList</a:t>
            </a:r>
            <a:r>
              <a:rPr lang="en-US" sz="2600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“ILL”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ProcessTypeList</a:t>
            </a:r>
            <a:r>
              <a:rPr lang="en-US" sz="2600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“Borrowing”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RequestTypeList</a:t>
            </a:r>
            <a:endParaRPr lang="en-US" sz="2600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“Loan”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39149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Custom Logic Rule Structure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LogicRule_1 (</a:t>
            </a:r>
            <a:r>
              <a:rPr lang="en-US" sz="2600" dirty="0" err="1"/>
              <a:t>cont</a:t>
            </a:r>
            <a:r>
              <a:rPr lang="en-US" sz="2600" dirty="0"/>
              <a:t>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TransactionStatusList</a:t>
            </a:r>
            <a:r>
              <a:rPr lang="en-US" sz="2600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“Awaiting Request Processing”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FlagList</a:t>
            </a:r>
            <a:r>
              <a:rPr lang="en-US" sz="2600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- “</a:t>
            </a:r>
            <a:r>
              <a:rPr lang="en-US" sz="2600" dirty="0" err="1"/>
              <a:t>FlagName</a:t>
            </a:r>
            <a:r>
              <a:rPr lang="en-US" sz="2600" dirty="0"/>
              <a:t>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Query: </a:t>
            </a:r>
            <a:r>
              <a:rPr lang="en-US" sz="2600" dirty="0" err="1"/>
              <a:t>t.DocumentType</a:t>
            </a:r>
            <a:r>
              <a:rPr lang="en-US" sz="2600" dirty="0"/>
              <a:t> = ‘Book’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UpdatedMinutes</a:t>
            </a:r>
            <a:r>
              <a:rPr lang="en-US" sz="2600" dirty="0"/>
              <a:t>: 1440 </a:t>
            </a:r>
            <a:r>
              <a:rPr lang="en-US" sz="2600" dirty="0">
                <a:solidFill>
                  <a:srgbClr val="FF0000"/>
                </a:solidFill>
              </a:rPr>
              <a:t>(1 day)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Created Minutes: 2880 </a:t>
            </a:r>
            <a:r>
              <a:rPr lang="en-US" sz="2600" dirty="0">
                <a:solidFill>
                  <a:srgbClr val="FF0000"/>
                </a:solidFill>
              </a:rPr>
              <a:t>(2 days)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Due Minutes: 10080 </a:t>
            </a:r>
            <a:r>
              <a:rPr lang="en-US" sz="2600" dirty="0">
                <a:solidFill>
                  <a:srgbClr val="FF0000"/>
                </a:solidFill>
              </a:rPr>
              <a:t>(1 week)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OverdueMinutes</a:t>
            </a:r>
            <a:r>
              <a:rPr lang="en-US" sz="2600" dirty="0"/>
              <a:t>: 43200 </a:t>
            </a:r>
            <a:r>
              <a:rPr lang="en-US" sz="2600" dirty="0">
                <a:solidFill>
                  <a:srgbClr val="FF0000"/>
                </a:solidFill>
              </a:rPr>
              <a:t>(1 month)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69485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Custom Logic Rule Structure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LogicRule_1 (</a:t>
            </a:r>
            <a:r>
              <a:rPr lang="en-US" sz="2400" dirty="0" err="1"/>
              <a:t>cont</a:t>
            </a:r>
            <a:r>
              <a:rPr lang="en-US" sz="2400" dirty="0"/>
              <a:t>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RouteTo</a:t>
            </a:r>
            <a:r>
              <a:rPr lang="en-US" sz="2400" dirty="0"/>
              <a:t>: “Awaiting Staff Review”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err="1"/>
              <a:t>RouteToBorrowing</a:t>
            </a:r>
            <a:r>
              <a:rPr lang="en-US" sz="2400" dirty="0"/>
              <a:t>: “Routed from Doc Del”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RouteToDocDel</a:t>
            </a:r>
            <a:r>
              <a:rPr lang="en-US" sz="2400" dirty="0"/>
              <a:t>: “Routed from Borrowing”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AddFlag</a:t>
            </a:r>
            <a:r>
              <a:rPr lang="en-US" sz="2400" dirty="0"/>
              <a:t>: “</a:t>
            </a:r>
            <a:r>
              <a:rPr lang="en-US" sz="2400" dirty="0" err="1"/>
              <a:t>FlagName</a:t>
            </a:r>
            <a:r>
              <a:rPr lang="en-US" sz="2400" dirty="0"/>
              <a:t>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RemoveFlag</a:t>
            </a:r>
            <a:r>
              <a:rPr lang="en-US" sz="2400" dirty="0"/>
              <a:t>: “</a:t>
            </a:r>
            <a:r>
              <a:rPr lang="en-US" sz="2400" dirty="0" err="1"/>
              <a:t>FlagName</a:t>
            </a:r>
            <a:r>
              <a:rPr lang="en-US" sz="2400" dirty="0"/>
              <a:t>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EmailTemplate</a:t>
            </a:r>
            <a:r>
              <a:rPr lang="en-US" sz="2400" dirty="0"/>
              <a:t>: “</a:t>
            </a:r>
            <a:r>
              <a:rPr lang="en-US" sz="2400" dirty="0" err="1"/>
              <a:t>EmailTemplateName</a:t>
            </a:r>
            <a:r>
              <a:rPr lang="en-US" sz="2400" dirty="0"/>
              <a:t>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EmailSubject</a:t>
            </a:r>
            <a:r>
              <a:rPr lang="en-US" sz="2400" dirty="0"/>
              <a:t>: “Email Subject”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58874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Title 1"/>
          <p:cNvSpPr txBox="1">
            <a:spLocks/>
          </p:cNvSpPr>
          <p:nvPr/>
        </p:nvSpPr>
        <p:spPr bwMode="auto">
          <a:xfrm>
            <a:off x="1600200" y="1066800"/>
            <a:ext cx="9144000" cy="105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1pPr>
            <a:lvl2pPr marL="742950" indent="-28575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2pPr>
            <a:lvl3pPr marL="11430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3pPr>
            <a:lvl4pPr marL="16002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4pPr>
            <a:lvl5pPr marL="2057400" indent="-228600"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253750"/>
                </a:solidFill>
                <a:latin typeface="Palatino" charset="0"/>
                <a:ea typeface="ヒラギノ明朝 ProN W3" charset="-128"/>
                <a:sym typeface="Palatino" charset="0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00"/>
                </a:solidFill>
                <a:latin typeface="Calibri" panose="020F0502020204030204" pitchFamily="34" charset="0"/>
              </a:rPr>
              <a:t>Custom Logic Rule Structure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81200" y="2209800"/>
            <a:ext cx="8229600" cy="42211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LogicRule_1 (</a:t>
            </a:r>
            <a:r>
              <a:rPr lang="en-US" sz="2400" dirty="0" err="1"/>
              <a:t>cont</a:t>
            </a:r>
            <a:r>
              <a:rPr lang="en-US" sz="2400" dirty="0"/>
              <a:t>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AddNote</a:t>
            </a:r>
            <a:r>
              <a:rPr lang="en-US" sz="2400" dirty="0"/>
              <a:t>: “Note text”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SetFields</a:t>
            </a:r>
            <a:r>
              <a:rPr lang="en-US" sz="2400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- ItemInfo1: “value”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- ItemInfo2: “value”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400" dirty="0" err="1"/>
              <a:t>OCLCUpdate</a:t>
            </a:r>
            <a:r>
              <a:rPr lang="en-US" sz="2400" dirty="0"/>
              <a:t>: “Cancel”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42878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8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1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2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3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4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5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6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7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18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19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20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21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22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23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24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25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26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27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28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29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2.xml><?xml version="1.0" encoding="utf-8"?>
<a:theme xmlns:a="http://schemas.openxmlformats.org/drawingml/2006/main" name="30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3.xml><?xml version="1.0" encoding="utf-8"?>
<a:theme xmlns:a="http://schemas.openxmlformats.org/drawingml/2006/main" name="31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4.xml><?xml version="1.0" encoding="utf-8"?>
<a:theme xmlns:a="http://schemas.openxmlformats.org/drawingml/2006/main" name="32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5.xml><?xml version="1.0" encoding="utf-8"?>
<a:theme xmlns:a="http://schemas.openxmlformats.org/drawingml/2006/main" name="33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6.xml><?xml version="1.0" encoding="utf-8"?>
<a:theme xmlns:a="http://schemas.openxmlformats.org/drawingml/2006/main" name="34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7.xml><?xml version="1.0" encoding="utf-8"?>
<a:theme xmlns:a="http://schemas.openxmlformats.org/drawingml/2006/main" name="35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8.xml><?xml version="1.0" encoding="utf-8"?>
<a:theme xmlns:a="http://schemas.openxmlformats.org/drawingml/2006/main" name="36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9.xml><?xml version="1.0" encoding="utf-8"?>
<a:theme xmlns:a="http://schemas.openxmlformats.org/drawingml/2006/main" name="37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0.xml><?xml version="1.0" encoding="utf-8"?>
<a:theme xmlns:a="http://schemas.openxmlformats.org/drawingml/2006/main" name="38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1.xml><?xml version="1.0" encoding="utf-8"?>
<a:theme xmlns:a="http://schemas.openxmlformats.org/drawingml/2006/main" name="39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2.xml><?xml version="1.0" encoding="utf-8"?>
<a:theme xmlns:a="http://schemas.openxmlformats.org/drawingml/2006/main" name="40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3.xml><?xml version="1.0" encoding="utf-8"?>
<a:theme xmlns:a="http://schemas.openxmlformats.org/drawingml/2006/main" name="41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4.xml><?xml version="1.0" encoding="utf-8"?>
<a:theme xmlns:a="http://schemas.openxmlformats.org/drawingml/2006/main" name="42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5.xml><?xml version="1.0" encoding="utf-8"?>
<a:theme xmlns:a="http://schemas.openxmlformats.org/drawingml/2006/main" name="43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6.xml><?xml version="1.0" encoding="utf-8"?>
<a:theme xmlns:a="http://schemas.openxmlformats.org/drawingml/2006/main" name="44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Presentation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1374</Words>
  <Application>Microsoft Office PowerPoint</Application>
  <PresentationFormat>Widescreen</PresentationFormat>
  <Paragraphs>412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46</vt:i4>
      </vt:variant>
      <vt:variant>
        <vt:lpstr>Slide Titles</vt:lpstr>
      </vt:variant>
      <vt:variant>
        <vt:i4>45</vt:i4>
      </vt:variant>
    </vt:vector>
  </HeadingPairs>
  <TitlesOfParts>
    <vt:vector size="97" baseType="lpstr">
      <vt:lpstr>MS PGothic</vt:lpstr>
      <vt:lpstr>ヒラギノ明朝 ProN W3</vt:lpstr>
      <vt:lpstr>Arial</vt:lpstr>
      <vt:lpstr>Calibri</vt:lpstr>
      <vt:lpstr>Calibri Light</vt:lpstr>
      <vt:lpstr>Palatino</vt:lpstr>
      <vt:lpstr>Office Theme</vt:lpstr>
      <vt:lpstr>Presentation4</vt:lpstr>
      <vt:lpstr>1_Presentation4</vt:lpstr>
      <vt:lpstr>2_Presentation4</vt:lpstr>
      <vt:lpstr>3_Presentation4</vt:lpstr>
      <vt:lpstr>4_Presentation4</vt:lpstr>
      <vt:lpstr>5_Presentation4</vt:lpstr>
      <vt:lpstr>6_Presentation4</vt:lpstr>
      <vt:lpstr>7_Presentation4</vt:lpstr>
      <vt:lpstr>8_Presentation4</vt:lpstr>
      <vt:lpstr>9_Presentation4</vt:lpstr>
      <vt:lpstr>10_Presentation4</vt:lpstr>
      <vt:lpstr>11_Presentation4</vt:lpstr>
      <vt:lpstr>12_Presentation4</vt:lpstr>
      <vt:lpstr>13_Presentation4</vt:lpstr>
      <vt:lpstr>14_Presentation4</vt:lpstr>
      <vt:lpstr>15_Presentation4</vt:lpstr>
      <vt:lpstr>16_Presentation4</vt:lpstr>
      <vt:lpstr>17_Presentation4</vt:lpstr>
      <vt:lpstr>18_Presentation4</vt:lpstr>
      <vt:lpstr>19_Presentation4</vt:lpstr>
      <vt:lpstr>20_Presentation4</vt:lpstr>
      <vt:lpstr>21_Presentation4</vt:lpstr>
      <vt:lpstr>22_Presentation4</vt:lpstr>
      <vt:lpstr>23_Presentation4</vt:lpstr>
      <vt:lpstr>24_Presentation4</vt:lpstr>
      <vt:lpstr>25_Presentation4</vt:lpstr>
      <vt:lpstr>26_Presentation4</vt:lpstr>
      <vt:lpstr>27_Presentation4</vt:lpstr>
      <vt:lpstr>28_Presentation4</vt:lpstr>
      <vt:lpstr>29_Presentation4</vt:lpstr>
      <vt:lpstr>30_Presentation4</vt:lpstr>
      <vt:lpstr>31_Presentation4</vt:lpstr>
      <vt:lpstr>32_Presentation4</vt:lpstr>
      <vt:lpstr>33_Presentation4</vt:lpstr>
      <vt:lpstr>34_Presentation4</vt:lpstr>
      <vt:lpstr>35_Presentation4</vt:lpstr>
      <vt:lpstr>36_Presentation4</vt:lpstr>
      <vt:lpstr>37_Presentation4</vt:lpstr>
      <vt:lpstr>38_Presentation4</vt:lpstr>
      <vt:lpstr>39_Presentation4</vt:lpstr>
      <vt:lpstr>40_Presentation4</vt:lpstr>
      <vt:lpstr>41_Presentation4</vt:lpstr>
      <vt:lpstr>42_Presentation4</vt:lpstr>
      <vt:lpstr>43_Presentation4</vt:lpstr>
      <vt:lpstr>44_Presentation4</vt:lpstr>
      <vt:lpstr>Using Custom Logic Rules to Solve Everyday Problems  Timothy Jackson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SUNY Geneseo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Custom Logic Rules to Solve Everyday Problems  Timothy Jackson  </dc:title>
  <dc:creator>Mark Sullivan</dc:creator>
  <cp:lastModifiedBy>Mark Sullivan</cp:lastModifiedBy>
  <cp:revision>1</cp:revision>
  <dcterms:created xsi:type="dcterms:W3CDTF">2018-08-28T17:19:59Z</dcterms:created>
  <dcterms:modified xsi:type="dcterms:W3CDTF">2018-08-28T17:20:13Z</dcterms:modified>
</cp:coreProperties>
</file>