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63" r:id="rId3"/>
    <p:sldId id="275" r:id="rId4"/>
    <p:sldId id="276" r:id="rId5"/>
    <p:sldId id="264" r:id="rId6"/>
    <p:sldId id="271" r:id="rId7"/>
    <p:sldId id="278" r:id="rId8"/>
    <p:sldId id="272" r:id="rId9"/>
    <p:sldId id="279" r:id="rId10"/>
    <p:sldId id="269" r:id="rId11"/>
    <p:sldId id="280" r:id="rId12"/>
    <p:sldId id="281" r:id="rId13"/>
    <p:sldId id="282" r:id="rId14"/>
    <p:sldId id="285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8382" autoAdjust="0"/>
  </p:normalViewPr>
  <p:slideViewPr>
    <p:cSldViewPr snapToGrid="0" snapToObjects="1" showGuides="1">
      <p:cViewPr varScale="1">
        <p:scale>
          <a:sx n="80" d="100"/>
          <a:sy n="80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7/18/2023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23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BE491-9445-D640-A8B7-1CE7702A40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65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35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4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0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6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BE491-9445-D640-A8B7-1CE7702A4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1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079712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650905"/>
            <a:ext cx="3874959" cy="6549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4793201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99" y="1883088"/>
            <a:ext cx="6489977" cy="23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25715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20800"/>
            <a:ext cx="2603008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D28B0AA-D819-554A-B331-0F72C78849D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537713" y="1320800"/>
            <a:ext cx="2587487" cy="21127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8A1CAF-A569-4347-A007-3D6D57007AB9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37713" y="3529726"/>
            <a:ext cx="2587487" cy="2134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7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 &amp; Headshot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778901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3946972-D9BC-6947-83DC-1E81FA9AE611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919222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7E2C5-6E3C-204A-9FB6-8DE59945F4BF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595164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627001-6303-744A-99BD-45BDA9C0FE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9222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0375D4-0094-7A46-99AA-81B1D929311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77925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F8FAB14-FAEB-5547-A79E-FCEEB169777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98127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A90A10-C49B-A54A-9F09-E8AC9256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10058400" cy="571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1213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01D404-17C7-6C4D-88CA-3C7C83F5CE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2245" y="0"/>
            <a:ext cx="117580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5"/>
            <a:ext cx="10058400" cy="61664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Photo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120" y="1320800"/>
            <a:ext cx="10038080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2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6"/>
            <a:ext cx="4926496" cy="3729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Short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120" y="1315720"/>
            <a:ext cx="4926496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C417649-2551-0F49-BB28-B6B91E62181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195833" y="1315720"/>
            <a:ext cx="4926496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F3B1665-3B35-5443-BC76-04114799C49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95832" y="5493336"/>
            <a:ext cx="4949687" cy="3501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Short Caption Here</a:t>
            </a:r>
          </a:p>
        </p:txBody>
      </p:sp>
    </p:spTree>
    <p:extLst>
      <p:ext uri="{BB962C8B-B14F-4D97-AF65-F5344CB8AC3E}">
        <p14:creationId xmlns:p14="http://schemas.microsoft.com/office/powerpoint/2010/main" val="245061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2" y="1473013"/>
            <a:ext cx="6962384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7000" b="1" i="0">
                <a:solidFill>
                  <a:schemeClr val="bg1"/>
                </a:solidFill>
                <a:latin typeface="Effra Heavy" panose="020B0603020203020204" pitchFamily="34" charset="0"/>
              </a:defRPr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1901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22C38A-E007-7044-A3C4-89DAFBD2AF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2060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660A8-5A24-9242-8993-914FC07F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8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2658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226C5F-8B57-A24B-B185-22B41FDD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5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5706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43F018-346F-8048-9611-88C8A9C8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106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73410"/>
            <a:ext cx="4533900" cy="2776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0903-B030-CF43-AE7E-EE2BBCEB42E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9" y="2673410"/>
            <a:ext cx="5271052" cy="2990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192BA-045B-C84C-A282-DFA15F4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833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0097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8" y="1320800"/>
            <a:ext cx="5271052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BC2C5-6FE6-D04D-B1F3-21C30C79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041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4161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537712" y="1320800"/>
            <a:ext cx="2587487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20800"/>
            <a:ext cx="2589575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82A70-B2D2-524C-9B65-16C829D5B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333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A6E-17FB-0B44-86DE-DACABB0A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Museo Slab 900" panose="02000000000000000000" pitchFamily="2" charset="77"/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55571-0A5A-D246-AF01-A70D3543FB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6800" y="6162805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6" r:id="rId3"/>
    <p:sldLayoutId id="2147483667" r:id="rId4"/>
    <p:sldLayoutId id="2147483651" r:id="rId5"/>
    <p:sldLayoutId id="2147483660" r:id="rId6"/>
    <p:sldLayoutId id="2147483662" r:id="rId7"/>
    <p:sldLayoutId id="2147483661" r:id="rId8"/>
    <p:sldLayoutId id="2147483663" r:id="rId9"/>
    <p:sldLayoutId id="2147483664" r:id="rId10"/>
    <p:sldLayoutId id="2147483665" r:id="rId11"/>
    <p:sldLayoutId id="2147483655" r:id="rId12"/>
    <p:sldLayoutId id="2147483668" r:id="rId13"/>
    <p:sldLayoutId id="21474836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pos="700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0383-ED20-364A-9B09-D79C2B08B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222" y="1473013"/>
            <a:ext cx="9181578" cy="2964689"/>
          </a:xfrm>
        </p:spPr>
        <p:txBody>
          <a:bodyPr/>
          <a:lstStyle/>
          <a:p>
            <a:r>
              <a:rPr lang="en-US" dirty="0" smtClean="0"/>
              <a:t>Using the OCLC Search API to clean up ILL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A1E82-A684-A746-99E0-675AE15C6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Matthew Hartman, IDS Conference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41F7-7E80-204B-B3D5-E896CFE2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647E8C3-B487-8D47-8C83-BC27DE6DCD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E5B29-4A2D-CF43-A736-5053A3DD35D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E079-1A15-944F-BA74-2091AE91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00" y="1001246"/>
            <a:ext cx="10226856" cy="56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0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Search API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165FC-A3A6-2D4E-9BE3-84F4DE48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EDF26-E5C1-7243-A0E0-6304CF8365A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useo Slab 900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useo Slab 900" panose="02000000000000000000" pitchFamily="2" charset="77"/>
              <a:ea typeface="+mn-ea"/>
              <a:cs typeface="+mn-cs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455952"/>
            <a:ext cx="10058400" cy="2618859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Prefix</a:t>
            </a:r>
            <a:r>
              <a:rPr lang="en-US" sz="2400" dirty="0" smtClean="0"/>
              <a:t> + </a:t>
            </a:r>
            <a:r>
              <a:rPr lang="en-US" sz="2400" dirty="0" err="1" smtClean="0">
                <a:solidFill>
                  <a:srgbClr val="0070C0"/>
                </a:solidFill>
              </a:rPr>
              <a:t>ISxN</a:t>
            </a:r>
            <a:r>
              <a:rPr lang="en-US" sz="2400" dirty="0" smtClean="0"/>
              <a:t> +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WSKey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smtClean="0">
                <a:solidFill>
                  <a:srgbClr val="FF0000"/>
                </a:solidFill>
              </a:rPr>
              <a:t>worldcat.org/webservices/catalog/content/issn/</a:t>
            </a:r>
            <a:r>
              <a:rPr lang="en-US" sz="2400" dirty="0" smtClean="0">
                <a:solidFill>
                  <a:srgbClr val="0070C0"/>
                </a:solidFill>
              </a:rPr>
              <a:t>13594311</a:t>
            </a:r>
            <a:r>
              <a:rPr lang="en-US" sz="2400" dirty="0" smtClean="0">
                <a:solidFill>
                  <a:schemeClr val="accent6"/>
                </a:solidFill>
              </a:rPr>
              <a:t>?wskey=FsxHGd02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9" y="3812800"/>
            <a:ext cx="10869542" cy="2838846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6200000">
            <a:off x="5205413" y="4489177"/>
            <a:ext cx="926431" cy="2668257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Up Arrow 6"/>
          <p:cNvSpPr/>
          <p:nvPr/>
        </p:nvSpPr>
        <p:spPr>
          <a:xfrm rot="16200000">
            <a:off x="8456613" y="4203898"/>
            <a:ext cx="926431" cy="2668257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7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E079-1A15-944F-BA74-2091AE91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66" y="1320801"/>
            <a:ext cx="6030167" cy="4039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833" y="1320800"/>
            <a:ext cx="6030167" cy="4039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7" y="1562100"/>
            <a:ext cx="1328834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5" y="228600"/>
            <a:ext cx="11595845" cy="64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550807"/>
            <a:ext cx="10058400" cy="26188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Integrate more info into our model (patron data from our HRMS, financial data,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Collections interest in gathering subject level data for our general collection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Improve usability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Continue to explore ways to take advantage of the data we gather in 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222" y="2182876"/>
            <a:ext cx="6962384" cy="2964689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04937"/>
            <a:ext cx="9918032" cy="223342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IDS Conference 2023</a:t>
            </a:r>
          </a:p>
          <a:p>
            <a:r>
              <a:rPr lang="en-US" sz="2800" dirty="0" smtClean="0"/>
              <a:t>Matt Hartman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4CDCE1-AF6E-6846-A92C-D033053FC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Three full-time staff members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OCLC Symbols (YSM,VZB)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ILLiad</a:t>
            </a:r>
            <a:r>
              <a:rPr lang="en-US" dirty="0" smtClean="0"/>
              <a:t>, ALMA, Microsoft 365, Google Workspace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21,800+ requests </a:t>
            </a:r>
            <a:r>
              <a:rPr lang="en-US" dirty="0" smtClean="0"/>
              <a:t>filled across </a:t>
            </a:r>
            <a:r>
              <a:rPr lang="en-US" dirty="0"/>
              <a:t>OCLC, ALMA, DOCLINE </a:t>
            </a:r>
            <a:r>
              <a:rPr lang="en-US" dirty="0" smtClean="0"/>
              <a:t>(AY </a:t>
            </a:r>
            <a:r>
              <a:rPr lang="en-US" dirty="0"/>
              <a:t>22/23)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 b="7440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BF1E4ED-BD03-7A49-8539-41238BA2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Stony Brook Resource Sharing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4E098-A850-FF4F-8874-7DF35140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have lots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Much of that data is useful to collections and library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can always choose to blame another library whenever we mess up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things about ILL departments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22400" y="3327400"/>
            <a:ext cx="820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653744"/>
            <a:ext cx="10058400" cy="26188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Usage reports are annoying to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Combining those reports into digestible information takes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Canned report results are problematic and require clean up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Problem! No great way to package our data.</a:t>
            </a:r>
          </a:p>
        </p:txBody>
      </p:sp>
    </p:spTree>
    <p:extLst>
      <p:ext uri="{BB962C8B-B14F-4D97-AF65-F5344CB8AC3E}">
        <p14:creationId xmlns:p14="http://schemas.microsoft.com/office/powerpoint/2010/main" val="6201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B2664-E3C5-DE41-A5B1-21DD828E5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ALMA Example image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7561F-89C6-0F47-B8F7-5A02A40A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" b="17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615" y="1320800"/>
            <a:ext cx="4896533" cy="43434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10" name="Rounded Rectangle 9"/>
          <p:cNvSpPr/>
          <p:nvPr/>
        </p:nvSpPr>
        <p:spPr>
          <a:xfrm>
            <a:off x="1732547" y="3176336"/>
            <a:ext cx="197854" cy="174457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Search API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165FC-A3A6-2D4E-9BE3-84F4DE48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455952"/>
            <a:ext cx="10058400" cy="2618859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Prefix</a:t>
            </a:r>
            <a:r>
              <a:rPr lang="en-US" sz="2400" dirty="0" smtClean="0"/>
              <a:t> + </a:t>
            </a:r>
            <a:r>
              <a:rPr lang="en-US" sz="2400" dirty="0" err="1" smtClean="0">
                <a:solidFill>
                  <a:srgbClr val="0070C0"/>
                </a:solidFill>
              </a:rPr>
              <a:t>ISxN</a:t>
            </a:r>
            <a:r>
              <a:rPr lang="en-US" sz="2400" dirty="0" smtClean="0"/>
              <a:t> +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WSKey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https://</a:t>
            </a:r>
            <a:r>
              <a:rPr lang="en-US" sz="2400" dirty="0" smtClean="0">
                <a:solidFill>
                  <a:srgbClr val="FF0000"/>
                </a:solidFill>
              </a:rPr>
              <a:t>worldcat.org/webservices/catalog/content/issn/</a:t>
            </a:r>
            <a:r>
              <a:rPr lang="en-US" sz="2400" dirty="0" smtClean="0">
                <a:solidFill>
                  <a:srgbClr val="0070C0"/>
                </a:solidFill>
              </a:rPr>
              <a:t>13594311</a:t>
            </a:r>
            <a:r>
              <a:rPr lang="en-US" sz="2400" dirty="0" smtClean="0">
                <a:solidFill>
                  <a:schemeClr val="accent6"/>
                </a:solidFill>
              </a:rPr>
              <a:t>?wskey=FsxHGd02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9" y="3812800"/>
            <a:ext cx="10869542" cy="2838846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6200000">
            <a:off x="5180013" y="4489177"/>
            <a:ext cx="926431" cy="2668257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6800" y="2200971"/>
            <a:ext cx="8089232" cy="26188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SuperExcel</a:t>
            </a:r>
            <a:r>
              <a:rPr lang="en-US" dirty="0" smtClean="0"/>
              <a:t> + SQL database + Visualization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warehouse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automatically import </a:t>
            </a:r>
            <a:r>
              <a:rPr lang="en-US" dirty="0" err="1" smtClean="0"/>
              <a:t>ILLiad</a:t>
            </a:r>
            <a:r>
              <a:rPr lang="en-US" dirty="0" smtClean="0"/>
              <a:t> tables through ODBC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import ALMA data through ALMA’s web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PowerBI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288" y="671902"/>
            <a:ext cx="1933845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6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E121C-AF37-C345-9D32-3EB2D681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OCLC Search API + </a:t>
            </a:r>
            <a:r>
              <a:rPr lang="en-US" dirty="0" err="1" smtClean="0"/>
              <a:t>PowerBI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165FC-A3A6-2D4E-9BE3-84F4DE48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5" y="2588962"/>
            <a:ext cx="10988075" cy="20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10" y="1030434"/>
            <a:ext cx="10808352" cy="47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355 Powerpoint_Template_BrandFonts_WIDE" id="{5D14662A-8BAA-4A48-8855-CB64C93D5119}" vid="{5D2E4CAD-B484-674D-8639-085B21DC4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20090355-Powerpoint_Template_BrandFonts_WIDE</Template>
  <TotalTime>1460</TotalTime>
  <Words>255</Words>
  <Application>Microsoft Office PowerPoint</Application>
  <PresentationFormat>Widescreen</PresentationFormat>
  <Paragraphs>79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Effra</vt:lpstr>
      <vt:lpstr>Effra Heavy</vt:lpstr>
      <vt:lpstr>Museo Slab 300</vt:lpstr>
      <vt:lpstr>Museo Slab 700</vt:lpstr>
      <vt:lpstr>Museo Slab 900</vt:lpstr>
      <vt:lpstr>Office Theme</vt:lpstr>
      <vt:lpstr>Using the OCLC Search API to clean up ILL data</vt:lpstr>
      <vt:lpstr>Stony Brook Resource Sharing</vt:lpstr>
      <vt:lpstr>Cool things about ILL departments</vt:lpstr>
      <vt:lpstr>Problem! No great way to package our data.</vt:lpstr>
      <vt:lpstr>PowerPoint Presentation</vt:lpstr>
      <vt:lpstr>OCLC Search API</vt:lpstr>
      <vt:lpstr>PowerBI</vt:lpstr>
      <vt:lpstr>OCLC Search API + PowerBI</vt:lpstr>
      <vt:lpstr>PowerPoint Presentation</vt:lpstr>
      <vt:lpstr>PowerPoint Presentation</vt:lpstr>
      <vt:lpstr>OCLC Search API</vt:lpstr>
      <vt:lpstr>PowerPoint Presentation</vt:lpstr>
      <vt:lpstr>PowerPoint Presentation</vt:lpstr>
      <vt:lpstr>What’s Next</vt:lpstr>
      <vt:lpstr>Questions?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OCLC Search API to clean up ILL data</dc:title>
  <dc:creator>Matthew S Hartman</dc:creator>
  <cp:lastModifiedBy>Matthew S Hartman</cp:lastModifiedBy>
  <cp:revision>46</cp:revision>
  <cp:lastPrinted>2018-10-25T20:35:58Z</cp:lastPrinted>
  <dcterms:created xsi:type="dcterms:W3CDTF">2023-05-09T20:20:16Z</dcterms:created>
  <dcterms:modified xsi:type="dcterms:W3CDTF">2023-07-18T19:38:42Z</dcterms:modified>
</cp:coreProperties>
</file>