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1"/>
  </p:notesMasterIdLst>
  <p:handoutMasterIdLst>
    <p:handoutMasterId r:id="rId42"/>
  </p:handoutMasterIdLst>
  <p:sldIdLst>
    <p:sldId id="282" r:id="rId2"/>
    <p:sldId id="283" r:id="rId3"/>
    <p:sldId id="272" r:id="rId4"/>
    <p:sldId id="284" r:id="rId5"/>
    <p:sldId id="285" r:id="rId6"/>
    <p:sldId id="288" r:id="rId7"/>
    <p:sldId id="273" r:id="rId8"/>
    <p:sldId id="286" r:id="rId9"/>
    <p:sldId id="287" r:id="rId10"/>
    <p:sldId id="262" r:id="rId11"/>
    <p:sldId id="275" r:id="rId12"/>
    <p:sldId id="289" r:id="rId13"/>
    <p:sldId id="290" r:id="rId14"/>
    <p:sldId id="291" r:id="rId15"/>
    <p:sldId id="292" r:id="rId16"/>
    <p:sldId id="294" r:id="rId17"/>
    <p:sldId id="295" r:id="rId18"/>
    <p:sldId id="301" r:id="rId19"/>
    <p:sldId id="298" r:id="rId20"/>
    <p:sldId id="299" r:id="rId21"/>
    <p:sldId id="307" r:id="rId22"/>
    <p:sldId id="305" r:id="rId23"/>
    <p:sldId id="310" r:id="rId24"/>
    <p:sldId id="306" r:id="rId25"/>
    <p:sldId id="302" r:id="rId26"/>
    <p:sldId id="308" r:id="rId27"/>
    <p:sldId id="309" r:id="rId28"/>
    <p:sldId id="303" r:id="rId29"/>
    <p:sldId id="304" r:id="rId30"/>
    <p:sldId id="317" r:id="rId31"/>
    <p:sldId id="315" r:id="rId32"/>
    <p:sldId id="314" r:id="rId33"/>
    <p:sldId id="300" r:id="rId34"/>
    <p:sldId id="312" r:id="rId35"/>
    <p:sldId id="311" r:id="rId36"/>
    <p:sldId id="313" r:id="rId37"/>
    <p:sldId id="297" r:id="rId38"/>
    <p:sldId id="270" r:id="rId39"/>
    <p:sldId id="296" r:id="rId40"/>
  </p:sldIdLst>
  <p:sldSz cx="24377650" cy="13716000"/>
  <p:notesSz cx="6858000" cy="9144000"/>
  <p:defaultTextStyle>
    <a:defPPr>
      <a:defRPr lang="en-US"/>
    </a:defPPr>
    <a:lvl1pPr marL="0" algn="l" defTabSz="1087777" rtl="0" eaLnBrk="1" latinLnBrk="0" hangingPunct="1">
      <a:defRPr sz="4200" kern="1200">
        <a:solidFill>
          <a:schemeClr val="tx1"/>
        </a:solidFill>
        <a:latin typeface="+mn-lt"/>
        <a:ea typeface="+mn-ea"/>
        <a:cs typeface="+mn-cs"/>
      </a:defRPr>
    </a:lvl1pPr>
    <a:lvl2pPr marL="1087777" algn="l" defTabSz="1087777" rtl="0" eaLnBrk="1" latinLnBrk="0" hangingPunct="1">
      <a:defRPr sz="4200" kern="1200">
        <a:solidFill>
          <a:schemeClr val="tx1"/>
        </a:solidFill>
        <a:latin typeface="+mn-lt"/>
        <a:ea typeface="+mn-ea"/>
        <a:cs typeface="+mn-cs"/>
      </a:defRPr>
    </a:lvl2pPr>
    <a:lvl3pPr marL="2175551" algn="l" defTabSz="1087777" rtl="0" eaLnBrk="1" latinLnBrk="0" hangingPunct="1">
      <a:defRPr sz="4200" kern="1200">
        <a:solidFill>
          <a:schemeClr val="tx1"/>
        </a:solidFill>
        <a:latin typeface="+mn-lt"/>
        <a:ea typeface="+mn-ea"/>
        <a:cs typeface="+mn-cs"/>
      </a:defRPr>
    </a:lvl3pPr>
    <a:lvl4pPr marL="3263325" algn="l" defTabSz="1087777" rtl="0" eaLnBrk="1" latinLnBrk="0" hangingPunct="1">
      <a:defRPr sz="4200" kern="1200">
        <a:solidFill>
          <a:schemeClr val="tx1"/>
        </a:solidFill>
        <a:latin typeface="+mn-lt"/>
        <a:ea typeface="+mn-ea"/>
        <a:cs typeface="+mn-cs"/>
      </a:defRPr>
    </a:lvl4pPr>
    <a:lvl5pPr marL="4351104" algn="l" defTabSz="1087777" rtl="0" eaLnBrk="1" latinLnBrk="0" hangingPunct="1">
      <a:defRPr sz="4200" kern="1200">
        <a:solidFill>
          <a:schemeClr val="tx1"/>
        </a:solidFill>
        <a:latin typeface="+mn-lt"/>
        <a:ea typeface="+mn-ea"/>
        <a:cs typeface="+mn-cs"/>
      </a:defRPr>
    </a:lvl5pPr>
    <a:lvl6pPr marL="5438881" algn="l" defTabSz="1087777" rtl="0" eaLnBrk="1" latinLnBrk="0" hangingPunct="1">
      <a:defRPr sz="4200" kern="1200">
        <a:solidFill>
          <a:schemeClr val="tx1"/>
        </a:solidFill>
        <a:latin typeface="+mn-lt"/>
        <a:ea typeface="+mn-ea"/>
        <a:cs typeface="+mn-cs"/>
      </a:defRPr>
    </a:lvl6pPr>
    <a:lvl7pPr marL="6526655" algn="l" defTabSz="1087777" rtl="0" eaLnBrk="1" latinLnBrk="0" hangingPunct="1">
      <a:defRPr sz="4200" kern="1200">
        <a:solidFill>
          <a:schemeClr val="tx1"/>
        </a:solidFill>
        <a:latin typeface="+mn-lt"/>
        <a:ea typeface="+mn-ea"/>
        <a:cs typeface="+mn-cs"/>
      </a:defRPr>
    </a:lvl7pPr>
    <a:lvl8pPr marL="7614429" algn="l" defTabSz="1087777" rtl="0" eaLnBrk="1" latinLnBrk="0" hangingPunct="1">
      <a:defRPr sz="4200" kern="1200">
        <a:solidFill>
          <a:schemeClr val="tx1"/>
        </a:solidFill>
        <a:latin typeface="+mn-lt"/>
        <a:ea typeface="+mn-ea"/>
        <a:cs typeface="+mn-cs"/>
      </a:defRPr>
    </a:lvl8pPr>
    <a:lvl9pPr marL="8702206" algn="l" defTabSz="1087777" rtl="0" eaLnBrk="1" latinLnBrk="0" hangingPunct="1">
      <a:defRPr sz="4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EA420"/>
    <a:srgbClr val="003E6F"/>
    <a:srgbClr val="5353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7FCC35-5261-4357-9A9D-8358834B0942}" v="1737" dt="2023-07-20T14:46:50.1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1" autoAdjust="0"/>
    <p:restoredTop sz="81734" autoAdjust="0"/>
  </p:normalViewPr>
  <p:slideViewPr>
    <p:cSldViewPr snapToGrid="0" snapToObjects="1">
      <p:cViewPr varScale="1">
        <p:scale>
          <a:sx n="35" d="100"/>
          <a:sy n="35" d="100"/>
        </p:scale>
        <p:origin x="948" y="96"/>
      </p:cViewPr>
      <p:guideLst>
        <p:guide orient="horz" pos="4320"/>
        <p:guide pos="767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ithacaedu-my.sharepoint.com/personal/sshank_ithaca_edu/Documents/Historical%20ILL%20Data%202014_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ithacaedu-my.sharepoint.com/personal/sshank_ithaca_edu/Documents/Historical%20ILL%20Data%202014_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ithacaedu-my.sharepoint.com/personal/sshank_ithaca_edu/Documents/Historical%20ILL%20Data%202014_202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baseline="0">
                <a:solidFill>
                  <a:schemeClr val="dk1">
                    <a:lumMod val="75000"/>
                    <a:lumOff val="25000"/>
                  </a:schemeClr>
                </a:solidFill>
                <a:latin typeface="+mn-lt"/>
                <a:ea typeface="+mn-ea"/>
                <a:cs typeface="+mn-cs"/>
              </a:defRPr>
            </a:pPr>
            <a:r>
              <a:rPr lang="en-US" sz="4000"/>
              <a:t>Filled Lending Requests</a:t>
            </a:r>
          </a:p>
        </c:rich>
      </c:tx>
      <c:overlay val="0"/>
      <c:spPr>
        <a:noFill/>
        <a:ln>
          <a:noFill/>
        </a:ln>
        <a:effectLst/>
      </c:spPr>
      <c:txPr>
        <a:bodyPr rot="0" spcFirstLastPara="1" vertOverflow="ellipsis" vert="horz" wrap="square" anchor="ctr" anchorCtr="1"/>
        <a:lstStyle/>
        <a:p>
          <a:pPr>
            <a:defRPr sz="40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'Lending for present'!$E$7</c:f>
              <c:strCache>
                <c:ptCount val="1"/>
                <c:pt idx="0">
                  <c:v>Digital</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'Lending for present'!$D$8:$D$16</c:f>
              <c:strCache>
                <c:ptCount val="9"/>
                <c:pt idx="0">
                  <c:v>2014-2015</c:v>
                </c:pt>
                <c:pt idx="1">
                  <c:v>2015-2016</c:v>
                </c:pt>
                <c:pt idx="2">
                  <c:v>2016-2017</c:v>
                </c:pt>
                <c:pt idx="3">
                  <c:v>2017-2018</c:v>
                </c:pt>
                <c:pt idx="4">
                  <c:v>2018-2019</c:v>
                </c:pt>
                <c:pt idx="5">
                  <c:v>2019-2020</c:v>
                </c:pt>
                <c:pt idx="6">
                  <c:v>2020-2021</c:v>
                </c:pt>
                <c:pt idx="7">
                  <c:v>2021-2022</c:v>
                </c:pt>
                <c:pt idx="8">
                  <c:v>2022-2023</c:v>
                </c:pt>
              </c:strCache>
            </c:strRef>
          </c:cat>
          <c:val>
            <c:numRef>
              <c:f>'Lending for present'!$E$8:$E$16</c:f>
              <c:numCache>
                <c:formatCode>General</c:formatCode>
                <c:ptCount val="9"/>
                <c:pt idx="0">
                  <c:v>2896</c:v>
                </c:pt>
                <c:pt idx="1">
                  <c:v>2508</c:v>
                </c:pt>
                <c:pt idx="2">
                  <c:v>2268</c:v>
                </c:pt>
                <c:pt idx="3">
                  <c:v>1940</c:v>
                </c:pt>
                <c:pt idx="4">
                  <c:v>1327</c:v>
                </c:pt>
                <c:pt idx="5">
                  <c:v>1089</c:v>
                </c:pt>
                <c:pt idx="6">
                  <c:v>1196</c:v>
                </c:pt>
                <c:pt idx="7">
                  <c:v>595</c:v>
                </c:pt>
                <c:pt idx="8">
                  <c:v>510</c:v>
                </c:pt>
              </c:numCache>
            </c:numRef>
          </c:val>
          <c:extLst>
            <c:ext xmlns:c16="http://schemas.microsoft.com/office/drawing/2014/chart" uri="{C3380CC4-5D6E-409C-BE32-E72D297353CC}">
              <c16:uniqueId val="{00000000-0BD4-4DEC-A27D-EA82BB77CA7F}"/>
            </c:ext>
          </c:extLst>
        </c:ser>
        <c:ser>
          <c:idx val="1"/>
          <c:order val="1"/>
          <c:tx>
            <c:strRef>
              <c:f>'Lending for present'!$F$7</c:f>
              <c:strCache>
                <c:ptCount val="1"/>
                <c:pt idx="0">
                  <c:v>Physical</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strRef>
              <c:f>'Lending for present'!$D$8:$D$16</c:f>
              <c:strCache>
                <c:ptCount val="9"/>
                <c:pt idx="0">
                  <c:v>2014-2015</c:v>
                </c:pt>
                <c:pt idx="1">
                  <c:v>2015-2016</c:v>
                </c:pt>
                <c:pt idx="2">
                  <c:v>2016-2017</c:v>
                </c:pt>
                <c:pt idx="3">
                  <c:v>2017-2018</c:v>
                </c:pt>
                <c:pt idx="4">
                  <c:v>2018-2019</c:v>
                </c:pt>
                <c:pt idx="5">
                  <c:v>2019-2020</c:v>
                </c:pt>
                <c:pt idx="6">
                  <c:v>2020-2021</c:v>
                </c:pt>
                <c:pt idx="7">
                  <c:v>2021-2022</c:v>
                </c:pt>
                <c:pt idx="8">
                  <c:v>2022-2023</c:v>
                </c:pt>
              </c:strCache>
            </c:strRef>
          </c:cat>
          <c:val>
            <c:numRef>
              <c:f>'Lending for present'!$F$8:$F$16</c:f>
              <c:numCache>
                <c:formatCode>General</c:formatCode>
                <c:ptCount val="9"/>
                <c:pt idx="0">
                  <c:v>1946</c:v>
                </c:pt>
                <c:pt idx="1">
                  <c:v>1978</c:v>
                </c:pt>
                <c:pt idx="2">
                  <c:v>1820</c:v>
                </c:pt>
                <c:pt idx="3">
                  <c:v>1505</c:v>
                </c:pt>
                <c:pt idx="4">
                  <c:v>1548</c:v>
                </c:pt>
                <c:pt idx="5">
                  <c:v>1306</c:v>
                </c:pt>
                <c:pt idx="6">
                  <c:v>451</c:v>
                </c:pt>
                <c:pt idx="7">
                  <c:v>321</c:v>
                </c:pt>
                <c:pt idx="8">
                  <c:v>710</c:v>
                </c:pt>
              </c:numCache>
            </c:numRef>
          </c:val>
          <c:extLst>
            <c:ext xmlns:c16="http://schemas.microsoft.com/office/drawing/2014/chart" uri="{C3380CC4-5D6E-409C-BE32-E72D297353CC}">
              <c16:uniqueId val="{00000001-0BD4-4DEC-A27D-EA82BB77CA7F}"/>
            </c:ext>
          </c:extLst>
        </c:ser>
        <c:dLbls>
          <c:showLegendKey val="0"/>
          <c:showVal val="0"/>
          <c:showCatName val="0"/>
          <c:showSerName val="0"/>
          <c:showPercent val="0"/>
          <c:showBubbleSize val="0"/>
        </c:dLbls>
        <c:gapWidth val="65"/>
        <c:shape val="box"/>
        <c:axId val="571923759"/>
        <c:axId val="571923279"/>
        <c:axId val="0"/>
      </c:bar3DChart>
      <c:catAx>
        <c:axId val="57192375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800" b="0" i="0" u="none" strike="noStrike" kern="1200" cap="all" baseline="0">
                <a:solidFill>
                  <a:schemeClr val="dk1">
                    <a:lumMod val="75000"/>
                    <a:lumOff val="25000"/>
                  </a:schemeClr>
                </a:solidFill>
                <a:latin typeface="+mn-lt"/>
                <a:ea typeface="+mn-ea"/>
                <a:cs typeface="+mn-cs"/>
              </a:defRPr>
            </a:pPr>
            <a:endParaRPr lang="en-US"/>
          </a:p>
        </c:txPr>
        <c:crossAx val="571923279"/>
        <c:crosses val="autoZero"/>
        <c:auto val="1"/>
        <c:lblAlgn val="ctr"/>
        <c:lblOffset val="100"/>
        <c:noMultiLvlLbl val="0"/>
      </c:catAx>
      <c:valAx>
        <c:axId val="571923279"/>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crossAx val="571923759"/>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baseline="0">
                <a:solidFill>
                  <a:schemeClr val="dk1">
                    <a:lumMod val="75000"/>
                    <a:lumOff val="25000"/>
                  </a:schemeClr>
                </a:solidFill>
                <a:latin typeface="+mn-lt"/>
                <a:ea typeface="+mn-ea"/>
                <a:cs typeface="+mn-cs"/>
              </a:defRPr>
            </a:pPr>
            <a:r>
              <a:rPr lang="en-US" sz="4000"/>
              <a:t>Filled Borrowing Requests</a:t>
            </a:r>
          </a:p>
        </c:rich>
      </c:tx>
      <c:overlay val="0"/>
      <c:spPr>
        <a:noFill/>
        <a:ln>
          <a:noFill/>
        </a:ln>
        <a:effectLst/>
      </c:spPr>
      <c:txPr>
        <a:bodyPr rot="0" spcFirstLastPara="1" vertOverflow="ellipsis" vert="horz" wrap="square" anchor="ctr" anchorCtr="1"/>
        <a:lstStyle/>
        <a:p>
          <a:pPr>
            <a:defRPr sz="40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7678105401465405E-2"/>
          <c:y val="0.13089795869057635"/>
          <c:w val="0.93232187438379022"/>
          <c:h val="0.74335360836385345"/>
        </c:manualLayout>
      </c:layout>
      <c:bar3DChart>
        <c:barDir val="col"/>
        <c:grouping val="clustered"/>
        <c:varyColors val="0"/>
        <c:ser>
          <c:idx val="0"/>
          <c:order val="0"/>
          <c:tx>
            <c:strRef>
              <c:f>Borrowing!$B$7</c:f>
              <c:strCache>
                <c:ptCount val="1"/>
                <c:pt idx="0">
                  <c:v>Digital</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Borrowing!$A$8:$A$16</c:f>
              <c:strCache>
                <c:ptCount val="9"/>
                <c:pt idx="0">
                  <c:v>2014-2015</c:v>
                </c:pt>
                <c:pt idx="1">
                  <c:v>2015-2016</c:v>
                </c:pt>
                <c:pt idx="2">
                  <c:v>2016-2017</c:v>
                </c:pt>
                <c:pt idx="3">
                  <c:v>2017-2018</c:v>
                </c:pt>
                <c:pt idx="4">
                  <c:v>2018-2019</c:v>
                </c:pt>
                <c:pt idx="5">
                  <c:v>2019-2020</c:v>
                </c:pt>
                <c:pt idx="6">
                  <c:v>2020-2021</c:v>
                </c:pt>
                <c:pt idx="7">
                  <c:v>2021-2022</c:v>
                </c:pt>
                <c:pt idx="8">
                  <c:v>2022-2023</c:v>
                </c:pt>
              </c:strCache>
            </c:strRef>
          </c:cat>
          <c:val>
            <c:numRef>
              <c:f>Borrowing!$B$8:$B$16</c:f>
              <c:numCache>
                <c:formatCode>General</c:formatCode>
                <c:ptCount val="9"/>
                <c:pt idx="0">
                  <c:v>8233</c:v>
                </c:pt>
                <c:pt idx="1">
                  <c:v>5406</c:v>
                </c:pt>
                <c:pt idx="2">
                  <c:v>4729</c:v>
                </c:pt>
                <c:pt idx="3">
                  <c:v>3844</c:v>
                </c:pt>
                <c:pt idx="4">
                  <c:v>5663</c:v>
                </c:pt>
                <c:pt idx="5">
                  <c:v>5583</c:v>
                </c:pt>
                <c:pt idx="6">
                  <c:v>4245</c:v>
                </c:pt>
                <c:pt idx="7">
                  <c:v>3577</c:v>
                </c:pt>
                <c:pt idx="8">
                  <c:v>3797</c:v>
                </c:pt>
              </c:numCache>
            </c:numRef>
          </c:val>
          <c:extLst>
            <c:ext xmlns:c16="http://schemas.microsoft.com/office/drawing/2014/chart" uri="{C3380CC4-5D6E-409C-BE32-E72D297353CC}">
              <c16:uniqueId val="{00000000-C474-452F-8171-F96C6FC10AB6}"/>
            </c:ext>
          </c:extLst>
        </c:ser>
        <c:ser>
          <c:idx val="1"/>
          <c:order val="1"/>
          <c:tx>
            <c:strRef>
              <c:f>Borrowing!$C$7</c:f>
              <c:strCache>
                <c:ptCount val="1"/>
                <c:pt idx="0">
                  <c:v>Physical</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strRef>
              <c:f>Borrowing!$A$8:$A$16</c:f>
              <c:strCache>
                <c:ptCount val="9"/>
                <c:pt idx="0">
                  <c:v>2014-2015</c:v>
                </c:pt>
                <c:pt idx="1">
                  <c:v>2015-2016</c:v>
                </c:pt>
                <c:pt idx="2">
                  <c:v>2016-2017</c:v>
                </c:pt>
                <c:pt idx="3">
                  <c:v>2017-2018</c:v>
                </c:pt>
                <c:pt idx="4">
                  <c:v>2018-2019</c:v>
                </c:pt>
                <c:pt idx="5">
                  <c:v>2019-2020</c:v>
                </c:pt>
                <c:pt idx="6">
                  <c:v>2020-2021</c:v>
                </c:pt>
                <c:pt idx="7">
                  <c:v>2021-2022</c:v>
                </c:pt>
                <c:pt idx="8">
                  <c:v>2022-2023</c:v>
                </c:pt>
              </c:strCache>
            </c:strRef>
          </c:cat>
          <c:val>
            <c:numRef>
              <c:f>Borrowing!$C$8:$C$16</c:f>
              <c:numCache>
                <c:formatCode>General</c:formatCode>
                <c:ptCount val="9"/>
                <c:pt idx="0">
                  <c:v>3614</c:v>
                </c:pt>
                <c:pt idx="1">
                  <c:v>3195</c:v>
                </c:pt>
                <c:pt idx="2">
                  <c:v>3080</c:v>
                </c:pt>
                <c:pt idx="3">
                  <c:v>3103</c:v>
                </c:pt>
                <c:pt idx="4">
                  <c:v>2690</c:v>
                </c:pt>
                <c:pt idx="5">
                  <c:v>1665</c:v>
                </c:pt>
                <c:pt idx="6">
                  <c:v>656</c:v>
                </c:pt>
                <c:pt idx="7">
                  <c:v>932</c:v>
                </c:pt>
                <c:pt idx="8">
                  <c:v>1465</c:v>
                </c:pt>
              </c:numCache>
            </c:numRef>
          </c:val>
          <c:extLst>
            <c:ext xmlns:c16="http://schemas.microsoft.com/office/drawing/2014/chart" uri="{C3380CC4-5D6E-409C-BE32-E72D297353CC}">
              <c16:uniqueId val="{00000001-C474-452F-8171-F96C6FC10AB6}"/>
            </c:ext>
          </c:extLst>
        </c:ser>
        <c:dLbls>
          <c:showLegendKey val="0"/>
          <c:showVal val="0"/>
          <c:showCatName val="0"/>
          <c:showSerName val="0"/>
          <c:showPercent val="0"/>
          <c:showBubbleSize val="0"/>
        </c:dLbls>
        <c:gapWidth val="65"/>
        <c:shape val="box"/>
        <c:axId val="509699247"/>
        <c:axId val="576045791"/>
        <c:axId val="0"/>
      </c:bar3DChart>
      <c:catAx>
        <c:axId val="50969924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400" b="0" i="0" u="none" strike="noStrike" kern="1200" cap="all" baseline="0">
                <a:solidFill>
                  <a:schemeClr val="dk1">
                    <a:lumMod val="75000"/>
                    <a:lumOff val="25000"/>
                  </a:schemeClr>
                </a:solidFill>
                <a:latin typeface="+mn-lt"/>
                <a:ea typeface="+mn-ea"/>
                <a:cs typeface="+mn-cs"/>
              </a:defRPr>
            </a:pPr>
            <a:endParaRPr lang="en-US"/>
          </a:p>
        </c:txPr>
        <c:crossAx val="576045791"/>
        <c:crosses val="autoZero"/>
        <c:auto val="1"/>
        <c:lblAlgn val="ctr"/>
        <c:lblOffset val="100"/>
        <c:noMultiLvlLbl val="0"/>
      </c:catAx>
      <c:valAx>
        <c:axId val="576045791"/>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crossAx val="509699247"/>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32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baseline="0">
                <a:solidFill>
                  <a:schemeClr val="dk1">
                    <a:lumMod val="75000"/>
                    <a:lumOff val="25000"/>
                  </a:schemeClr>
                </a:solidFill>
                <a:latin typeface="+mn-lt"/>
                <a:ea typeface="+mn-ea"/>
                <a:cs typeface="+mn-cs"/>
              </a:defRPr>
            </a:pPr>
            <a:r>
              <a:rPr lang="en-US" sz="4000"/>
              <a:t>Filled Campus Delivery</a:t>
            </a:r>
          </a:p>
        </c:rich>
      </c:tx>
      <c:overlay val="0"/>
      <c:spPr>
        <a:noFill/>
        <a:ln>
          <a:noFill/>
        </a:ln>
        <a:effectLst/>
      </c:spPr>
      <c:txPr>
        <a:bodyPr rot="0" spcFirstLastPara="1" vertOverflow="ellipsis" vert="horz" wrap="square" anchor="ctr" anchorCtr="1"/>
        <a:lstStyle/>
        <a:p>
          <a:pPr>
            <a:defRPr sz="40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3048470657403655E-2"/>
          <c:y val="0.11123064312864973"/>
          <c:w val="0.92497602984728233"/>
          <c:h val="0.70949697588014127"/>
        </c:manualLayout>
      </c:layout>
      <c:bar3DChart>
        <c:barDir val="col"/>
        <c:grouping val="clustered"/>
        <c:varyColors val="0"/>
        <c:ser>
          <c:idx val="0"/>
          <c:order val="0"/>
          <c:tx>
            <c:strRef>
              <c:f>'Campus Delivery'!$B$1</c:f>
              <c:strCache>
                <c:ptCount val="1"/>
                <c:pt idx="0">
                  <c:v>Physical</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'Campus Delivery'!$A$2:$A$7</c:f>
              <c:strCache>
                <c:ptCount val="6"/>
                <c:pt idx="0">
                  <c:v>2015-2016</c:v>
                </c:pt>
                <c:pt idx="1">
                  <c:v>2016-2017</c:v>
                </c:pt>
                <c:pt idx="2">
                  <c:v>2017-2018</c:v>
                </c:pt>
                <c:pt idx="3">
                  <c:v>2018-2019</c:v>
                </c:pt>
                <c:pt idx="4">
                  <c:v>2019-2020</c:v>
                </c:pt>
                <c:pt idx="5">
                  <c:v>2020-2021*</c:v>
                </c:pt>
              </c:strCache>
            </c:strRef>
          </c:cat>
          <c:val>
            <c:numRef>
              <c:f>'Campus Delivery'!$B$2:$B$7</c:f>
              <c:numCache>
                <c:formatCode>General</c:formatCode>
                <c:ptCount val="6"/>
                <c:pt idx="0">
                  <c:v>124</c:v>
                </c:pt>
                <c:pt idx="1">
                  <c:v>154</c:v>
                </c:pt>
                <c:pt idx="2">
                  <c:v>106</c:v>
                </c:pt>
                <c:pt idx="3">
                  <c:v>73</c:v>
                </c:pt>
                <c:pt idx="4">
                  <c:v>65</c:v>
                </c:pt>
                <c:pt idx="5">
                  <c:v>16</c:v>
                </c:pt>
              </c:numCache>
            </c:numRef>
          </c:val>
          <c:extLst>
            <c:ext xmlns:c16="http://schemas.microsoft.com/office/drawing/2014/chart" uri="{C3380CC4-5D6E-409C-BE32-E72D297353CC}">
              <c16:uniqueId val="{00000000-87C5-47DC-BFE4-8DA11DB79BF5}"/>
            </c:ext>
          </c:extLst>
        </c:ser>
        <c:ser>
          <c:idx val="1"/>
          <c:order val="1"/>
          <c:tx>
            <c:strRef>
              <c:f>'Campus Delivery'!$C$1</c:f>
              <c:strCache>
                <c:ptCount val="1"/>
                <c:pt idx="0">
                  <c:v>Digital</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strRef>
              <c:f>'Campus Delivery'!$A$2:$A$7</c:f>
              <c:strCache>
                <c:ptCount val="6"/>
                <c:pt idx="0">
                  <c:v>2015-2016</c:v>
                </c:pt>
                <c:pt idx="1">
                  <c:v>2016-2017</c:v>
                </c:pt>
                <c:pt idx="2">
                  <c:v>2017-2018</c:v>
                </c:pt>
                <c:pt idx="3">
                  <c:v>2018-2019</c:v>
                </c:pt>
                <c:pt idx="4">
                  <c:v>2019-2020</c:v>
                </c:pt>
                <c:pt idx="5">
                  <c:v>2020-2021*</c:v>
                </c:pt>
              </c:strCache>
            </c:strRef>
          </c:cat>
          <c:val>
            <c:numRef>
              <c:f>'Campus Delivery'!$C$2:$C$7</c:f>
              <c:numCache>
                <c:formatCode>General</c:formatCode>
                <c:ptCount val="6"/>
                <c:pt idx="0">
                  <c:v>4169</c:v>
                </c:pt>
                <c:pt idx="1">
                  <c:v>3984</c:v>
                </c:pt>
                <c:pt idx="2">
                  <c:v>2043</c:v>
                </c:pt>
                <c:pt idx="3">
                  <c:v>3126</c:v>
                </c:pt>
                <c:pt idx="4">
                  <c:v>2750</c:v>
                </c:pt>
                <c:pt idx="5">
                  <c:v>1147</c:v>
                </c:pt>
              </c:numCache>
            </c:numRef>
          </c:val>
          <c:extLst>
            <c:ext xmlns:c16="http://schemas.microsoft.com/office/drawing/2014/chart" uri="{C3380CC4-5D6E-409C-BE32-E72D297353CC}">
              <c16:uniqueId val="{00000001-87C5-47DC-BFE4-8DA11DB79BF5}"/>
            </c:ext>
          </c:extLst>
        </c:ser>
        <c:dLbls>
          <c:showLegendKey val="0"/>
          <c:showVal val="0"/>
          <c:showCatName val="0"/>
          <c:showSerName val="0"/>
          <c:showPercent val="0"/>
          <c:showBubbleSize val="0"/>
        </c:dLbls>
        <c:gapWidth val="65"/>
        <c:shape val="box"/>
        <c:axId val="521643631"/>
        <c:axId val="521640751"/>
        <c:axId val="0"/>
      </c:bar3DChart>
      <c:catAx>
        <c:axId val="52164363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3600" b="0" i="0" u="none" strike="noStrike" kern="1200" cap="all" baseline="0">
                <a:solidFill>
                  <a:schemeClr val="dk1">
                    <a:lumMod val="75000"/>
                    <a:lumOff val="25000"/>
                  </a:schemeClr>
                </a:solidFill>
                <a:latin typeface="+mn-lt"/>
                <a:ea typeface="+mn-ea"/>
                <a:cs typeface="+mn-cs"/>
              </a:defRPr>
            </a:pPr>
            <a:endParaRPr lang="en-US"/>
          </a:p>
        </c:txPr>
        <c:crossAx val="521640751"/>
        <c:crosses val="autoZero"/>
        <c:auto val="1"/>
        <c:lblAlgn val="ctr"/>
        <c:lblOffset val="100"/>
        <c:noMultiLvlLbl val="0"/>
      </c:catAx>
      <c:valAx>
        <c:axId val="521640751"/>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crossAx val="521643631"/>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image" Target="../media/image69.jpg"/><Relationship Id="rId4" Type="http://schemas.openxmlformats.org/officeDocument/2006/relationships/image" Target="../media/image7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image" Target="../media/image69.jpg"/><Relationship Id="rId4"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3A9BB5-1820-42BA-938D-402A3668417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712E34B-2CBF-45BC-B4D1-66CC27463B0F}">
      <dgm:prSet custT="1"/>
      <dgm:spPr/>
      <dgm:t>
        <a:bodyPr/>
        <a:lstStyle/>
        <a:p>
          <a:pPr>
            <a:lnSpc>
              <a:spcPct val="100000"/>
            </a:lnSpc>
          </a:pPr>
          <a:r>
            <a:rPr lang="en-US" sz="6000" dirty="0"/>
            <a:t>About Ithaca College/ Library/ ILL</a:t>
          </a:r>
        </a:p>
      </dgm:t>
    </dgm:pt>
    <dgm:pt modelId="{11C37FF5-4258-49CA-A76E-267C6F7B5B26}" type="parTrans" cxnId="{483AA912-59E8-46D6-BF76-A7F976B7C1BF}">
      <dgm:prSet/>
      <dgm:spPr/>
      <dgm:t>
        <a:bodyPr/>
        <a:lstStyle/>
        <a:p>
          <a:endParaRPr lang="en-US"/>
        </a:p>
      </dgm:t>
    </dgm:pt>
    <dgm:pt modelId="{F092B0A2-67F8-49FC-8243-BD12C0C7A15F}" type="sibTrans" cxnId="{483AA912-59E8-46D6-BF76-A7F976B7C1BF}">
      <dgm:prSet/>
      <dgm:spPr/>
      <dgm:t>
        <a:bodyPr/>
        <a:lstStyle/>
        <a:p>
          <a:endParaRPr lang="en-US"/>
        </a:p>
      </dgm:t>
    </dgm:pt>
    <dgm:pt modelId="{20D5D48B-AF1C-4D5C-8DC8-F5F07DF9B190}">
      <dgm:prSet custT="1"/>
      <dgm:spPr/>
      <dgm:t>
        <a:bodyPr/>
        <a:lstStyle/>
        <a:p>
          <a:pPr>
            <a:lnSpc>
              <a:spcPct val="100000"/>
            </a:lnSpc>
          </a:pPr>
          <a:r>
            <a:rPr lang="en-US" sz="6000" dirty="0"/>
            <a:t>Why did we make this switch?</a:t>
          </a:r>
        </a:p>
      </dgm:t>
    </dgm:pt>
    <dgm:pt modelId="{C66DC335-D81F-4E2E-84B4-9954B2218119}" type="parTrans" cxnId="{F0782480-2BD5-4495-9443-2142FA6EC4F4}">
      <dgm:prSet/>
      <dgm:spPr/>
      <dgm:t>
        <a:bodyPr/>
        <a:lstStyle/>
        <a:p>
          <a:endParaRPr lang="en-US"/>
        </a:p>
      </dgm:t>
    </dgm:pt>
    <dgm:pt modelId="{A61E1A05-875E-45C7-8FC2-CE4FB3BFA567}" type="sibTrans" cxnId="{F0782480-2BD5-4495-9443-2142FA6EC4F4}">
      <dgm:prSet/>
      <dgm:spPr/>
      <dgm:t>
        <a:bodyPr/>
        <a:lstStyle/>
        <a:p>
          <a:endParaRPr lang="en-US"/>
        </a:p>
      </dgm:t>
    </dgm:pt>
    <dgm:pt modelId="{7F9310EA-0347-4E1E-9D1D-9F30CFEC0035}">
      <dgm:prSet custT="1"/>
      <dgm:spPr/>
      <dgm:t>
        <a:bodyPr/>
        <a:lstStyle/>
        <a:p>
          <a:pPr>
            <a:lnSpc>
              <a:spcPct val="100000"/>
            </a:lnSpc>
          </a:pPr>
          <a:r>
            <a:rPr lang="en-US" sz="6000" dirty="0"/>
            <a:t>Pathway to change</a:t>
          </a:r>
        </a:p>
      </dgm:t>
    </dgm:pt>
    <dgm:pt modelId="{7E293017-25A3-483D-B20F-D41BEC2F0402}" type="parTrans" cxnId="{6EEC668C-6922-4112-A457-B7D7409D5ABF}">
      <dgm:prSet/>
      <dgm:spPr/>
      <dgm:t>
        <a:bodyPr/>
        <a:lstStyle/>
        <a:p>
          <a:endParaRPr lang="en-US"/>
        </a:p>
      </dgm:t>
    </dgm:pt>
    <dgm:pt modelId="{276B2263-6352-4798-A1A7-AC4913FD466C}" type="sibTrans" cxnId="{6EEC668C-6922-4112-A457-B7D7409D5ABF}">
      <dgm:prSet/>
      <dgm:spPr/>
      <dgm:t>
        <a:bodyPr/>
        <a:lstStyle/>
        <a:p>
          <a:endParaRPr lang="en-US"/>
        </a:p>
      </dgm:t>
    </dgm:pt>
    <dgm:pt modelId="{51439AEB-67A9-4895-B8F1-887B5F2FD625}">
      <dgm:prSet custT="1"/>
      <dgm:spPr/>
      <dgm:t>
        <a:bodyPr/>
        <a:lstStyle/>
        <a:p>
          <a:pPr>
            <a:lnSpc>
              <a:spcPct val="100000"/>
            </a:lnSpc>
          </a:pPr>
          <a:r>
            <a:rPr lang="en-US" sz="6000" dirty="0"/>
            <a:t>What’s working well/What’s improving/What’s different</a:t>
          </a:r>
        </a:p>
      </dgm:t>
    </dgm:pt>
    <dgm:pt modelId="{4BDFA7A7-8FE1-41E3-ABF6-C607F482ADE2}" type="parTrans" cxnId="{BF61D5DC-C549-4812-B325-2353F75A464C}">
      <dgm:prSet/>
      <dgm:spPr/>
      <dgm:t>
        <a:bodyPr/>
        <a:lstStyle/>
        <a:p>
          <a:endParaRPr lang="en-US"/>
        </a:p>
      </dgm:t>
    </dgm:pt>
    <dgm:pt modelId="{9A4581D7-5C6F-4242-A731-5437FF82FC18}" type="sibTrans" cxnId="{BF61D5DC-C549-4812-B325-2353F75A464C}">
      <dgm:prSet/>
      <dgm:spPr/>
      <dgm:t>
        <a:bodyPr/>
        <a:lstStyle/>
        <a:p>
          <a:endParaRPr lang="en-US"/>
        </a:p>
      </dgm:t>
    </dgm:pt>
    <dgm:pt modelId="{7BD397C4-6FF1-4C79-A725-B8EA6D887BE7}">
      <dgm:prSet custT="1"/>
      <dgm:spPr/>
      <dgm:t>
        <a:bodyPr/>
        <a:lstStyle/>
        <a:p>
          <a:pPr>
            <a:lnSpc>
              <a:spcPct val="100000"/>
            </a:lnSpc>
          </a:pPr>
          <a:r>
            <a:rPr lang="en-US" sz="6000" dirty="0"/>
            <a:t>Lifecycle of a borrowing </a:t>
          </a:r>
          <a:r>
            <a:rPr lang="en-US" sz="6000" dirty="0" err="1"/>
            <a:t>rapido</a:t>
          </a:r>
          <a:r>
            <a:rPr lang="en-US" sz="6000" dirty="0"/>
            <a:t> request/Helpful features</a:t>
          </a:r>
        </a:p>
      </dgm:t>
    </dgm:pt>
    <dgm:pt modelId="{F87FB724-14D9-44B0-8BEB-1E1F6E0AF001}" type="parTrans" cxnId="{0AEAB1EC-DED0-49F7-9934-16C1C9C3AF4E}">
      <dgm:prSet/>
      <dgm:spPr/>
      <dgm:t>
        <a:bodyPr/>
        <a:lstStyle/>
        <a:p>
          <a:endParaRPr lang="en-US"/>
        </a:p>
      </dgm:t>
    </dgm:pt>
    <dgm:pt modelId="{0B24D05A-37A2-46EE-9666-A6948CFF3387}" type="sibTrans" cxnId="{0AEAB1EC-DED0-49F7-9934-16C1C9C3AF4E}">
      <dgm:prSet/>
      <dgm:spPr/>
      <dgm:t>
        <a:bodyPr/>
        <a:lstStyle/>
        <a:p>
          <a:endParaRPr lang="en-US"/>
        </a:p>
      </dgm:t>
    </dgm:pt>
    <dgm:pt modelId="{0CB66BF0-F759-4D19-B0AF-D728C6B39095}">
      <dgm:prSet custT="1"/>
      <dgm:spPr/>
      <dgm:t>
        <a:bodyPr/>
        <a:lstStyle/>
        <a:p>
          <a:pPr>
            <a:lnSpc>
              <a:spcPct val="100000"/>
            </a:lnSpc>
          </a:pPr>
          <a:r>
            <a:rPr lang="en-US" sz="6000" dirty="0"/>
            <a:t>Migration and implementation pointers</a:t>
          </a:r>
        </a:p>
      </dgm:t>
    </dgm:pt>
    <dgm:pt modelId="{AB4A944C-C6B5-47A7-8A70-D9B3F32B7ABD}" type="parTrans" cxnId="{5638045E-E088-4018-9CB6-043881B151E1}">
      <dgm:prSet/>
      <dgm:spPr/>
      <dgm:t>
        <a:bodyPr/>
        <a:lstStyle/>
        <a:p>
          <a:endParaRPr lang="en-US"/>
        </a:p>
      </dgm:t>
    </dgm:pt>
    <dgm:pt modelId="{2C1BBA39-1334-4557-AF87-D2E79F473F76}" type="sibTrans" cxnId="{5638045E-E088-4018-9CB6-043881B151E1}">
      <dgm:prSet/>
      <dgm:spPr/>
      <dgm:t>
        <a:bodyPr/>
        <a:lstStyle/>
        <a:p>
          <a:endParaRPr lang="en-US"/>
        </a:p>
      </dgm:t>
    </dgm:pt>
    <dgm:pt modelId="{7730EB79-2297-411B-B03F-80D890FAAA63}" type="pres">
      <dgm:prSet presAssocID="{863A9BB5-1820-42BA-938D-402A36684174}" presName="root" presStyleCnt="0">
        <dgm:presLayoutVars>
          <dgm:dir/>
          <dgm:resizeHandles val="exact"/>
        </dgm:presLayoutVars>
      </dgm:prSet>
      <dgm:spPr/>
    </dgm:pt>
    <dgm:pt modelId="{418005BE-8AD7-4490-A361-86DBAFE2B538}" type="pres">
      <dgm:prSet presAssocID="{3712E34B-2CBF-45BC-B4D1-66CC27463B0F}" presName="compNode" presStyleCnt="0"/>
      <dgm:spPr/>
    </dgm:pt>
    <dgm:pt modelId="{3A2A7073-97EE-4AF1-A943-BB6D56CD5826}" type="pres">
      <dgm:prSet presAssocID="{3712E34B-2CBF-45BC-B4D1-66CC27463B0F}" presName="bgRect" presStyleLbl="bgShp" presStyleIdx="0" presStyleCnt="6"/>
      <dgm:spPr/>
    </dgm:pt>
    <dgm:pt modelId="{CEC21F8E-EC56-4BBC-975C-BBB9997E03BB}" type="pres">
      <dgm:prSet presAssocID="{3712E34B-2CBF-45BC-B4D1-66CC27463B0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902EFCBB-85BA-4BFA-ABEA-24A2BD4B2F5E}" type="pres">
      <dgm:prSet presAssocID="{3712E34B-2CBF-45BC-B4D1-66CC27463B0F}" presName="spaceRect" presStyleCnt="0"/>
      <dgm:spPr/>
    </dgm:pt>
    <dgm:pt modelId="{4F46C148-F910-47D5-91D6-0A9930CE3050}" type="pres">
      <dgm:prSet presAssocID="{3712E34B-2CBF-45BC-B4D1-66CC27463B0F}" presName="parTx" presStyleLbl="revTx" presStyleIdx="0" presStyleCnt="6">
        <dgm:presLayoutVars>
          <dgm:chMax val="0"/>
          <dgm:chPref val="0"/>
        </dgm:presLayoutVars>
      </dgm:prSet>
      <dgm:spPr/>
    </dgm:pt>
    <dgm:pt modelId="{9A0BF3D8-6AD4-40CE-B7F8-306E3356E5CD}" type="pres">
      <dgm:prSet presAssocID="{F092B0A2-67F8-49FC-8243-BD12C0C7A15F}" presName="sibTrans" presStyleCnt="0"/>
      <dgm:spPr/>
    </dgm:pt>
    <dgm:pt modelId="{B11F3DED-3003-44EB-AA9C-DC044EC4FE4A}" type="pres">
      <dgm:prSet presAssocID="{20D5D48B-AF1C-4D5C-8DC8-F5F07DF9B190}" presName="compNode" presStyleCnt="0"/>
      <dgm:spPr/>
    </dgm:pt>
    <dgm:pt modelId="{B1B672CD-AD0F-4A6D-A139-1638482D1494}" type="pres">
      <dgm:prSet presAssocID="{20D5D48B-AF1C-4D5C-8DC8-F5F07DF9B190}" presName="bgRect" presStyleLbl="bgShp" presStyleIdx="1" presStyleCnt="6" custLinFactNeighborX="0" custLinFactNeighborY="-1699"/>
      <dgm:spPr/>
    </dgm:pt>
    <dgm:pt modelId="{34BBD71D-4004-427D-90F4-4CFE0C06006B}" type="pres">
      <dgm:prSet presAssocID="{20D5D48B-AF1C-4D5C-8DC8-F5F07DF9B19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lug"/>
        </a:ext>
      </dgm:extLst>
    </dgm:pt>
    <dgm:pt modelId="{3A5CBF78-D407-44DC-9D89-BA9891DD6B2C}" type="pres">
      <dgm:prSet presAssocID="{20D5D48B-AF1C-4D5C-8DC8-F5F07DF9B190}" presName="spaceRect" presStyleCnt="0"/>
      <dgm:spPr/>
    </dgm:pt>
    <dgm:pt modelId="{F062E202-8787-4946-BC7B-57074F597D3C}" type="pres">
      <dgm:prSet presAssocID="{20D5D48B-AF1C-4D5C-8DC8-F5F07DF9B190}" presName="parTx" presStyleLbl="revTx" presStyleIdx="1" presStyleCnt="6">
        <dgm:presLayoutVars>
          <dgm:chMax val="0"/>
          <dgm:chPref val="0"/>
        </dgm:presLayoutVars>
      </dgm:prSet>
      <dgm:spPr/>
    </dgm:pt>
    <dgm:pt modelId="{230B5428-5CCD-41EE-9610-FB64182D4290}" type="pres">
      <dgm:prSet presAssocID="{A61E1A05-875E-45C7-8FC2-CE4FB3BFA567}" presName="sibTrans" presStyleCnt="0"/>
      <dgm:spPr/>
    </dgm:pt>
    <dgm:pt modelId="{5CAC3D4A-EA8E-4911-A230-DA69AEDB0104}" type="pres">
      <dgm:prSet presAssocID="{7F9310EA-0347-4E1E-9D1D-9F30CFEC0035}" presName="compNode" presStyleCnt="0"/>
      <dgm:spPr/>
    </dgm:pt>
    <dgm:pt modelId="{164EC574-0ED9-49A3-8C3B-55DB92CB91B3}" type="pres">
      <dgm:prSet presAssocID="{7F9310EA-0347-4E1E-9D1D-9F30CFEC0035}" presName="bgRect" presStyleLbl="bgShp" presStyleIdx="2" presStyleCnt="6" custLinFactNeighborY="-3044"/>
      <dgm:spPr/>
    </dgm:pt>
    <dgm:pt modelId="{1BA4D421-7E7F-4A96-9C0C-9420B119BF09}" type="pres">
      <dgm:prSet presAssocID="{7F9310EA-0347-4E1E-9D1D-9F30CFEC003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orkflow"/>
        </a:ext>
      </dgm:extLst>
    </dgm:pt>
    <dgm:pt modelId="{0ABF1AD7-0D5A-4D15-BEBC-565022B08813}" type="pres">
      <dgm:prSet presAssocID="{7F9310EA-0347-4E1E-9D1D-9F30CFEC0035}" presName="spaceRect" presStyleCnt="0"/>
      <dgm:spPr/>
    </dgm:pt>
    <dgm:pt modelId="{157E41A6-A4BC-41B3-93F2-0633EF8712FD}" type="pres">
      <dgm:prSet presAssocID="{7F9310EA-0347-4E1E-9D1D-9F30CFEC0035}" presName="parTx" presStyleLbl="revTx" presStyleIdx="2" presStyleCnt="6">
        <dgm:presLayoutVars>
          <dgm:chMax val="0"/>
          <dgm:chPref val="0"/>
        </dgm:presLayoutVars>
      </dgm:prSet>
      <dgm:spPr/>
    </dgm:pt>
    <dgm:pt modelId="{6894FB25-EBCF-4140-AF56-82FBDE96B804}" type="pres">
      <dgm:prSet presAssocID="{276B2263-6352-4798-A1A7-AC4913FD466C}" presName="sibTrans" presStyleCnt="0"/>
      <dgm:spPr/>
    </dgm:pt>
    <dgm:pt modelId="{FE3EFACC-8DC5-4B9D-96B4-7DA796924540}" type="pres">
      <dgm:prSet presAssocID="{0CB66BF0-F759-4D19-B0AF-D728C6B39095}" presName="compNode" presStyleCnt="0"/>
      <dgm:spPr/>
    </dgm:pt>
    <dgm:pt modelId="{DFE9B0A3-30D2-4405-86BD-E915315CF406}" type="pres">
      <dgm:prSet presAssocID="{0CB66BF0-F759-4D19-B0AF-D728C6B39095}" presName="bgRect" presStyleLbl="bgShp" presStyleIdx="3" presStyleCnt="6" custLinFactNeighborY="-4039"/>
      <dgm:spPr/>
    </dgm:pt>
    <dgm:pt modelId="{39ED03EA-3A33-469A-8696-ACC5DB9A5851}" type="pres">
      <dgm:prSet presAssocID="{0CB66BF0-F759-4D19-B0AF-D728C6B3909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ursor with solid fill"/>
        </a:ext>
      </dgm:extLst>
    </dgm:pt>
    <dgm:pt modelId="{9E948AEA-52E7-4977-A667-EFDE5A1DEFF0}" type="pres">
      <dgm:prSet presAssocID="{0CB66BF0-F759-4D19-B0AF-D728C6B39095}" presName="spaceRect" presStyleCnt="0"/>
      <dgm:spPr/>
    </dgm:pt>
    <dgm:pt modelId="{BDC11305-7392-4A3F-A031-520A676CB98B}" type="pres">
      <dgm:prSet presAssocID="{0CB66BF0-F759-4D19-B0AF-D728C6B39095}" presName="parTx" presStyleLbl="revTx" presStyleIdx="3" presStyleCnt="6">
        <dgm:presLayoutVars>
          <dgm:chMax val="0"/>
          <dgm:chPref val="0"/>
        </dgm:presLayoutVars>
      </dgm:prSet>
      <dgm:spPr/>
    </dgm:pt>
    <dgm:pt modelId="{AEF65A03-1076-43CC-AB84-FBF47B1749F0}" type="pres">
      <dgm:prSet presAssocID="{2C1BBA39-1334-4557-AF87-D2E79F473F76}" presName="sibTrans" presStyleCnt="0"/>
      <dgm:spPr/>
    </dgm:pt>
    <dgm:pt modelId="{19C79CFB-6F9B-488B-85FA-F05E0A1C78C2}" type="pres">
      <dgm:prSet presAssocID="{51439AEB-67A9-4895-B8F1-887B5F2FD625}" presName="compNode" presStyleCnt="0"/>
      <dgm:spPr/>
    </dgm:pt>
    <dgm:pt modelId="{DD809405-3FFE-4623-8E3E-869B4BCF10CB}" type="pres">
      <dgm:prSet presAssocID="{51439AEB-67A9-4895-B8F1-887B5F2FD625}" presName="bgRect" presStyleLbl="bgShp" presStyleIdx="4" presStyleCnt="6"/>
      <dgm:spPr/>
    </dgm:pt>
    <dgm:pt modelId="{87597CD3-B8E6-4EE1-A124-A00324D6BF37}" type="pres">
      <dgm:prSet presAssocID="{51439AEB-67A9-4895-B8F1-887B5F2FD62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humbs Up Sign"/>
        </a:ext>
      </dgm:extLst>
    </dgm:pt>
    <dgm:pt modelId="{F9D64A35-B3D3-4BCE-8FDE-24721478DA0D}" type="pres">
      <dgm:prSet presAssocID="{51439AEB-67A9-4895-B8F1-887B5F2FD625}" presName="spaceRect" presStyleCnt="0"/>
      <dgm:spPr/>
    </dgm:pt>
    <dgm:pt modelId="{91073322-32BC-4011-8872-C93FDB820AB6}" type="pres">
      <dgm:prSet presAssocID="{51439AEB-67A9-4895-B8F1-887B5F2FD625}" presName="parTx" presStyleLbl="revTx" presStyleIdx="4" presStyleCnt="6">
        <dgm:presLayoutVars>
          <dgm:chMax val="0"/>
          <dgm:chPref val="0"/>
        </dgm:presLayoutVars>
      </dgm:prSet>
      <dgm:spPr/>
    </dgm:pt>
    <dgm:pt modelId="{CDDD3AC1-7FB7-42DE-9F1E-A0C91B41E951}" type="pres">
      <dgm:prSet presAssocID="{9A4581D7-5C6F-4242-A731-5437FF82FC18}" presName="sibTrans" presStyleCnt="0"/>
      <dgm:spPr/>
    </dgm:pt>
    <dgm:pt modelId="{3D39DDC6-6180-4D63-9F20-8970BCFF12CF}" type="pres">
      <dgm:prSet presAssocID="{7BD397C4-6FF1-4C79-A725-B8EA6D887BE7}" presName="compNode" presStyleCnt="0"/>
      <dgm:spPr/>
    </dgm:pt>
    <dgm:pt modelId="{1A8EEF0E-0541-4358-AD70-05E63513B8DF}" type="pres">
      <dgm:prSet presAssocID="{7BD397C4-6FF1-4C79-A725-B8EA6D887BE7}" presName="bgRect" presStyleLbl="bgShp" presStyleIdx="5" presStyleCnt="6"/>
      <dgm:spPr/>
    </dgm:pt>
    <dgm:pt modelId="{02FDFB8A-8942-4A5E-B76C-BB836C1F0F78}" type="pres">
      <dgm:prSet presAssocID="{7BD397C4-6FF1-4C79-A725-B8EA6D887BE7}" presName="iconRect" presStyleLbl="node1" presStyleIdx="5" presStyleCnt="6"/>
      <dgm:spPr>
        <a:blipFill>
          <a:blip xmlns:r="http://schemas.openxmlformats.org/officeDocument/2006/relationships" r:embed="rId11">
            <a:alphaModFix/>
            <a:biLevel thresh="75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Continuous Improvement outline"/>
        </a:ext>
      </dgm:extLst>
    </dgm:pt>
    <dgm:pt modelId="{EDE8576E-1DF7-4B50-8A90-A652E95CD461}" type="pres">
      <dgm:prSet presAssocID="{7BD397C4-6FF1-4C79-A725-B8EA6D887BE7}" presName="spaceRect" presStyleCnt="0"/>
      <dgm:spPr/>
    </dgm:pt>
    <dgm:pt modelId="{EBB4DE3C-EF31-401B-9B3A-9E8CEE029030}" type="pres">
      <dgm:prSet presAssocID="{7BD397C4-6FF1-4C79-A725-B8EA6D887BE7}" presName="parTx" presStyleLbl="revTx" presStyleIdx="5" presStyleCnt="6">
        <dgm:presLayoutVars>
          <dgm:chMax val="0"/>
          <dgm:chPref val="0"/>
        </dgm:presLayoutVars>
      </dgm:prSet>
      <dgm:spPr/>
    </dgm:pt>
  </dgm:ptLst>
  <dgm:cxnLst>
    <dgm:cxn modelId="{B4414D06-D61A-4DB4-A8F1-D70878737FB2}" type="presOf" srcId="{20D5D48B-AF1C-4D5C-8DC8-F5F07DF9B190}" destId="{F062E202-8787-4946-BC7B-57074F597D3C}" srcOrd="0" destOrd="0" presId="urn:microsoft.com/office/officeart/2018/2/layout/IconVerticalSolidList"/>
    <dgm:cxn modelId="{483AA912-59E8-46D6-BF76-A7F976B7C1BF}" srcId="{863A9BB5-1820-42BA-938D-402A36684174}" destId="{3712E34B-2CBF-45BC-B4D1-66CC27463B0F}" srcOrd="0" destOrd="0" parTransId="{11C37FF5-4258-49CA-A76E-267C6F7B5B26}" sibTransId="{F092B0A2-67F8-49FC-8243-BD12C0C7A15F}"/>
    <dgm:cxn modelId="{5638045E-E088-4018-9CB6-043881B151E1}" srcId="{863A9BB5-1820-42BA-938D-402A36684174}" destId="{0CB66BF0-F759-4D19-B0AF-D728C6B39095}" srcOrd="3" destOrd="0" parTransId="{AB4A944C-C6B5-47A7-8A70-D9B3F32B7ABD}" sibTransId="{2C1BBA39-1334-4557-AF87-D2E79F473F76}"/>
    <dgm:cxn modelId="{2B6F5F6C-4FF9-4E00-ACB7-A555FABDF843}" type="presOf" srcId="{3712E34B-2CBF-45BC-B4D1-66CC27463B0F}" destId="{4F46C148-F910-47D5-91D6-0A9930CE3050}" srcOrd="0" destOrd="0" presId="urn:microsoft.com/office/officeart/2018/2/layout/IconVerticalSolidList"/>
    <dgm:cxn modelId="{F0782480-2BD5-4495-9443-2142FA6EC4F4}" srcId="{863A9BB5-1820-42BA-938D-402A36684174}" destId="{20D5D48B-AF1C-4D5C-8DC8-F5F07DF9B190}" srcOrd="1" destOrd="0" parTransId="{C66DC335-D81F-4E2E-84B4-9954B2218119}" sibTransId="{A61E1A05-875E-45C7-8FC2-CE4FB3BFA567}"/>
    <dgm:cxn modelId="{E2A72787-8417-455A-BB6B-55DC4A01C5C6}" type="presOf" srcId="{0CB66BF0-F759-4D19-B0AF-D728C6B39095}" destId="{BDC11305-7392-4A3F-A031-520A676CB98B}" srcOrd="0" destOrd="0" presId="urn:microsoft.com/office/officeart/2018/2/layout/IconVerticalSolidList"/>
    <dgm:cxn modelId="{6EEC668C-6922-4112-A457-B7D7409D5ABF}" srcId="{863A9BB5-1820-42BA-938D-402A36684174}" destId="{7F9310EA-0347-4E1E-9D1D-9F30CFEC0035}" srcOrd="2" destOrd="0" parTransId="{7E293017-25A3-483D-B20F-D41BEC2F0402}" sibTransId="{276B2263-6352-4798-A1A7-AC4913FD466C}"/>
    <dgm:cxn modelId="{88D35393-F47B-41A4-ABB2-231503AE84A6}" type="presOf" srcId="{51439AEB-67A9-4895-B8F1-887B5F2FD625}" destId="{91073322-32BC-4011-8872-C93FDB820AB6}" srcOrd="0" destOrd="0" presId="urn:microsoft.com/office/officeart/2018/2/layout/IconVerticalSolidList"/>
    <dgm:cxn modelId="{F0F253B2-6812-4466-BD46-2845ED53F45C}" type="presOf" srcId="{7F9310EA-0347-4E1E-9D1D-9F30CFEC0035}" destId="{157E41A6-A4BC-41B3-93F2-0633EF8712FD}" srcOrd="0" destOrd="0" presId="urn:microsoft.com/office/officeart/2018/2/layout/IconVerticalSolidList"/>
    <dgm:cxn modelId="{E380C8D3-4A03-4A30-BB39-9E4801681888}" type="presOf" srcId="{863A9BB5-1820-42BA-938D-402A36684174}" destId="{7730EB79-2297-411B-B03F-80D890FAAA63}" srcOrd="0" destOrd="0" presId="urn:microsoft.com/office/officeart/2018/2/layout/IconVerticalSolidList"/>
    <dgm:cxn modelId="{BF61D5DC-C549-4812-B325-2353F75A464C}" srcId="{863A9BB5-1820-42BA-938D-402A36684174}" destId="{51439AEB-67A9-4895-B8F1-887B5F2FD625}" srcOrd="4" destOrd="0" parTransId="{4BDFA7A7-8FE1-41E3-ABF6-C607F482ADE2}" sibTransId="{9A4581D7-5C6F-4242-A731-5437FF82FC18}"/>
    <dgm:cxn modelId="{0AEAB1EC-DED0-49F7-9934-16C1C9C3AF4E}" srcId="{863A9BB5-1820-42BA-938D-402A36684174}" destId="{7BD397C4-6FF1-4C79-A725-B8EA6D887BE7}" srcOrd="5" destOrd="0" parTransId="{F87FB724-14D9-44B0-8BEB-1E1F6E0AF001}" sibTransId="{0B24D05A-37A2-46EE-9666-A6948CFF3387}"/>
    <dgm:cxn modelId="{F75A67F3-DA0D-4221-9D09-5C2101C58B3D}" type="presOf" srcId="{7BD397C4-6FF1-4C79-A725-B8EA6D887BE7}" destId="{EBB4DE3C-EF31-401B-9B3A-9E8CEE029030}" srcOrd="0" destOrd="0" presId="urn:microsoft.com/office/officeart/2018/2/layout/IconVerticalSolidList"/>
    <dgm:cxn modelId="{2BF396A1-F830-404A-98A2-3C25EB70653C}" type="presParOf" srcId="{7730EB79-2297-411B-B03F-80D890FAAA63}" destId="{418005BE-8AD7-4490-A361-86DBAFE2B538}" srcOrd="0" destOrd="0" presId="urn:microsoft.com/office/officeart/2018/2/layout/IconVerticalSolidList"/>
    <dgm:cxn modelId="{6B9A9752-E5A2-4688-A8E3-8F03D2AC63B3}" type="presParOf" srcId="{418005BE-8AD7-4490-A361-86DBAFE2B538}" destId="{3A2A7073-97EE-4AF1-A943-BB6D56CD5826}" srcOrd="0" destOrd="0" presId="urn:microsoft.com/office/officeart/2018/2/layout/IconVerticalSolidList"/>
    <dgm:cxn modelId="{7A267B54-3A81-45C7-8D6C-255A3A9C878F}" type="presParOf" srcId="{418005BE-8AD7-4490-A361-86DBAFE2B538}" destId="{CEC21F8E-EC56-4BBC-975C-BBB9997E03BB}" srcOrd="1" destOrd="0" presId="urn:microsoft.com/office/officeart/2018/2/layout/IconVerticalSolidList"/>
    <dgm:cxn modelId="{24F414D4-9C03-4880-9602-0CF6ADED834C}" type="presParOf" srcId="{418005BE-8AD7-4490-A361-86DBAFE2B538}" destId="{902EFCBB-85BA-4BFA-ABEA-24A2BD4B2F5E}" srcOrd="2" destOrd="0" presId="urn:microsoft.com/office/officeart/2018/2/layout/IconVerticalSolidList"/>
    <dgm:cxn modelId="{12F73C7F-0079-4A69-98CF-172CE25347AE}" type="presParOf" srcId="{418005BE-8AD7-4490-A361-86DBAFE2B538}" destId="{4F46C148-F910-47D5-91D6-0A9930CE3050}" srcOrd="3" destOrd="0" presId="urn:microsoft.com/office/officeart/2018/2/layout/IconVerticalSolidList"/>
    <dgm:cxn modelId="{051F972A-4AD4-4CEF-98B9-81B7678C8489}" type="presParOf" srcId="{7730EB79-2297-411B-B03F-80D890FAAA63}" destId="{9A0BF3D8-6AD4-40CE-B7F8-306E3356E5CD}" srcOrd="1" destOrd="0" presId="urn:microsoft.com/office/officeart/2018/2/layout/IconVerticalSolidList"/>
    <dgm:cxn modelId="{E7834A67-2C57-4B06-954C-4EED17BF8699}" type="presParOf" srcId="{7730EB79-2297-411B-B03F-80D890FAAA63}" destId="{B11F3DED-3003-44EB-AA9C-DC044EC4FE4A}" srcOrd="2" destOrd="0" presId="urn:microsoft.com/office/officeart/2018/2/layout/IconVerticalSolidList"/>
    <dgm:cxn modelId="{4F93F907-12D6-459E-B85D-4BA480CA8B8B}" type="presParOf" srcId="{B11F3DED-3003-44EB-AA9C-DC044EC4FE4A}" destId="{B1B672CD-AD0F-4A6D-A139-1638482D1494}" srcOrd="0" destOrd="0" presId="urn:microsoft.com/office/officeart/2018/2/layout/IconVerticalSolidList"/>
    <dgm:cxn modelId="{C3742B87-02EC-4808-AF31-9F967ECFBB64}" type="presParOf" srcId="{B11F3DED-3003-44EB-AA9C-DC044EC4FE4A}" destId="{34BBD71D-4004-427D-90F4-4CFE0C06006B}" srcOrd="1" destOrd="0" presId="urn:microsoft.com/office/officeart/2018/2/layout/IconVerticalSolidList"/>
    <dgm:cxn modelId="{FCE79818-D8FC-4583-8205-7605963209C5}" type="presParOf" srcId="{B11F3DED-3003-44EB-AA9C-DC044EC4FE4A}" destId="{3A5CBF78-D407-44DC-9D89-BA9891DD6B2C}" srcOrd="2" destOrd="0" presId="urn:microsoft.com/office/officeart/2018/2/layout/IconVerticalSolidList"/>
    <dgm:cxn modelId="{90086799-A200-46A8-A036-5E07B1323E5A}" type="presParOf" srcId="{B11F3DED-3003-44EB-AA9C-DC044EC4FE4A}" destId="{F062E202-8787-4946-BC7B-57074F597D3C}" srcOrd="3" destOrd="0" presId="urn:microsoft.com/office/officeart/2018/2/layout/IconVerticalSolidList"/>
    <dgm:cxn modelId="{85B18158-3A69-47F1-8C37-F0624F10D4A1}" type="presParOf" srcId="{7730EB79-2297-411B-B03F-80D890FAAA63}" destId="{230B5428-5CCD-41EE-9610-FB64182D4290}" srcOrd="3" destOrd="0" presId="urn:microsoft.com/office/officeart/2018/2/layout/IconVerticalSolidList"/>
    <dgm:cxn modelId="{0B0FBA1A-A555-48EC-8CD2-92819922A252}" type="presParOf" srcId="{7730EB79-2297-411B-B03F-80D890FAAA63}" destId="{5CAC3D4A-EA8E-4911-A230-DA69AEDB0104}" srcOrd="4" destOrd="0" presId="urn:microsoft.com/office/officeart/2018/2/layout/IconVerticalSolidList"/>
    <dgm:cxn modelId="{27F53191-CA59-4172-88CA-4535548F00E0}" type="presParOf" srcId="{5CAC3D4A-EA8E-4911-A230-DA69AEDB0104}" destId="{164EC574-0ED9-49A3-8C3B-55DB92CB91B3}" srcOrd="0" destOrd="0" presId="urn:microsoft.com/office/officeart/2018/2/layout/IconVerticalSolidList"/>
    <dgm:cxn modelId="{FEB94651-E736-481E-925C-8210937CB439}" type="presParOf" srcId="{5CAC3D4A-EA8E-4911-A230-DA69AEDB0104}" destId="{1BA4D421-7E7F-4A96-9C0C-9420B119BF09}" srcOrd="1" destOrd="0" presId="urn:microsoft.com/office/officeart/2018/2/layout/IconVerticalSolidList"/>
    <dgm:cxn modelId="{61688D5D-BC68-480F-9D54-AB7EDE17F5D3}" type="presParOf" srcId="{5CAC3D4A-EA8E-4911-A230-DA69AEDB0104}" destId="{0ABF1AD7-0D5A-4D15-BEBC-565022B08813}" srcOrd="2" destOrd="0" presId="urn:microsoft.com/office/officeart/2018/2/layout/IconVerticalSolidList"/>
    <dgm:cxn modelId="{A9BA76AA-89C1-47CC-AD52-50B1BC0791C1}" type="presParOf" srcId="{5CAC3D4A-EA8E-4911-A230-DA69AEDB0104}" destId="{157E41A6-A4BC-41B3-93F2-0633EF8712FD}" srcOrd="3" destOrd="0" presId="urn:microsoft.com/office/officeart/2018/2/layout/IconVerticalSolidList"/>
    <dgm:cxn modelId="{019B5AC4-151C-4908-9E25-CBFCAD38AE34}" type="presParOf" srcId="{7730EB79-2297-411B-B03F-80D890FAAA63}" destId="{6894FB25-EBCF-4140-AF56-82FBDE96B804}" srcOrd="5" destOrd="0" presId="urn:microsoft.com/office/officeart/2018/2/layout/IconVerticalSolidList"/>
    <dgm:cxn modelId="{666ED0D0-B072-4E0A-8D03-F63AA03C6DB5}" type="presParOf" srcId="{7730EB79-2297-411B-B03F-80D890FAAA63}" destId="{FE3EFACC-8DC5-4B9D-96B4-7DA796924540}" srcOrd="6" destOrd="0" presId="urn:microsoft.com/office/officeart/2018/2/layout/IconVerticalSolidList"/>
    <dgm:cxn modelId="{28680BD7-DCC8-4B04-B113-96B06C4714F2}" type="presParOf" srcId="{FE3EFACC-8DC5-4B9D-96B4-7DA796924540}" destId="{DFE9B0A3-30D2-4405-86BD-E915315CF406}" srcOrd="0" destOrd="0" presId="urn:microsoft.com/office/officeart/2018/2/layout/IconVerticalSolidList"/>
    <dgm:cxn modelId="{E9F1115E-DD24-4B28-A488-82895496A6D9}" type="presParOf" srcId="{FE3EFACC-8DC5-4B9D-96B4-7DA796924540}" destId="{39ED03EA-3A33-469A-8696-ACC5DB9A5851}" srcOrd="1" destOrd="0" presId="urn:microsoft.com/office/officeart/2018/2/layout/IconVerticalSolidList"/>
    <dgm:cxn modelId="{80E1156F-FB27-4BBC-9F66-E5E52C6619C7}" type="presParOf" srcId="{FE3EFACC-8DC5-4B9D-96B4-7DA796924540}" destId="{9E948AEA-52E7-4977-A667-EFDE5A1DEFF0}" srcOrd="2" destOrd="0" presId="urn:microsoft.com/office/officeart/2018/2/layout/IconVerticalSolidList"/>
    <dgm:cxn modelId="{9CA83C50-0E91-4B33-9EE2-AAE9F359D895}" type="presParOf" srcId="{FE3EFACC-8DC5-4B9D-96B4-7DA796924540}" destId="{BDC11305-7392-4A3F-A031-520A676CB98B}" srcOrd="3" destOrd="0" presId="urn:microsoft.com/office/officeart/2018/2/layout/IconVerticalSolidList"/>
    <dgm:cxn modelId="{C374C29C-53D1-42B4-AF64-DCEF327B3C5A}" type="presParOf" srcId="{7730EB79-2297-411B-B03F-80D890FAAA63}" destId="{AEF65A03-1076-43CC-AB84-FBF47B1749F0}" srcOrd="7" destOrd="0" presId="urn:microsoft.com/office/officeart/2018/2/layout/IconVerticalSolidList"/>
    <dgm:cxn modelId="{3F9F0A58-F427-41A5-8BAA-9AD0B97E907C}" type="presParOf" srcId="{7730EB79-2297-411B-B03F-80D890FAAA63}" destId="{19C79CFB-6F9B-488B-85FA-F05E0A1C78C2}" srcOrd="8" destOrd="0" presId="urn:microsoft.com/office/officeart/2018/2/layout/IconVerticalSolidList"/>
    <dgm:cxn modelId="{019E0E40-5FED-49EA-B609-9965EF48AF47}" type="presParOf" srcId="{19C79CFB-6F9B-488B-85FA-F05E0A1C78C2}" destId="{DD809405-3FFE-4623-8E3E-869B4BCF10CB}" srcOrd="0" destOrd="0" presId="urn:microsoft.com/office/officeart/2018/2/layout/IconVerticalSolidList"/>
    <dgm:cxn modelId="{A0D7486F-266F-4DD9-81CE-21FD869ECE76}" type="presParOf" srcId="{19C79CFB-6F9B-488B-85FA-F05E0A1C78C2}" destId="{87597CD3-B8E6-4EE1-A124-A00324D6BF37}" srcOrd="1" destOrd="0" presId="urn:microsoft.com/office/officeart/2018/2/layout/IconVerticalSolidList"/>
    <dgm:cxn modelId="{64A48375-25D2-46DB-A542-B12FDFB57E98}" type="presParOf" srcId="{19C79CFB-6F9B-488B-85FA-F05E0A1C78C2}" destId="{F9D64A35-B3D3-4BCE-8FDE-24721478DA0D}" srcOrd="2" destOrd="0" presId="urn:microsoft.com/office/officeart/2018/2/layout/IconVerticalSolidList"/>
    <dgm:cxn modelId="{1D687BE4-A6C7-499F-AE0A-63399950C462}" type="presParOf" srcId="{19C79CFB-6F9B-488B-85FA-F05E0A1C78C2}" destId="{91073322-32BC-4011-8872-C93FDB820AB6}" srcOrd="3" destOrd="0" presId="urn:microsoft.com/office/officeart/2018/2/layout/IconVerticalSolidList"/>
    <dgm:cxn modelId="{E522CC5B-F855-41B8-9484-F6D7F53757F0}" type="presParOf" srcId="{7730EB79-2297-411B-B03F-80D890FAAA63}" destId="{CDDD3AC1-7FB7-42DE-9F1E-A0C91B41E951}" srcOrd="9" destOrd="0" presId="urn:microsoft.com/office/officeart/2018/2/layout/IconVerticalSolidList"/>
    <dgm:cxn modelId="{0C0B227B-B89D-4E06-8EF4-F2D4AD026D18}" type="presParOf" srcId="{7730EB79-2297-411B-B03F-80D890FAAA63}" destId="{3D39DDC6-6180-4D63-9F20-8970BCFF12CF}" srcOrd="10" destOrd="0" presId="urn:microsoft.com/office/officeart/2018/2/layout/IconVerticalSolidList"/>
    <dgm:cxn modelId="{437AE25D-603C-459F-AD5D-C2598230AFC8}" type="presParOf" srcId="{3D39DDC6-6180-4D63-9F20-8970BCFF12CF}" destId="{1A8EEF0E-0541-4358-AD70-05E63513B8DF}" srcOrd="0" destOrd="0" presId="urn:microsoft.com/office/officeart/2018/2/layout/IconVerticalSolidList"/>
    <dgm:cxn modelId="{95AC4F71-FD18-4F53-BC5B-22D46488848E}" type="presParOf" srcId="{3D39DDC6-6180-4D63-9F20-8970BCFF12CF}" destId="{02FDFB8A-8942-4A5E-B76C-BB836C1F0F78}" srcOrd="1" destOrd="0" presId="urn:microsoft.com/office/officeart/2018/2/layout/IconVerticalSolidList"/>
    <dgm:cxn modelId="{4393EF3A-9AE6-46CF-92D6-30F629452081}" type="presParOf" srcId="{3D39DDC6-6180-4D63-9F20-8970BCFF12CF}" destId="{EDE8576E-1DF7-4B50-8A90-A652E95CD461}" srcOrd="2" destOrd="0" presId="urn:microsoft.com/office/officeart/2018/2/layout/IconVerticalSolidList"/>
    <dgm:cxn modelId="{1862333A-9457-4F21-9B89-CEF25EB17C96}" type="presParOf" srcId="{3D39DDC6-6180-4D63-9F20-8970BCFF12CF}" destId="{EBB4DE3C-EF31-401B-9B3A-9E8CEE02903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F043E9-A331-4D6F-9795-F107B1DAAFA4}" type="doc">
      <dgm:prSet loTypeId="urn:microsoft.com/office/officeart/2005/8/layout/chevron2" loCatId="process" qsTypeId="urn:microsoft.com/office/officeart/2005/8/quickstyle/3d3" qsCatId="3D" csTypeId="urn:microsoft.com/office/officeart/2005/8/colors/colorful2" csCatId="colorful" phldr="1"/>
      <dgm:spPr/>
      <dgm:t>
        <a:bodyPr/>
        <a:lstStyle/>
        <a:p>
          <a:endParaRPr lang="en-US"/>
        </a:p>
      </dgm:t>
    </dgm:pt>
    <dgm:pt modelId="{F55F579D-4053-4A35-A99C-2B685D764A4D}">
      <dgm:prSet phldrT="[Text]" custT="1"/>
      <dgm:spPr/>
      <dgm:t>
        <a:bodyPr/>
        <a:lstStyle/>
        <a:p>
          <a:r>
            <a:rPr lang="en-US" sz="2000" b="1" dirty="0"/>
            <a:t>October-</a:t>
          </a:r>
        </a:p>
        <a:p>
          <a:r>
            <a:rPr lang="en-US" sz="2000" b="1" dirty="0"/>
            <a:t>December </a:t>
          </a:r>
        </a:p>
        <a:p>
          <a:r>
            <a:rPr lang="en-US" sz="2000" b="1" dirty="0"/>
            <a:t>2020</a:t>
          </a:r>
        </a:p>
      </dgm:t>
    </dgm:pt>
    <dgm:pt modelId="{71EBA489-9331-43A1-A2AC-FC692C706185}" type="parTrans" cxnId="{784CC681-A3AB-4EA0-9A04-0D2BDB610C5B}">
      <dgm:prSet/>
      <dgm:spPr/>
      <dgm:t>
        <a:bodyPr/>
        <a:lstStyle/>
        <a:p>
          <a:endParaRPr lang="en-US"/>
        </a:p>
      </dgm:t>
    </dgm:pt>
    <dgm:pt modelId="{C5068D9F-539D-497E-98BD-31149D7B7993}" type="sibTrans" cxnId="{784CC681-A3AB-4EA0-9A04-0D2BDB610C5B}">
      <dgm:prSet/>
      <dgm:spPr/>
      <dgm:t>
        <a:bodyPr/>
        <a:lstStyle/>
        <a:p>
          <a:endParaRPr lang="en-US"/>
        </a:p>
      </dgm:t>
    </dgm:pt>
    <dgm:pt modelId="{C74F63E2-A186-4717-A15A-E4841B01CB6C}">
      <dgm:prSet phldrT="[Text]" custT="1"/>
      <dgm:spPr/>
      <dgm:t>
        <a:bodyPr/>
        <a:lstStyle/>
        <a:p>
          <a:r>
            <a:rPr lang="en-US" sz="2400" dirty="0"/>
            <a:t>Rapido pitched by </a:t>
          </a:r>
          <a:r>
            <a:rPr lang="en-US" sz="2400" dirty="0" err="1"/>
            <a:t>ExLibris</a:t>
          </a:r>
          <a:endParaRPr lang="en-US" sz="2400" dirty="0"/>
        </a:p>
      </dgm:t>
    </dgm:pt>
    <dgm:pt modelId="{22C99D14-5F4D-498C-B81B-BC820B4E75C6}" type="parTrans" cxnId="{EE6FD01E-F885-4439-A46D-74E77D722613}">
      <dgm:prSet/>
      <dgm:spPr/>
      <dgm:t>
        <a:bodyPr/>
        <a:lstStyle/>
        <a:p>
          <a:endParaRPr lang="en-US"/>
        </a:p>
      </dgm:t>
    </dgm:pt>
    <dgm:pt modelId="{FAD83BCB-9840-493B-824D-78F581CD8236}" type="sibTrans" cxnId="{EE6FD01E-F885-4439-A46D-74E77D722613}">
      <dgm:prSet/>
      <dgm:spPr/>
      <dgm:t>
        <a:bodyPr/>
        <a:lstStyle/>
        <a:p>
          <a:endParaRPr lang="en-US"/>
        </a:p>
      </dgm:t>
    </dgm:pt>
    <dgm:pt modelId="{EC80912B-4B77-488B-968A-814FBC97DD3A}">
      <dgm:prSet phldrT="[Text]" custT="1"/>
      <dgm:spPr/>
      <dgm:t>
        <a:bodyPr/>
        <a:lstStyle/>
        <a:p>
          <a:r>
            <a:rPr lang="en-US" sz="2400" dirty="0"/>
            <a:t>Agreement signed</a:t>
          </a:r>
        </a:p>
      </dgm:t>
    </dgm:pt>
    <dgm:pt modelId="{36564A6C-A78F-401A-AFD1-8BCC98F099CF}" type="parTrans" cxnId="{815BB133-B9EA-45C2-B71F-A099610A83D7}">
      <dgm:prSet/>
      <dgm:spPr/>
      <dgm:t>
        <a:bodyPr/>
        <a:lstStyle/>
        <a:p>
          <a:endParaRPr lang="en-US"/>
        </a:p>
      </dgm:t>
    </dgm:pt>
    <dgm:pt modelId="{F4B304DD-08CA-408F-8BF0-E541013C4D87}" type="sibTrans" cxnId="{815BB133-B9EA-45C2-B71F-A099610A83D7}">
      <dgm:prSet/>
      <dgm:spPr/>
      <dgm:t>
        <a:bodyPr/>
        <a:lstStyle/>
        <a:p>
          <a:endParaRPr lang="en-US"/>
        </a:p>
      </dgm:t>
    </dgm:pt>
    <dgm:pt modelId="{3F267E0B-568C-424B-B6A7-0EA4B9365F11}">
      <dgm:prSet phldrT="[Text]"/>
      <dgm:spPr/>
      <dgm:t>
        <a:bodyPr/>
        <a:lstStyle/>
        <a:p>
          <a:r>
            <a:rPr lang="en-US" dirty="0"/>
            <a:t>January </a:t>
          </a:r>
        </a:p>
        <a:p>
          <a:r>
            <a:rPr lang="en-US" dirty="0"/>
            <a:t>2021</a:t>
          </a:r>
        </a:p>
      </dgm:t>
    </dgm:pt>
    <dgm:pt modelId="{FC36B248-4D6E-4DBD-A98B-B8BE6627AF75}" type="parTrans" cxnId="{8DC6BCB3-1E50-45FC-8AEB-0EC9B463B0EC}">
      <dgm:prSet/>
      <dgm:spPr/>
      <dgm:t>
        <a:bodyPr/>
        <a:lstStyle/>
        <a:p>
          <a:endParaRPr lang="en-US"/>
        </a:p>
      </dgm:t>
    </dgm:pt>
    <dgm:pt modelId="{85FDDA33-78A3-42AD-BF96-7154FD4E6FC6}" type="sibTrans" cxnId="{8DC6BCB3-1E50-45FC-8AEB-0EC9B463B0EC}">
      <dgm:prSet/>
      <dgm:spPr/>
      <dgm:t>
        <a:bodyPr/>
        <a:lstStyle/>
        <a:p>
          <a:endParaRPr lang="en-US"/>
        </a:p>
      </dgm:t>
    </dgm:pt>
    <dgm:pt modelId="{61473B08-86A1-4348-BAD5-66940445E77F}">
      <dgm:prSet phldrT="[Text]" custT="1"/>
      <dgm:spPr/>
      <dgm:t>
        <a:bodyPr/>
        <a:lstStyle/>
        <a:p>
          <a:r>
            <a:rPr lang="en-US" sz="2400" dirty="0"/>
            <a:t>Configure &amp; Test ALMA RS with select SUNY Partners</a:t>
          </a:r>
        </a:p>
      </dgm:t>
    </dgm:pt>
    <dgm:pt modelId="{F9674208-7B89-42B5-83F2-3204A48F1AA4}" type="parTrans" cxnId="{245D773A-BF93-480F-8CED-189B4123C467}">
      <dgm:prSet/>
      <dgm:spPr/>
      <dgm:t>
        <a:bodyPr/>
        <a:lstStyle/>
        <a:p>
          <a:endParaRPr lang="en-US"/>
        </a:p>
      </dgm:t>
    </dgm:pt>
    <dgm:pt modelId="{687C2E0C-7862-4CE8-97D4-5AAABCE70AC0}" type="sibTrans" cxnId="{245D773A-BF93-480F-8CED-189B4123C467}">
      <dgm:prSet/>
      <dgm:spPr/>
      <dgm:t>
        <a:bodyPr/>
        <a:lstStyle/>
        <a:p>
          <a:endParaRPr lang="en-US"/>
        </a:p>
      </dgm:t>
    </dgm:pt>
    <dgm:pt modelId="{7217B1A5-E4A5-4BEB-9482-5562BBB21DD2}">
      <dgm:prSet phldrT="[Text]"/>
      <dgm:spPr/>
      <dgm:t>
        <a:bodyPr/>
        <a:lstStyle/>
        <a:p>
          <a:r>
            <a:rPr lang="en-US" dirty="0"/>
            <a:t>February </a:t>
          </a:r>
        </a:p>
        <a:p>
          <a:r>
            <a:rPr lang="en-US" dirty="0"/>
            <a:t>2021</a:t>
          </a:r>
        </a:p>
      </dgm:t>
    </dgm:pt>
    <dgm:pt modelId="{430631DF-8BF6-4EA1-82DF-70AEB6A9D261}" type="parTrans" cxnId="{946C78BE-B98D-4077-957E-C00CB97246FD}">
      <dgm:prSet/>
      <dgm:spPr/>
      <dgm:t>
        <a:bodyPr/>
        <a:lstStyle/>
        <a:p>
          <a:endParaRPr lang="en-US"/>
        </a:p>
      </dgm:t>
    </dgm:pt>
    <dgm:pt modelId="{4384341E-A137-44C0-A606-87890EA33512}" type="sibTrans" cxnId="{946C78BE-B98D-4077-957E-C00CB97246FD}">
      <dgm:prSet/>
      <dgm:spPr/>
      <dgm:t>
        <a:bodyPr/>
        <a:lstStyle/>
        <a:p>
          <a:endParaRPr lang="en-US"/>
        </a:p>
      </dgm:t>
    </dgm:pt>
    <dgm:pt modelId="{FB451B9E-08C3-4678-8BEF-960AAECFA8AD}">
      <dgm:prSet phldrT="[Text]" custT="1"/>
      <dgm:spPr/>
      <dgm:t>
        <a:bodyPr/>
        <a:lstStyle/>
        <a:p>
          <a:r>
            <a:rPr lang="en-US" sz="2400" dirty="0"/>
            <a:t>Initial Rapido training begins</a:t>
          </a:r>
        </a:p>
      </dgm:t>
    </dgm:pt>
    <dgm:pt modelId="{AC710446-8A9D-400C-A9EC-6B8A501A8E97}" type="parTrans" cxnId="{8B5E5451-7A86-4888-B1FE-100146F0830E}">
      <dgm:prSet/>
      <dgm:spPr/>
      <dgm:t>
        <a:bodyPr/>
        <a:lstStyle/>
        <a:p>
          <a:endParaRPr lang="en-US"/>
        </a:p>
      </dgm:t>
    </dgm:pt>
    <dgm:pt modelId="{0E1174E4-1421-458E-8F3A-3E6B8A22D9B1}" type="sibTrans" cxnId="{8B5E5451-7A86-4888-B1FE-100146F0830E}">
      <dgm:prSet/>
      <dgm:spPr/>
      <dgm:t>
        <a:bodyPr/>
        <a:lstStyle/>
        <a:p>
          <a:endParaRPr lang="en-US"/>
        </a:p>
      </dgm:t>
    </dgm:pt>
    <dgm:pt modelId="{95C9C009-0B8F-4578-963B-AE65DE6C40CA}">
      <dgm:prSet phldrT="[Text]" custT="1"/>
      <dgm:spPr/>
      <dgm:t>
        <a:bodyPr/>
        <a:lstStyle/>
        <a:p>
          <a:r>
            <a:rPr lang="en-US" sz="2400" dirty="0"/>
            <a:t>Initial transition planning begins</a:t>
          </a:r>
        </a:p>
      </dgm:t>
    </dgm:pt>
    <dgm:pt modelId="{4A6A9DD9-2FE5-4B6B-9396-06FD27A48FE0}" type="parTrans" cxnId="{98343498-DC6B-4431-8CC1-E4BA1A3A7844}">
      <dgm:prSet/>
      <dgm:spPr/>
      <dgm:t>
        <a:bodyPr/>
        <a:lstStyle/>
        <a:p>
          <a:endParaRPr lang="en-US"/>
        </a:p>
      </dgm:t>
    </dgm:pt>
    <dgm:pt modelId="{7C625BE7-4222-4B75-90BE-2C81241DB60E}" type="sibTrans" cxnId="{98343498-DC6B-4431-8CC1-E4BA1A3A7844}">
      <dgm:prSet/>
      <dgm:spPr/>
      <dgm:t>
        <a:bodyPr/>
        <a:lstStyle/>
        <a:p>
          <a:endParaRPr lang="en-US"/>
        </a:p>
      </dgm:t>
    </dgm:pt>
    <dgm:pt modelId="{626D254D-59A2-41B4-A61E-D91982D34BDA}">
      <dgm:prSet phldrT="[Text]" custT="1"/>
      <dgm:spPr/>
      <dgm:t>
        <a:bodyPr/>
        <a:lstStyle/>
        <a:p>
          <a:r>
            <a:rPr lang="en-US" sz="2400" dirty="0"/>
            <a:t>Discussion with SUNY re: ALMA Resource Sharing (RS)</a:t>
          </a:r>
        </a:p>
      </dgm:t>
    </dgm:pt>
    <dgm:pt modelId="{0C7C4067-029F-40B7-895F-7A7BDD5F8454}" type="parTrans" cxnId="{5F9C57A4-8199-459C-9C0F-E4C4DC7E39C6}">
      <dgm:prSet/>
      <dgm:spPr/>
      <dgm:t>
        <a:bodyPr/>
        <a:lstStyle/>
        <a:p>
          <a:endParaRPr lang="en-US"/>
        </a:p>
      </dgm:t>
    </dgm:pt>
    <dgm:pt modelId="{05CFD848-A13F-4C8A-93B4-0A354D97E3EF}" type="sibTrans" cxnId="{5F9C57A4-8199-459C-9C0F-E4C4DC7E39C6}">
      <dgm:prSet/>
      <dgm:spPr/>
      <dgm:t>
        <a:bodyPr/>
        <a:lstStyle/>
        <a:p>
          <a:endParaRPr lang="en-US"/>
        </a:p>
      </dgm:t>
    </dgm:pt>
    <dgm:pt modelId="{9644965B-D0F5-4DB3-9047-1AD04F9BF0BE}">
      <dgm:prSet phldrT="[Text]" custT="1"/>
      <dgm:spPr/>
      <dgm:t>
        <a:bodyPr/>
        <a:lstStyle/>
        <a:p>
          <a:r>
            <a:rPr lang="en-US" sz="2400" dirty="0"/>
            <a:t>Enable Patron RS requesting in Primo</a:t>
          </a:r>
        </a:p>
      </dgm:t>
    </dgm:pt>
    <dgm:pt modelId="{A8A848C5-8E04-4304-A4B2-7306FD17707E}" type="parTrans" cxnId="{2169B861-F406-4616-B7E6-C29F1DDEAA68}">
      <dgm:prSet/>
      <dgm:spPr/>
      <dgm:t>
        <a:bodyPr/>
        <a:lstStyle/>
        <a:p>
          <a:endParaRPr lang="en-US"/>
        </a:p>
      </dgm:t>
    </dgm:pt>
    <dgm:pt modelId="{0775D853-D074-429B-9CF7-89B8D10E18F9}" type="sibTrans" cxnId="{2169B861-F406-4616-B7E6-C29F1DDEAA68}">
      <dgm:prSet/>
      <dgm:spPr/>
      <dgm:t>
        <a:bodyPr/>
        <a:lstStyle/>
        <a:p>
          <a:endParaRPr lang="en-US"/>
        </a:p>
      </dgm:t>
    </dgm:pt>
    <dgm:pt modelId="{B51D0CD3-A932-427D-8ADA-A8DD8F1E9E88}">
      <dgm:prSet phldrT="[Text]" custT="1"/>
      <dgm:spPr/>
      <dgm:t>
        <a:bodyPr/>
        <a:lstStyle/>
        <a:p>
          <a:r>
            <a:rPr lang="en-US" sz="2400" dirty="0"/>
            <a:t>Rapido configuration begins</a:t>
          </a:r>
        </a:p>
      </dgm:t>
    </dgm:pt>
    <dgm:pt modelId="{76947B9F-A0AC-48EC-B364-7CA497C62479}" type="parTrans" cxnId="{33C29859-F278-4855-AD9A-FE302FEFC623}">
      <dgm:prSet/>
      <dgm:spPr/>
      <dgm:t>
        <a:bodyPr/>
        <a:lstStyle/>
        <a:p>
          <a:endParaRPr lang="en-US"/>
        </a:p>
      </dgm:t>
    </dgm:pt>
    <dgm:pt modelId="{5679F189-A7D5-4686-A7E9-056E130AE332}" type="sibTrans" cxnId="{33C29859-F278-4855-AD9A-FE302FEFC623}">
      <dgm:prSet/>
      <dgm:spPr/>
      <dgm:t>
        <a:bodyPr/>
        <a:lstStyle/>
        <a:p>
          <a:endParaRPr lang="en-US"/>
        </a:p>
      </dgm:t>
    </dgm:pt>
    <dgm:pt modelId="{E3D9FBB2-D296-4E1D-9439-8F8E81F3919E}">
      <dgm:prSet phldrT="[Text]" custT="1"/>
      <dgm:spPr/>
      <dgm:t>
        <a:bodyPr/>
        <a:lstStyle/>
        <a:p>
          <a:r>
            <a:rPr lang="en-US" sz="2400" dirty="0"/>
            <a:t>All articles now delivered via ALMA RS</a:t>
          </a:r>
        </a:p>
      </dgm:t>
    </dgm:pt>
    <dgm:pt modelId="{D854DDAE-C7C8-4FFB-AC83-3494FC30754A}" type="parTrans" cxnId="{66629D00-EC65-4E6D-A6F1-48EE5A75FD18}">
      <dgm:prSet/>
      <dgm:spPr/>
      <dgm:t>
        <a:bodyPr/>
        <a:lstStyle/>
        <a:p>
          <a:endParaRPr lang="en-US"/>
        </a:p>
      </dgm:t>
    </dgm:pt>
    <dgm:pt modelId="{3C04A4EE-CADC-4725-BB2C-0D182F13AF03}" type="sibTrans" cxnId="{66629D00-EC65-4E6D-A6F1-48EE5A75FD18}">
      <dgm:prSet/>
      <dgm:spPr/>
      <dgm:t>
        <a:bodyPr/>
        <a:lstStyle/>
        <a:p>
          <a:endParaRPr lang="en-US"/>
        </a:p>
      </dgm:t>
    </dgm:pt>
    <dgm:pt modelId="{3BB0CBF3-E939-42B1-8D48-BC48792592B1}">
      <dgm:prSet phldrT="[Text]" custT="1"/>
      <dgm:spPr/>
      <dgm:t>
        <a:bodyPr/>
        <a:lstStyle/>
        <a:p>
          <a:r>
            <a:rPr lang="en-US" sz="2400" dirty="0"/>
            <a:t>All requests initiate in ALMA and exported to Illiad</a:t>
          </a:r>
        </a:p>
      </dgm:t>
    </dgm:pt>
    <dgm:pt modelId="{95F40ACA-A3DF-45EE-B275-A0262226E396}" type="parTrans" cxnId="{BE446977-165D-4B2A-936B-9FFA617DA4FC}">
      <dgm:prSet/>
      <dgm:spPr/>
      <dgm:t>
        <a:bodyPr/>
        <a:lstStyle/>
        <a:p>
          <a:endParaRPr lang="en-US"/>
        </a:p>
      </dgm:t>
    </dgm:pt>
    <dgm:pt modelId="{17B25832-C6E8-444D-9324-B49B1B7FD75C}" type="sibTrans" cxnId="{BE446977-165D-4B2A-936B-9FFA617DA4FC}">
      <dgm:prSet/>
      <dgm:spPr/>
      <dgm:t>
        <a:bodyPr/>
        <a:lstStyle/>
        <a:p>
          <a:endParaRPr lang="en-US"/>
        </a:p>
      </dgm:t>
    </dgm:pt>
    <dgm:pt modelId="{EE398D7E-F316-4CAC-B2CD-1EFF7E633BC6}">
      <dgm:prSet phldrT="[Text]" custT="1"/>
      <dgm:spPr/>
      <dgm:t>
        <a:bodyPr/>
        <a:lstStyle/>
        <a:p>
          <a:r>
            <a:rPr lang="en-US" sz="2400" dirty="0"/>
            <a:t>Patron links to Illiad accounts removed from website (patrons request history)</a:t>
          </a:r>
        </a:p>
      </dgm:t>
    </dgm:pt>
    <dgm:pt modelId="{8B4252C3-41F4-4A41-B27D-C3F1487C09B6}" type="parTrans" cxnId="{8061CC82-66EA-41D7-8869-5F587B8B91DA}">
      <dgm:prSet/>
      <dgm:spPr/>
      <dgm:t>
        <a:bodyPr/>
        <a:lstStyle/>
        <a:p>
          <a:endParaRPr lang="en-US"/>
        </a:p>
      </dgm:t>
    </dgm:pt>
    <dgm:pt modelId="{E65DFEA6-DBB2-4E40-9E94-F96002C782F9}" type="sibTrans" cxnId="{8061CC82-66EA-41D7-8869-5F587B8B91DA}">
      <dgm:prSet/>
      <dgm:spPr/>
      <dgm:t>
        <a:bodyPr/>
        <a:lstStyle/>
        <a:p>
          <a:endParaRPr lang="en-US"/>
        </a:p>
      </dgm:t>
    </dgm:pt>
    <dgm:pt modelId="{2D72499B-7B26-4CAA-ABAF-E6F4A8F1D94F}">
      <dgm:prSet phldrT="[Text]" custT="1"/>
      <dgm:spPr/>
      <dgm:t>
        <a:bodyPr/>
        <a:lstStyle/>
        <a:p>
          <a:r>
            <a:rPr lang="en-US" sz="2400" dirty="0"/>
            <a:t>Training librarians on requesting through Primo</a:t>
          </a:r>
        </a:p>
      </dgm:t>
    </dgm:pt>
    <dgm:pt modelId="{CCDC0693-67AD-4FDB-9DE0-62444FD5B678}" type="parTrans" cxnId="{A00D4CFC-8AAB-49D7-9D42-E9A3152814DF}">
      <dgm:prSet/>
      <dgm:spPr/>
      <dgm:t>
        <a:bodyPr/>
        <a:lstStyle/>
        <a:p>
          <a:endParaRPr lang="en-US"/>
        </a:p>
      </dgm:t>
    </dgm:pt>
    <dgm:pt modelId="{9DEEACBF-0708-43B2-9DB8-8EDD1C5E2476}" type="sibTrans" cxnId="{A00D4CFC-8AAB-49D7-9D42-E9A3152814DF}">
      <dgm:prSet/>
      <dgm:spPr/>
      <dgm:t>
        <a:bodyPr/>
        <a:lstStyle/>
        <a:p>
          <a:endParaRPr lang="en-US"/>
        </a:p>
      </dgm:t>
    </dgm:pt>
    <dgm:pt modelId="{FEB2AD18-02BA-43FD-9358-7D392D453AB1}">
      <dgm:prSet/>
      <dgm:spPr/>
      <dgm:t>
        <a:bodyPr/>
        <a:lstStyle/>
        <a:p>
          <a:r>
            <a:rPr lang="en-US" dirty="0"/>
            <a:t>March</a:t>
          </a:r>
          <a:br>
            <a:rPr lang="en-US" dirty="0"/>
          </a:br>
          <a:r>
            <a:rPr lang="en-US" dirty="0"/>
            <a:t>2021</a:t>
          </a:r>
        </a:p>
      </dgm:t>
    </dgm:pt>
    <dgm:pt modelId="{3D14E58E-E2C3-4B4C-8675-83BB84261478}" type="parTrans" cxnId="{0AC970F3-3202-4EC9-8660-571C6D4CF9AE}">
      <dgm:prSet/>
      <dgm:spPr/>
      <dgm:t>
        <a:bodyPr/>
        <a:lstStyle/>
        <a:p>
          <a:endParaRPr lang="en-US"/>
        </a:p>
      </dgm:t>
    </dgm:pt>
    <dgm:pt modelId="{E5D8ECE9-7E0B-43A9-8CD3-D0C9C4D36490}" type="sibTrans" cxnId="{0AC970F3-3202-4EC9-8660-571C6D4CF9AE}">
      <dgm:prSet/>
      <dgm:spPr/>
      <dgm:t>
        <a:bodyPr/>
        <a:lstStyle/>
        <a:p>
          <a:endParaRPr lang="en-US"/>
        </a:p>
      </dgm:t>
    </dgm:pt>
    <dgm:pt modelId="{A5BC0E35-9A73-46B1-B7A8-8CF0C6C207D3}">
      <dgm:prSet/>
      <dgm:spPr/>
      <dgm:t>
        <a:bodyPr/>
        <a:lstStyle/>
        <a:p>
          <a:r>
            <a:rPr lang="en-US" dirty="0"/>
            <a:t>More Setup: PRIMO, TOU, Profiles</a:t>
          </a:r>
        </a:p>
      </dgm:t>
    </dgm:pt>
    <dgm:pt modelId="{32D34361-77E2-44C6-8C2A-5302750807D5}" type="parTrans" cxnId="{045A78A0-14F4-44E3-8A79-A70FC0D5AEF3}">
      <dgm:prSet/>
      <dgm:spPr/>
      <dgm:t>
        <a:bodyPr/>
        <a:lstStyle/>
        <a:p>
          <a:endParaRPr lang="en-US"/>
        </a:p>
      </dgm:t>
    </dgm:pt>
    <dgm:pt modelId="{939195F1-C96F-4CFF-8899-C1379DACD61A}" type="sibTrans" cxnId="{045A78A0-14F4-44E3-8A79-A70FC0D5AEF3}">
      <dgm:prSet/>
      <dgm:spPr/>
      <dgm:t>
        <a:bodyPr/>
        <a:lstStyle/>
        <a:p>
          <a:endParaRPr lang="en-US"/>
        </a:p>
      </dgm:t>
    </dgm:pt>
    <dgm:pt modelId="{3024C292-848A-4430-82C8-7A8FF14B8BED}">
      <dgm:prSet/>
      <dgm:spPr/>
      <dgm:t>
        <a:bodyPr/>
        <a:lstStyle/>
        <a:p>
          <a:r>
            <a:rPr lang="en-US" dirty="0"/>
            <a:t>Weekly meetings with </a:t>
          </a:r>
          <a:r>
            <a:rPr lang="en-US" dirty="0" err="1"/>
            <a:t>ExLibris</a:t>
          </a:r>
          <a:r>
            <a:rPr lang="en-US" dirty="0"/>
            <a:t> begin</a:t>
          </a:r>
        </a:p>
      </dgm:t>
    </dgm:pt>
    <dgm:pt modelId="{68389E83-D66D-4952-B939-A024110D62B1}" type="parTrans" cxnId="{70E96BD1-EEBB-4916-A2DC-87C71C4B6E3F}">
      <dgm:prSet/>
      <dgm:spPr/>
      <dgm:t>
        <a:bodyPr/>
        <a:lstStyle/>
        <a:p>
          <a:endParaRPr lang="en-US"/>
        </a:p>
      </dgm:t>
    </dgm:pt>
    <dgm:pt modelId="{20A0B557-AA44-4D08-B37E-38A6318F3E81}" type="sibTrans" cxnId="{70E96BD1-EEBB-4916-A2DC-87C71C4B6E3F}">
      <dgm:prSet/>
      <dgm:spPr/>
      <dgm:t>
        <a:bodyPr/>
        <a:lstStyle/>
        <a:p>
          <a:endParaRPr lang="en-US"/>
        </a:p>
      </dgm:t>
    </dgm:pt>
    <dgm:pt modelId="{04499BFF-3EAE-4F4E-BF84-AEDF991C53F8}">
      <dgm:prSet/>
      <dgm:spPr/>
      <dgm:t>
        <a:bodyPr/>
        <a:lstStyle/>
        <a:p>
          <a:r>
            <a:rPr lang="en-US" dirty="0"/>
            <a:t>Article requesting through ALMA RS</a:t>
          </a:r>
        </a:p>
      </dgm:t>
    </dgm:pt>
    <dgm:pt modelId="{661E9F9E-3EF6-4493-9C07-6AFBB67C731C}" type="parTrans" cxnId="{059C3452-8EC4-4FDD-9DCE-987F4392D04C}">
      <dgm:prSet/>
      <dgm:spPr/>
      <dgm:t>
        <a:bodyPr/>
        <a:lstStyle/>
        <a:p>
          <a:endParaRPr lang="en-US"/>
        </a:p>
      </dgm:t>
    </dgm:pt>
    <dgm:pt modelId="{7F27620E-28C0-4F1D-9202-C7A08CFAE4C1}" type="sibTrans" cxnId="{059C3452-8EC4-4FDD-9DCE-987F4392D04C}">
      <dgm:prSet/>
      <dgm:spPr/>
      <dgm:t>
        <a:bodyPr/>
        <a:lstStyle/>
        <a:p>
          <a:endParaRPr lang="en-US"/>
        </a:p>
      </dgm:t>
    </dgm:pt>
    <dgm:pt modelId="{BFAFB143-084F-4977-8BED-6BBD959B729A}">
      <dgm:prSet/>
      <dgm:spPr/>
      <dgm:t>
        <a:bodyPr/>
        <a:lstStyle/>
        <a:p>
          <a:r>
            <a:rPr lang="en-US" dirty="0"/>
            <a:t>Deadline for Patron history requests</a:t>
          </a:r>
        </a:p>
      </dgm:t>
    </dgm:pt>
    <dgm:pt modelId="{60EB24AA-907E-4897-81D3-2D33606B911D}" type="parTrans" cxnId="{8A6E069B-8661-4656-AFEF-8DED7A8D89F0}">
      <dgm:prSet/>
      <dgm:spPr/>
      <dgm:t>
        <a:bodyPr/>
        <a:lstStyle/>
        <a:p>
          <a:endParaRPr lang="en-US"/>
        </a:p>
      </dgm:t>
    </dgm:pt>
    <dgm:pt modelId="{6301A451-405D-4B8B-8E93-F4CFAD1A1AB3}" type="sibTrans" cxnId="{8A6E069B-8661-4656-AFEF-8DED7A8D89F0}">
      <dgm:prSet/>
      <dgm:spPr/>
      <dgm:t>
        <a:bodyPr/>
        <a:lstStyle/>
        <a:p>
          <a:endParaRPr lang="en-US"/>
        </a:p>
      </dgm:t>
    </dgm:pt>
    <dgm:pt modelId="{D636294C-81B3-4AA5-88F6-324DEEE2F1C0}">
      <dgm:prSet/>
      <dgm:spPr/>
      <dgm:t>
        <a:bodyPr/>
        <a:lstStyle/>
        <a:p>
          <a:r>
            <a:rPr lang="en-US" dirty="0"/>
            <a:t>Download all data needed from Illiad</a:t>
          </a:r>
        </a:p>
      </dgm:t>
    </dgm:pt>
    <dgm:pt modelId="{B45BBFAA-E1B3-4730-A942-55E35504F489}" type="parTrans" cxnId="{CA2165DA-5952-480D-ABB5-302EB16CE89D}">
      <dgm:prSet/>
      <dgm:spPr/>
      <dgm:t>
        <a:bodyPr/>
        <a:lstStyle/>
        <a:p>
          <a:endParaRPr lang="en-US"/>
        </a:p>
      </dgm:t>
    </dgm:pt>
    <dgm:pt modelId="{68B0954A-375F-4913-B6AA-9484B9B2E12C}" type="sibTrans" cxnId="{CA2165DA-5952-480D-ABB5-302EB16CE89D}">
      <dgm:prSet/>
      <dgm:spPr/>
      <dgm:t>
        <a:bodyPr/>
        <a:lstStyle/>
        <a:p>
          <a:endParaRPr lang="en-US"/>
        </a:p>
      </dgm:t>
    </dgm:pt>
    <dgm:pt modelId="{150ECF30-90B7-43EF-A37D-9EAF89AB92C7}">
      <dgm:prSet/>
      <dgm:spPr/>
      <dgm:t>
        <a:bodyPr/>
        <a:lstStyle/>
        <a:p>
          <a:r>
            <a:rPr lang="en-US" dirty="0"/>
            <a:t>Lending: Due Dates Shortened/ No additional renewals</a:t>
          </a:r>
        </a:p>
      </dgm:t>
    </dgm:pt>
    <dgm:pt modelId="{DD033B49-CE2C-4FEF-9603-32DEAABFBDE0}" type="parTrans" cxnId="{F04CD783-46DF-494A-8334-2E3231B78F7F}">
      <dgm:prSet/>
      <dgm:spPr/>
      <dgm:t>
        <a:bodyPr/>
        <a:lstStyle/>
        <a:p>
          <a:endParaRPr lang="en-US"/>
        </a:p>
      </dgm:t>
    </dgm:pt>
    <dgm:pt modelId="{275FDB76-C1C6-4A98-8B4D-D16F8CBECF9F}" type="sibTrans" cxnId="{F04CD783-46DF-494A-8334-2E3231B78F7F}">
      <dgm:prSet/>
      <dgm:spPr/>
      <dgm:t>
        <a:bodyPr/>
        <a:lstStyle/>
        <a:p>
          <a:endParaRPr lang="en-US"/>
        </a:p>
      </dgm:t>
    </dgm:pt>
    <dgm:pt modelId="{D85D001A-BF98-4634-AC77-C4403198CDE9}" type="pres">
      <dgm:prSet presAssocID="{8CF043E9-A331-4D6F-9795-F107B1DAAFA4}" presName="linearFlow" presStyleCnt="0">
        <dgm:presLayoutVars>
          <dgm:dir/>
          <dgm:animLvl val="lvl"/>
          <dgm:resizeHandles val="exact"/>
        </dgm:presLayoutVars>
      </dgm:prSet>
      <dgm:spPr/>
    </dgm:pt>
    <dgm:pt modelId="{D53F5C99-5570-4302-8A69-EBA3CFA48835}" type="pres">
      <dgm:prSet presAssocID="{F55F579D-4053-4A35-A99C-2B685D764A4D}" presName="composite" presStyleCnt="0"/>
      <dgm:spPr/>
    </dgm:pt>
    <dgm:pt modelId="{602AA4C7-AE3D-47B6-B850-8DCA9EA58C34}" type="pres">
      <dgm:prSet presAssocID="{F55F579D-4053-4A35-A99C-2B685D764A4D}" presName="parentText" presStyleLbl="alignNode1" presStyleIdx="0" presStyleCnt="4">
        <dgm:presLayoutVars>
          <dgm:chMax val="1"/>
          <dgm:bulletEnabled val="1"/>
        </dgm:presLayoutVars>
      </dgm:prSet>
      <dgm:spPr/>
    </dgm:pt>
    <dgm:pt modelId="{81EC3297-F467-4419-829C-017EF2950E93}" type="pres">
      <dgm:prSet presAssocID="{F55F579D-4053-4A35-A99C-2B685D764A4D}" presName="descendantText" presStyleLbl="alignAcc1" presStyleIdx="0" presStyleCnt="4" custLinFactNeighborX="0" custLinFactNeighborY="-26092">
        <dgm:presLayoutVars>
          <dgm:bulletEnabled val="1"/>
        </dgm:presLayoutVars>
      </dgm:prSet>
      <dgm:spPr/>
    </dgm:pt>
    <dgm:pt modelId="{FD4876F2-A3B2-422F-9AE8-01FE68E43A43}" type="pres">
      <dgm:prSet presAssocID="{C5068D9F-539D-497E-98BD-31149D7B7993}" presName="sp" presStyleCnt="0"/>
      <dgm:spPr/>
    </dgm:pt>
    <dgm:pt modelId="{F0D4F0C3-5CCB-4C30-A248-DC18AFB24E66}" type="pres">
      <dgm:prSet presAssocID="{3F267E0B-568C-424B-B6A7-0EA4B9365F11}" presName="composite" presStyleCnt="0"/>
      <dgm:spPr/>
    </dgm:pt>
    <dgm:pt modelId="{2F81FE89-6B69-40DB-84B8-3DED3CD99246}" type="pres">
      <dgm:prSet presAssocID="{3F267E0B-568C-424B-B6A7-0EA4B9365F11}" presName="parentText" presStyleLbl="alignNode1" presStyleIdx="1" presStyleCnt="4">
        <dgm:presLayoutVars>
          <dgm:chMax val="1"/>
          <dgm:bulletEnabled val="1"/>
        </dgm:presLayoutVars>
      </dgm:prSet>
      <dgm:spPr/>
    </dgm:pt>
    <dgm:pt modelId="{63C1E4C6-517B-471C-BE16-6FE62867145F}" type="pres">
      <dgm:prSet presAssocID="{3F267E0B-568C-424B-B6A7-0EA4B9365F11}" presName="descendantText" presStyleLbl="alignAcc1" presStyleIdx="1" presStyleCnt="4">
        <dgm:presLayoutVars>
          <dgm:bulletEnabled val="1"/>
        </dgm:presLayoutVars>
      </dgm:prSet>
      <dgm:spPr/>
    </dgm:pt>
    <dgm:pt modelId="{8524E84E-6B0E-478F-A5FF-5991645E7537}" type="pres">
      <dgm:prSet presAssocID="{85FDDA33-78A3-42AD-BF96-7154FD4E6FC6}" presName="sp" presStyleCnt="0"/>
      <dgm:spPr/>
    </dgm:pt>
    <dgm:pt modelId="{99E47EB0-6211-44A2-AC13-01FB62C43A1E}" type="pres">
      <dgm:prSet presAssocID="{7217B1A5-E4A5-4BEB-9482-5562BBB21DD2}" presName="composite" presStyleCnt="0"/>
      <dgm:spPr/>
    </dgm:pt>
    <dgm:pt modelId="{23ADAD59-090F-4D5F-AA24-37EE8BE69075}" type="pres">
      <dgm:prSet presAssocID="{7217B1A5-E4A5-4BEB-9482-5562BBB21DD2}" presName="parentText" presStyleLbl="alignNode1" presStyleIdx="2" presStyleCnt="4" custLinFactNeighborX="-2259" custLinFactNeighborY="192">
        <dgm:presLayoutVars>
          <dgm:chMax val="1"/>
          <dgm:bulletEnabled val="1"/>
        </dgm:presLayoutVars>
      </dgm:prSet>
      <dgm:spPr/>
    </dgm:pt>
    <dgm:pt modelId="{7AFA177E-98A1-4387-AB97-6F8F9BB4F0C5}" type="pres">
      <dgm:prSet presAssocID="{7217B1A5-E4A5-4BEB-9482-5562BBB21DD2}" presName="descendantText" presStyleLbl="alignAcc1" presStyleIdx="2" presStyleCnt="4" custScaleY="146755">
        <dgm:presLayoutVars>
          <dgm:bulletEnabled val="1"/>
        </dgm:presLayoutVars>
      </dgm:prSet>
      <dgm:spPr/>
    </dgm:pt>
    <dgm:pt modelId="{E8B69524-EE49-40B1-B51C-6C68A3E15729}" type="pres">
      <dgm:prSet presAssocID="{4384341E-A137-44C0-A606-87890EA33512}" presName="sp" presStyleCnt="0"/>
      <dgm:spPr/>
    </dgm:pt>
    <dgm:pt modelId="{F75A982F-6F3C-4C98-91FB-042145CB9C74}" type="pres">
      <dgm:prSet presAssocID="{FEB2AD18-02BA-43FD-9358-7D392D453AB1}" presName="composite" presStyleCnt="0"/>
      <dgm:spPr/>
    </dgm:pt>
    <dgm:pt modelId="{933D6FD2-F15A-41A2-B7A5-78412AF13D73}" type="pres">
      <dgm:prSet presAssocID="{FEB2AD18-02BA-43FD-9358-7D392D453AB1}" presName="parentText" presStyleLbl="alignNode1" presStyleIdx="3" presStyleCnt="4">
        <dgm:presLayoutVars>
          <dgm:chMax val="1"/>
          <dgm:bulletEnabled val="1"/>
        </dgm:presLayoutVars>
      </dgm:prSet>
      <dgm:spPr/>
    </dgm:pt>
    <dgm:pt modelId="{816E3A41-6D87-4D7F-BE0A-D0112FE995A4}" type="pres">
      <dgm:prSet presAssocID="{FEB2AD18-02BA-43FD-9358-7D392D453AB1}" presName="descendantText" presStyleLbl="alignAcc1" presStyleIdx="3" presStyleCnt="4" custScaleY="165388">
        <dgm:presLayoutVars>
          <dgm:bulletEnabled val="1"/>
        </dgm:presLayoutVars>
      </dgm:prSet>
      <dgm:spPr/>
    </dgm:pt>
  </dgm:ptLst>
  <dgm:cxnLst>
    <dgm:cxn modelId="{66629D00-EC65-4E6D-A6F1-48EE5A75FD18}" srcId="{7217B1A5-E4A5-4BEB-9482-5562BBB21DD2}" destId="{E3D9FBB2-D296-4E1D-9439-8F8E81F3919E}" srcOrd="1" destOrd="0" parTransId="{D854DDAE-C7C8-4FFB-AC83-3494FC30754A}" sibTransId="{3C04A4EE-CADC-4725-BB2C-0D182F13AF03}"/>
    <dgm:cxn modelId="{CF98250D-4770-4DBC-B123-7A9379D31088}" type="presOf" srcId="{EE398D7E-F316-4CAC-B2CD-1EFF7E633BC6}" destId="{7AFA177E-98A1-4387-AB97-6F8F9BB4F0C5}" srcOrd="0" destOrd="3" presId="urn:microsoft.com/office/officeart/2005/8/layout/chevron2"/>
    <dgm:cxn modelId="{590DF116-D23D-40D9-85CF-1567D0B3A9A3}" type="presOf" srcId="{150ECF30-90B7-43EF-A37D-9EAF89AB92C7}" destId="{816E3A41-6D87-4D7F-BE0A-D0112FE995A4}" srcOrd="0" destOrd="5" presId="urn:microsoft.com/office/officeart/2005/8/layout/chevron2"/>
    <dgm:cxn modelId="{4C9D8817-F7FC-473D-BBBE-AC19EBBAFC3D}" type="presOf" srcId="{61473B08-86A1-4348-BAD5-66940445E77F}" destId="{63C1E4C6-517B-471C-BE16-6FE62867145F}" srcOrd="0" destOrd="0" presId="urn:microsoft.com/office/officeart/2005/8/layout/chevron2"/>
    <dgm:cxn modelId="{EE6FD01E-F885-4439-A46D-74E77D722613}" srcId="{F55F579D-4053-4A35-A99C-2B685D764A4D}" destId="{C74F63E2-A186-4717-A15A-E4841B01CB6C}" srcOrd="0" destOrd="0" parTransId="{22C99D14-5F4D-498C-B81B-BC820B4E75C6}" sibTransId="{FAD83BCB-9840-493B-824D-78F581CD8236}"/>
    <dgm:cxn modelId="{83FF2721-CB6F-426D-93BF-FF6BF8CF32E4}" type="presOf" srcId="{04499BFF-3EAE-4F4E-BF84-AEDF991C53F8}" destId="{816E3A41-6D87-4D7F-BE0A-D0112FE995A4}" srcOrd="0" destOrd="2" presId="urn:microsoft.com/office/officeart/2005/8/layout/chevron2"/>
    <dgm:cxn modelId="{45DFAB26-36AC-459B-92DF-CAA72321F66B}" type="presOf" srcId="{E3D9FBB2-D296-4E1D-9439-8F8E81F3919E}" destId="{7AFA177E-98A1-4387-AB97-6F8F9BB4F0C5}" srcOrd="0" destOrd="1" presId="urn:microsoft.com/office/officeart/2005/8/layout/chevron2"/>
    <dgm:cxn modelId="{815BB133-B9EA-45C2-B71F-A099610A83D7}" srcId="{F55F579D-4053-4A35-A99C-2B685D764A4D}" destId="{EC80912B-4B77-488B-968A-814FBC97DD3A}" srcOrd="1" destOrd="0" parTransId="{36564A6C-A78F-401A-AFD1-8BCC98F099CF}" sibTransId="{F4B304DD-08CA-408F-8BF0-E541013C4D87}"/>
    <dgm:cxn modelId="{245D773A-BF93-480F-8CED-189B4123C467}" srcId="{3F267E0B-568C-424B-B6A7-0EA4B9365F11}" destId="{61473B08-86A1-4348-BAD5-66940445E77F}" srcOrd="0" destOrd="0" parTransId="{F9674208-7B89-42B5-83F2-3204A48F1AA4}" sibTransId="{687C2E0C-7862-4CE8-97D4-5AAABCE70AC0}"/>
    <dgm:cxn modelId="{6D5A4B5E-2D5C-414B-91A1-46B82A2DD196}" type="presOf" srcId="{A5BC0E35-9A73-46B1-B7A8-8CF0C6C207D3}" destId="{816E3A41-6D87-4D7F-BE0A-D0112FE995A4}" srcOrd="0" destOrd="0" presId="urn:microsoft.com/office/officeart/2005/8/layout/chevron2"/>
    <dgm:cxn modelId="{2169B861-F406-4616-B7E6-C29F1DDEAA68}" srcId="{3F267E0B-568C-424B-B6A7-0EA4B9365F11}" destId="{9644965B-D0F5-4DB3-9047-1AD04F9BF0BE}" srcOrd="1" destOrd="0" parTransId="{A8A848C5-8E04-4304-A4B2-7306FD17707E}" sibTransId="{0775D853-D074-429B-9CF7-89B8D10E18F9}"/>
    <dgm:cxn modelId="{5C6A0642-55A6-496F-A924-62E9740884CA}" type="presOf" srcId="{8CF043E9-A331-4D6F-9795-F107B1DAAFA4}" destId="{D85D001A-BF98-4634-AC77-C4403198CDE9}" srcOrd="0" destOrd="0" presId="urn:microsoft.com/office/officeart/2005/8/layout/chevron2"/>
    <dgm:cxn modelId="{F184DD6B-5E47-4412-ABDD-503454470401}" type="presOf" srcId="{9644965B-D0F5-4DB3-9047-1AD04F9BF0BE}" destId="{63C1E4C6-517B-471C-BE16-6FE62867145F}" srcOrd="0" destOrd="1" presId="urn:microsoft.com/office/officeart/2005/8/layout/chevron2"/>
    <dgm:cxn modelId="{2E9A3E50-B6F1-4064-A2D4-FE0A73DB3E64}" type="presOf" srcId="{C74F63E2-A186-4717-A15A-E4841B01CB6C}" destId="{81EC3297-F467-4419-829C-017EF2950E93}" srcOrd="0" destOrd="0" presId="urn:microsoft.com/office/officeart/2005/8/layout/chevron2"/>
    <dgm:cxn modelId="{8B5E5451-7A86-4888-B1FE-100146F0830E}" srcId="{7217B1A5-E4A5-4BEB-9482-5562BBB21DD2}" destId="{FB451B9E-08C3-4678-8BEF-960AAECFA8AD}" srcOrd="0" destOrd="0" parTransId="{AC710446-8A9D-400C-A9EC-6B8A501A8E97}" sibTransId="{0E1174E4-1421-458E-8F3A-3E6B8A22D9B1}"/>
    <dgm:cxn modelId="{059C3452-8EC4-4FDD-9DCE-987F4392D04C}" srcId="{FEB2AD18-02BA-43FD-9358-7D392D453AB1}" destId="{04499BFF-3EAE-4F4E-BF84-AEDF991C53F8}" srcOrd="2" destOrd="0" parTransId="{661E9F9E-3EF6-4493-9C07-6AFBB67C731C}" sibTransId="{7F27620E-28C0-4F1D-9202-C7A08CFAE4C1}"/>
    <dgm:cxn modelId="{BE446977-165D-4B2A-936B-9FFA617DA4FC}" srcId="{7217B1A5-E4A5-4BEB-9482-5562BBB21DD2}" destId="{3BB0CBF3-E939-42B1-8D48-BC48792592B1}" srcOrd="2" destOrd="0" parTransId="{95F40ACA-A3DF-45EE-B275-A0262226E396}" sibTransId="{17B25832-C6E8-444D-9324-B49B1B7FD75C}"/>
    <dgm:cxn modelId="{33C29859-F278-4855-AD9A-FE302FEFC623}" srcId="{3F267E0B-568C-424B-B6A7-0EA4B9365F11}" destId="{B51D0CD3-A932-427D-8ADA-A8DD8F1E9E88}" srcOrd="2" destOrd="0" parTransId="{76947B9F-A0AC-48EC-B364-7CA497C62479}" sibTransId="{5679F189-A7D5-4686-A7E9-056E130AE332}"/>
    <dgm:cxn modelId="{427BD77B-97DE-42A1-8553-25EE2DD19C86}" type="presOf" srcId="{3BB0CBF3-E939-42B1-8D48-BC48792592B1}" destId="{7AFA177E-98A1-4387-AB97-6F8F9BB4F0C5}" srcOrd="0" destOrd="2" presId="urn:microsoft.com/office/officeart/2005/8/layout/chevron2"/>
    <dgm:cxn modelId="{8866257C-375C-484A-A76D-9A3433A84E8A}" type="presOf" srcId="{D636294C-81B3-4AA5-88F6-324DEEE2F1C0}" destId="{816E3A41-6D87-4D7F-BE0A-D0112FE995A4}" srcOrd="0" destOrd="4" presId="urn:microsoft.com/office/officeart/2005/8/layout/chevron2"/>
    <dgm:cxn modelId="{784CC681-A3AB-4EA0-9A04-0D2BDB610C5B}" srcId="{8CF043E9-A331-4D6F-9795-F107B1DAAFA4}" destId="{F55F579D-4053-4A35-A99C-2B685D764A4D}" srcOrd="0" destOrd="0" parTransId="{71EBA489-9331-43A1-A2AC-FC692C706185}" sibTransId="{C5068D9F-539D-497E-98BD-31149D7B7993}"/>
    <dgm:cxn modelId="{8061CC82-66EA-41D7-8869-5F587B8B91DA}" srcId="{7217B1A5-E4A5-4BEB-9482-5562BBB21DD2}" destId="{EE398D7E-F316-4CAC-B2CD-1EFF7E633BC6}" srcOrd="3" destOrd="0" parTransId="{8B4252C3-41F4-4A41-B27D-C3F1487C09B6}" sibTransId="{E65DFEA6-DBB2-4E40-9E94-F96002C782F9}"/>
    <dgm:cxn modelId="{F04CD783-46DF-494A-8334-2E3231B78F7F}" srcId="{FEB2AD18-02BA-43FD-9358-7D392D453AB1}" destId="{150ECF30-90B7-43EF-A37D-9EAF89AB92C7}" srcOrd="5" destOrd="0" parTransId="{DD033B49-CE2C-4FEF-9603-32DEAABFBDE0}" sibTransId="{275FDB76-C1C6-4A98-8B4D-D16F8CBECF9F}"/>
    <dgm:cxn modelId="{E483E287-A8EC-45EA-82E0-B2086A9B5FCC}" type="presOf" srcId="{F55F579D-4053-4A35-A99C-2B685D764A4D}" destId="{602AA4C7-AE3D-47B6-B850-8DCA9EA58C34}" srcOrd="0" destOrd="0" presId="urn:microsoft.com/office/officeart/2005/8/layout/chevron2"/>
    <dgm:cxn modelId="{0DF00698-E01E-48A3-ACDD-04108E880215}" type="presOf" srcId="{3024C292-848A-4430-82C8-7A8FF14B8BED}" destId="{816E3A41-6D87-4D7F-BE0A-D0112FE995A4}" srcOrd="0" destOrd="1" presId="urn:microsoft.com/office/officeart/2005/8/layout/chevron2"/>
    <dgm:cxn modelId="{98343498-DC6B-4431-8CC1-E4BA1A3A7844}" srcId="{F55F579D-4053-4A35-A99C-2B685D764A4D}" destId="{95C9C009-0B8F-4578-963B-AE65DE6C40CA}" srcOrd="2" destOrd="0" parTransId="{4A6A9DD9-2FE5-4B6B-9396-06FD27A48FE0}" sibTransId="{7C625BE7-4222-4B75-90BE-2C81241DB60E}"/>
    <dgm:cxn modelId="{2F875E98-1FC8-47CC-816F-6340464C586B}" type="presOf" srcId="{2D72499B-7B26-4CAA-ABAF-E6F4A8F1D94F}" destId="{7AFA177E-98A1-4387-AB97-6F8F9BB4F0C5}" srcOrd="0" destOrd="4" presId="urn:microsoft.com/office/officeart/2005/8/layout/chevron2"/>
    <dgm:cxn modelId="{8A6E069B-8661-4656-AFEF-8DED7A8D89F0}" srcId="{FEB2AD18-02BA-43FD-9358-7D392D453AB1}" destId="{BFAFB143-084F-4977-8BED-6BBD959B729A}" srcOrd="3" destOrd="0" parTransId="{60EB24AA-907E-4897-81D3-2D33606B911D}" sibTransId="{6301A451-405D-4B8B-8E93-F4CFAD1A1AB3}"/>
    <dgm:cxn modelId="{B07BE19F-30CC-4137-9950-BE8D4F602E2D}" type="presOf" srcId="{BFAFB143-084F-4977-8BED-6BBD959B729A}" destId="{816E3A41-6D87-4D7F-BE0A-D0112FE995A4}" srcOrd="0" destOrd="3" presId="urn:microsoft.com/office/officeart/2005/8/layout/chevron2"/>
    <dgm:cxn modelId="{045A78A0-14F4-44E3-8A79-A70FC0D5AEF3}" srcId="{FEB2AD18-02BA-43FD-9358-7D392D453AB1}" destId="{A5BC0E35-9A73-46B1-B7A8-8CF0C6C207D3}" srcOrd="0" destOrd="0" parTransId="{32D34361-77E2-44C6-8C2A-5302750807D5}" sibTransId="{939195F1-C96F-4CFF-8899-C1379DACD61A}"/>
    <dgm:cxn modelId="{5F9C57A4-8199-459C-9C0F-E4C4DC7E39C6}" srcId="{F55F579D-4053-4A35-A99C-2B685D764A4D}" destId="{626D254D-59A2-41B4-A61E-D91982D34BDA}" srcOrd="3" destOrd="0" parTransId="{0C7C4067-029F-40B7-895F-7A7BDD5F8454}" sibTransId="{05CFD848-A13F-4C8A-93B4-0A354D97E3EF}"/>
    <dgm:cxn modelId="{0FCDC6AA-A3FC-4CEF-B8FE-748C7291610F}" type="presOf" srcId="{FB451B9E-08C3-4678-8BEF-960AAECFA8AD}" destId="{7AFA177E-98A1-4387-AB97-6F8F9BB4F0C5}" srcOrd="0" destOrd="0" presId="urn:microsoft.com/office/officeart/2005/8/layout/chevron2"/>
    <dgm:cxn modelId="{8DC6BCB3-1E50-45FC-8AEB-0EC9B463B0EC}" srcId="{8CF043E9-A331-4D6F-9795-F107B1DAAFA4}" destId="{3F267E0B-568C-424B-B6A7-0EA4B9365F11}" srcOrd="1" destOrd="0" parTransId="{FC36B248-4D6E-4DBD-A98B-B8BE6627AF75}" sibTransId="{85FDDA33-78A3-42AD-BF96-7154FD4E6FC6}"/>
    <dgm:cxn modelId="{946C78BE-B98D-4077-957E-C00CB97246FD}" srcId="{8CF043E9-A331-4D6F-9795-F107B1DAAFA4}" destId="{7217B1A5-E4A5-4BEB-9482-5562BBB21DD2}" srcOrd="2" destOrd="0" parTransId="{430631DF-8BF6-4EA1-82DF-70AEB6A9D261}" sibTransId="{4384341E-A137-44C0-A606-87890EA33512}"/>
    <dgm:cxn modelId="{70E96BD1-EEBB-4916-A2DC-87C71C4B6E3F}" srcId="{FEB2AD18-02BA-43FD-9358-7D392D453AB1}" destId="{3024C292-848A-4430-82C8-7A8FF14B8BED}" srcOrd="1" destOrd="0" parTransId="{68389E83-D66D-4952-B939-A024110D62B1}" sibTransId="{20A0B557-AA44-4D08-B37E-38A6318F3E81}"/>
    <dgm:cxn modelId="{9B3697D4-9566-427F-8D5C-D155095CA399}" type="presOf" srcId="{3F267E0B-568C-424B-B6A7-0EA4B9365F11}" destId="{2F81FE89-6B69-40DB-84B8-3DED3CD99246}" srcOrd="0" destOrd="0" presId="urn:microsoft.com/office/officeart/2005/8/layout/chevron2"/>
    <dgm:cxn modelId="{25CA85D5-6439-4E2D-9805-5C7BCDF18AAE}" type="presOf" srcId="{EC80912B-4B77-488B-968A-814FBC97DD3A}" destId="{81EC3297-F467-4419-829C-017EF2950E93}" srcOrd="0" destOrd="1" presId="urn:microsoft.com/office/officeart/2005/8/layout/chevron2"/>
    <dgm:cxn modelId="{AF10B7D7-84E1-4EF3-90B8-E5ED0CB22282}" type="presOf" srcId="{7217B1A5-E4A5-4BEB-9482-5562BBB21DD2}" destId="{23ADAD59-090F-4D5F-AA24-37EE8BE69075}" srcOrd="0" destOrd="0" presId="urn:microsoft.com/office/officeart/2005/8/layout/chevron2"/>
    <dgm:cxn modelId="{CA2165DA-5952-480D-ABB5-302EB16CE89D}" srcId="{FEB2AD18-02BA-43FD-9358-7D392D453AB1}" destId="{D636294C-81B3-4AA5-88F6-324DEEE2F1C0}" srcOrd="4" destOrd="0" parTransId="{B45BBFAA-E1B3-4730-A942-55E35504F489}" sibTransId="{68B0954A-375F-4913-B6AA-9484B9B2E12C}"/>
    <dgm:cxn modelId="{59CB13DE-96C8-4296-8115-9AE45A23C3BF}" type="presOf" srcId="{95C9C009-0B8F-4578-963B-AE65DE6C40CA}" destId="{81EC3297-F467-4419-829C-017EF2950E93}" srcOrd="0" destOrd="2" presId="urn:microsoft.com/office/officeart/2005/8/layout/chevron2"/>
    <dgm:cxn modelId="{F49DFCE7-70F6-40D4-A23A-9864EB4B2519}" type="presOf" srcId="{626D254D-59A2-41B4-A61E-D91982D34BDA}" destId="{81EC3297-F467-4419-829C-017EF2950E93}" srcOrd="0" destOrd="3" presId="urn:microsoft.com/office/officeart/2005/8/layout/chevron2"/>
    <dgm:cxn modelId="{C69DA8EA-E3B1-4D95-958E-D561FF2AFBA2}" type="presOf" srcId="{FEB2AD18-02BA-43FD-9358-7D392D453AB1}" destId="{933D6FD2-F15A-41A2-B7A5-78412AF13D73}" srcOrd="0" destOrd="0" presId="urn:microsoft.com/office/officeart/2005/8/layout/chevron2"/>
    <dgm:cxn modelId="{06713DF0-9092-411C-9EC4-20A67C7C1C67}" type="presOf" srcId="{B51D0CD3-A932-427D-8ADA-A8DD8F1E9E88}" destId="{63C1E4C6-517B-471C-BE16-6FE62867145F}" srcOrd="0" destOrd="2" presId="urn:microsoft.com/office/officeart/2005/8/layout/chevron2"/>
    <dgm:cxn modelId="{0AC970F3-3202-4EC9-8660-571C6D4CF9AE}" srcId="{8CF043E9-A331-4D6F-9795-F107B1DAAFA4}" destId="{FEB2AD18-02BA-43FD-9358-7D392D453AB1}" srcOrd="3" destOrd="0" parTransId="{3D14E58E-E2C3-4B4C-8675-83BB84261478}" sibTransId="{E5D8ECE9-7E0B-43A9-8CD3-D0C9C4D36490}"/>
    <dgm:cxn modelId="{A00D4CFC-8AAB-49D7-9D42-E9A3152814DF}" srcId="{7217B1A5-E4A5-4BEB-9482-5562BBB21DD2}" destId="{2D72499B-7B26-4CAA-ABAF-E6F4A8F1D94F}" srcOrd="4" destOrd="0" parTransId="{CCDC0693-67AD-4FDB-9DE0-62444FD5B678}" sibTransId="{9DEEACBF-0708-43B2-9DB8-8EDD1C5E2476}"/>
    <dgm:cxn modelId="{E99CBE78-48B2-440E-9973-73E39D7AF22F}" type="presParOf" srcId="{D85D001A-BF98-4634-AC77-C4403198CDE9}" destId="{D53F5C99-5570-4302-8A69-EBA3CFA48835}" srcOrd="0" destOrd="0" presId="urn:microsoft.com/office/officeart/2005/8/layout/chevron2"/>
    <dgm:cxn modelId="{ECFDF57E-E4B9-46D3-92A3-F67FE751AED0}" type="presParOf" srcId="{D53F5C99-5570-4302-8A69-EBA3CFA48835}" destId="{602AA4C7-AE3D-47B6-B850-8DCA9EA58C34}" srcOrd="0" destOrd="0" presId="urn:microsoft.com/office/officeart/2005/8/layout/chevron2"/>
    <dgm:cxn modelId="{7665801D-7E81-406F-A709-2B0BCB4BCEDD}" type="presParOf" srcId="{D53F5C99-5570-4302-8A69-EBA3CFA48835}" destId="{81EC3297-F467-4419-829C-017EF2950E93}" srcOrd="1" destOrd="0" presId="urn:microsoft.com/office/officeart/2005/8/layout/chevron2"/>
    <dgm:cxn modelId="{95CFAC61-E2A5-4D33-9D1F-E42367A46727}" type="presParOf" srcId="{D85D001A-BF98-4634-AC77-C4403198CDE9}" destId="{FD4876F2-A3B2-422F-9AE8-01FE68E43A43}" srcOrd="1" destOrd="0" presId="urn:microsoft.com/office/officeart/2005/8/layout/chevron2"/>
    <dgm:cxn modelId="{515C6FFE-0A73-48AC-9D5E-578825224EED}" type="presParOf" srcId="{D85D001A-BF98-4634-AC77-C4403198CDE9}" destId="{F0D4F0C3-5CCB-4C30-A248-DC18AFB24E66}" srcOrd="2" destOrd="0" presId="urn:microsoft.com/office/officeart/2005/8/layout/chevron2"/>
    <dgm:cxn modelId="{DBE054D7-9FC5-4F31-A163-B82C816991B7}" type="presParOf" srcId="{F0D4F0C3-5CCB-4C30-A248-DC18AFB24E66}" destId="{2F81FE89-6B69-40DB-84B8-3DED3CD99246}" srcOrd="0" destOrd="0" presId="urn:microsoft.com/office/officeart/2005/8/layout/chevron2"/>
    <dgm:cxn modelId="{44741CBB-1143-4A10-ACA7-09A63679CDA2}" type="presParOf" srcId="{F0D4F0C3-5CCB-4C30-A248-DC18AFB24E66}" destId="{63C1E4C6-517B-471C-BE16-6FE62867145F}" srcOrd="1" destOrd="0" presId="urn:microsoft.com/office/officeart/2005/8/layout/chevron2"/>
    <dgm:cxn modelId="{BDF96880-5281-43BC-B0F3-FD08456F6D72}" type="presParOf" srcId="{D85D001A-BF98-4634-AC77-C4403198CDE9}" destId="{8524E84E-6B0E-478F-A5FF-5991645E7537}" srcOrd="3" destOrd="0" presId="urn:microsoft.com/office/officeart/2005/8/layout/chevron2"/>
    <dgm:cxn modelId="{85115D6A-9123-4438-80DB-362656EBE3DB}" type="presParOf" srcId="{D85D001A-BF98-4634-AC77-C4403198CDE9}" destId="{99E47EB0-6211-44A2-AC13-01FB62C43A1E}" srcOrd="4" destOrd="0" presId="urn:microsoft.com/office/officeart/2005/8/layout/chevron2"/>
    <dgm:cxn modelId="{EAB40519-C679-4AE3-88F9-C874190773D0}" type="presParOf" srcId="{99E47EB0-6211-44A2-AC13-01FB62C43A1E}" destId="{23ADAD59-090F-4D5F-AA24-37EE8BE69075}" srcOrd="0" destOrd="0" presId="urn:microsoft.com/office/officeart/2005/8/layout/chevron2"/>
    <dgm:cxn modelId="{297F9A78-7472-4562-A01E-6C8CF2439C42}" type="presParOf" srcId="{99E47EB0-6211-44A2-AC13-01FB62C43A1E}" destId="{7AFA177E-98A1-4387-AB97-6F8F9BB4F0C5}" srcOrd="1" destOrd="0" presId="urn:microsoft.com/office/officeart/2005/8/layout/chevron2"/>
    <dgm:cxn modelId="{CF8246E6-9D47-48EB-A9A5-BCEBB662FD8C}" type="presParOf" srcId="{D85D001A-BF98-4634-AC77-C4403198CDE9}" destId="{E8B69524-EE49-40B1-B51C-6C68A3E15729}" srcOrd="5" destOrd="0" presId="urn:microsoft.com/office/officeart/2005/8/layout/chevron2"/>
    <dgm:cxn modelId="{28FEC1B8-E30A-4002-9943-D673A13C6030}" type="presParOf" srcId="{D85D001A-BF98-4634-AC77-C4403198CDE9}" destId="{F75A982F-6F3C-4C98-91FB-042145CB9C74}" srcOrd="6" destOrd="0" presId="urn:microsoft.com/office/officeart/2005/8/layout/chevron2"/>
    <dgm:cxn modelId="{996ED6D4-5335-4D96-ACF2-2F24F4E16CAF}" type="presParOf" srcId="{F75A982F-6F3C-4C98-91FB-042145CB9C74}" destId="{933D6FD2-F15A-41A2-B7A5-78412AF13D73}" srcOrd="0" destOrd="0" presId="urn:microsoft.com/office/officeart/2005/8/layout/chevron2"/>
    <dgm:cxn modelId="{4111A0C5-CA5C-47B1-9E67-AFC7BC098568}" type="presParOf" srcId="{F75A982F-6F3C-4C98-91FB-042145CB9C74}" destId="{816E3A41-6D87-4D7F-BE0A-D0112FE995A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FB2069-DCD3-4F9C-9D93-A83B22C1D79D}" type="doc">
      <dgm:prSet loTypeId="urn:microsoft.com/office/officeart/2005/8/layout/chevron2" loCatId="list" qsTypeId="urn:microsoft.com/office/officeart/2005/8/quickstyle/3d3" qsCatId="3D" csTypeId="urn:microsoft.com/office/officeart/2005/8/colors/colorful2" csCatId="colorful" phldr="1"/>
      <dgm:spPr/>
      <dgm:t>
        <a:bodyPr/>
        <a:lstStyle/>
        <a:p>
          <a:endParaRPr lang="en-US"/>
        </a:p>
      </dgm:t>
    </dgm:pt>
    <dgm:pt modelId="{7088B588-325E-4F06-B638-34AE4DAE8703}">
      <dgm:prSet phldrT="[Text]" custT="1"/>
      <dgm:spPr/>
      <dgm:t>
        <a:bodyPr/>
        <a:lstStyle/>
        <a:p>
          <a:r>
            <a:rPr lang="en-US" sz="2000" dirty="0"/>
            <a:t>April </a:t>
          </a:r>
        </a:p>
        <a:p>
          <a:r>
            <a:rPr lang="en-US" sz="2000" dirty="0"/>
            <a:t>2021</a:t>
          </a:r>
        </a:p>
      </dgm:t>
    </dgm:pt>
    <dgm:pt modelId="{E19C722A-39E1-42C7-90EC-92FCF4B400A9}" type="parTrans" cxnId="{F557B391-3495-42EB-ACAC-7244DECDBF1B}">
      <dgm:prSet/>
      <dgm:spPr/>
      <dgm:t>
        <a:bodyPr/>
        <a:lstStyle/>
        <a:p>
          <a:endParaRPr lang="en-US"/>
        </a:p>
      </dgm:t>
    </dgm:pt>
    <dgm:pt modelId="{DEA9CDC8-71EF-4FC9-8985-42F9C4EC9B20}" type="sibTrans" cxnId="{F557B391-3495-42EB-ACAC-7244DECDBF1B}">
      <dgm:prSet/>
      <dgm:spPr/>
      <dgm:t>
        <a:bodyPr/>
        <a:lstStyle/>
        <a:p>
          <a:endParaRPr lang="en-US"/>
        </a:p>
      </dgm:t>
    </dgm:pt>
    <dgm:pt modelId="{910194AA-93E3-40D2-B777-FF9FAE508EF8}">
      <dgm:prSet phldrT="[Text]" custT="1"/>
      <dgm:spPr/>
      <dgm:t>
        <a:bodyPr/>
        <a:lstStyle/>
        <a:p>
          <a:r>
            <a:rPr lang="en-US" sz="2400" dirty="0"/>
            <a:t>Sunset Illiad</a:t>
          </a:r>
        </a:p>
      </dgm:t>
    </dgm:pt>
    <dgm:pt modelId="{41FDDA33-A1EB-4D2D-8FCD-A844AC3DE3A1}" type="parTrans" cxnId="{20CD1349-2CBA-436C-8CD0-28837BDA343C}">
      <dgm:prSet/>
      <dgm:spPr/>
      <dgm:t>
        <a:bodyPr/>
        <a:lstStyle/>
        <a:p>
          <a:endParaRPr lang="en-US"/>
        </a:p>
      </dgm:t>
    </dgm:pt>
    <dgm:pt modelId="{D4F2E9F6-E7B7-4BCB-92D8-EDAF09883006}" type="sibTrans" cxnId="{20CD1349-2CBA-436C-8CD0-28837BDA343C}">
      <dgm:prSet/>
      <dgm:spPr/>
      <dgm:t>
        <a:bodyPr/>
        <a:lstStyle/>
        <a:p>
          <a:endParaRPr lang="en-US"/>
        </a:p>
      </dgm:t>
    </dgm:pt>
    <dgm:pt modelId="{BE7827B9-BB45-4F0C-A646-68B1539629AD}">
      <dgm:prSet phldrT="[Text]" custT="1"/>
      <dgm:spPr/>
      <dgm:t>
        <a:bodyPr/>
        <a:lstStyle/>
        <a:p>
          <a:r>
            <a:rPr lang="en-US" sz="2400" dirty="0"/>
            <a:t>Weekly Rapido meetings/training setup &amp; config</a:t>
          </a:r>
        </a:p>
      </dgm:t>
    </dgm:pt>
    <dgm:pt modelId="{D4C9C19D-F4E1-47F6-815F-4F02748C9FA8}" type="parTrans" cxnId="{862E7248-CECB-47B6-AEC8-DA6D5A2F615E}">
      <dgm:prSet/>
      <dgm:spPr/>
      <dgm:t>
        <a:bodyPr/>
        <a:lstStyle/>
        <a:p>
          <a:endParaRPr lang="en-US"/>
        </a:p>
      </dgm:t>
    </dgm:pt>
    <dgm:pt modelId="{9A3802A7-7379-4B55-84BD-861A0B0B5D70}" type="sibTrans" cxnId="{862E7248-CECB-47B6-AEC8-DA6D5A2F615E}">
      <dgm:prSet/>
      <dgm:spPr/>
      <dgm:t>
        <a:bodyPr/>
        <a:lstStyle/>
        <a:p>
          <a:endParaRPr lang="en-US"/>
        </a:p>
      </dgm:t>
    </dgm:pt>
    <dgm:pt modelId="{19E25D41-8D7C-4006-882B-FE40482C1743}">
      <dgm:prSet phldrT="[Text]" custT="1"/>
      <dgm:spPr/>
      <dgm:t>
        <a:bodyPr/>
        <a:lstStyle/>
        <a:p>
          <a:r>
            <a:rPr lang="en-US" sz="2000" b="1" dirty="0"/>
            <a:t>May </a:t>
          </a:r>
        </a:p>
        <a:p>
          <a:r>
            <a:rPr lang="en-US" sz="2000" b="1" dirty="0"/>
            <a:t>2021</a:t>
          </a:r>
        </a:p>
      </dgm:t>
    </dgm:pt>
    <dgm:pt modelId="{E55B8835-BBFF-4B44-A232-B3FEF5C8FF81}" type="parTrans" cxnId="{DED501EC-7B9C-461C-AA71-4F945ACB638D}">
      <dgm:prSet/>
      <dgm:spPr/>
      <dgm:t>
        <a:bodyPr/>
        <a:lstStyle/>
        <a:p>
          <a:endParaRPr lang="en-US"/>
        </a:p>
      </dgm:t>
    </dgm:pt>
    <dgm:pt modelId="{4A963481-5480-42E0-B4DE-ADC841F53CBC}" type="sibTrans" cxnId="{DED501EC-7B9C-461C-AA71-4F945ACB638D}">
      <dgm:prSet/>
      <dgm:spPr/>
      <dgm:t>
        <a:bodyPr/>
        <a:lstStyle/>
        <a:p>
          <a:endParaRPr lang="en-US"/>
        </a:p>
      </dgm:t>
    </dgm:pt>
    <dgm:pt modelId="{BD9B506B-D42E-404C-9FBA-436FAB25D255}">
      <dgm:prSet phldrT="[Text]" custT="1"/>
      <dgm:spPr/>
      <dgm:t>
        <a:bodyPr/>
        <a:lstStyle/>
        <a:p>
          <a:r>
            <a:rPr lang="en-US" sz="2400" dirty="0"/>
            <a:t>No more renewals on requests through </a:t>
          </a:r>
          <a:r>
            <a:rPr lang="en-US" sz="2400" dirty="0" err="1"/>
            <a:t>Worldshare</a:t>
          </a:r>
          <a:r>
            <a:rPr lang="en-US" sz="2400" dirty="0"/>
            <a:t> ILL</a:t>
          </a:r>
        </a:p>
      </dgm:t>
    </dgm:pt>
    <dgm:pt modelId="{20E05593-F78B-4F17-B31B-07ECE55D4E48}" type="parTrans" cxnId="{9991ED0D-3907-49AC-A27C-EEF939F24D3E}">
      <dgm:prSet/>
      <dgm:spPr/>
      <dgm:t>
        <a:bodyPr/>
        <a:lstStyle/>
        <a:p>
          <a:endParaRPr lang="en-US"/>
        </a:p>
      </dgm:t>
    </dgm:pt>
    <dgm:pt modelId="{892C51D4-ED33-4931-8609-F43ACDEF9165}" type="sibTrans" cxnId="{9991ED0D-3907-49AC-A27C-EEF939F24D3E}">
      <dgm:prSet/>
      <dgm:spPr/>
      <dgm:t>
        <a:bodyPr/>
        <a:lstStyle/>
        <a:p>
          <a:endParaRPr lang="en-US"/>
        </a:p>
      </dgm:t>
    </dgm:pt>
    <dgm:pt modelId="{936A5684-B6F1-4AC5-9BDA-A6C038D4BD64}">
      <dgm:prSet phldrT="[Text]" custT="1"/>
      <dgm:spPr/>
      <dgm:t>
        <a:bodyPr/>
        <a:lstStyle/>
        <a:p>
          <a:r>
            <a:rPr lang="en-US" sz="2000" b="1" dirty="0"/>
            <a:t>June </a:t>
          </a:r>
        </a:p>
        <a:p>
          <a:r>
            <a:rPr lang="en-US" sz="2000" b="1" dirty="0"/>
            <a:t>2021</a:t>
          </a:r>
        </a:p>
      </dgm:t>
    </dgm:pt>
    <dgm:pt modelId="{CA9A80E5-38A8-45A9-BA3C-CD7F2BB75F2E}" type="parTrans" cxnId="{C85AED77-7C4A-46B4-9C8D-2EF327DA0D66}">
      <dgm:prSet/>
      <dgm:spPr/>
      <dgm:t>
        <a:bodyPr/>
        <a:lstStyle/>
        <a:p>
          <a:endParaRPr lang="en-US"/>
        </a:p>
      </dgm:t>
    </dgm:pt>
    <dgm:pt modelId="{D6D6DAD4-9C9A-4D93-9372-2C25B948B257}" type="sibTrans" cxnId="{C85AED77-7C4A-46B4-9C8D-2EF327DA0D66}">
      <dgm:prSet/>
      <dgm:spPr/>
      <dgm:t>
        <a:bodyPr/>
        <a:lstStyle/>
        <a:p>
          <a:endParaRPr lang="en-US"/>
        </a:p>
      </dgm:t>
    </dgm:pt>
    <dgm:pt modelId="{C0AEBBA3-4350-4CEE-ACDC-766B022EC814}">
      <dgm:prSet phldrT="[Text]" custT="1"/>
      <dgm:spPr/>
      <dgm:t>
        <a:bodyPr/>
        <a:lstStyle/>
        <a:p>
          <a:r>
            <a:rPr lang="en-US" sz="2400" dirty="0"/>
            <a:t>No more loan requests through </a:t>
          </a:r>
          <a:r>
            <a:rPr lang="en-US" sz="2400" dirty="0" err="1"/>
            <a:t>Worldshare</a:t>
          </a:r>
          <a:r>
            <a:rPr lang="en-US" sz="2400" dirty="0"/>
            <a:t> ILL</a:t>
          </a:r>
        </a:p>
      </dgm:t>
    </dgm:pt>
    <dgm:pt modelId="{C2A2D21E-5956-4EA7-96BB-3F365FDFEFEF}" type="parTrans" cxnId="{07775537-C7B0-4DCB-B3C2-8EB66F2086DB}">
      <dgm:prSet/>
      <dgm:spPr/>
      <dgm:t>
        <a:bodyPr/>
        <a:lstStyle/>
        <a:p>
          <a:endParaRPr lang="en-US"/>
        </a:p>
      </dgm:t>
    </dgm:pt>
    <dgm:pt modelId="{5697B89E-04A9-4DE8-AC6D-2D0C8E5393C0}" type="sibTrans" cxnId="{07775537-C7B0-4DCB-B3C2-8EB66F2086DB}">
      <dgm:prSet/>
      <dgm:spPr/>
      <dgm:t>
        <a:bodyPr/>
        <a:lstStyle/>
        <a:p>
          <a:endParaRPr lang="en-US"/>
        </a:p>
      </dgm:t>
    </dgm:pt>
    <dgm:pt modelId="{CD5B895F-6C8E-455B-BBF7-397355977879}">
      <dgm:prSet custT="1"/>
      <dgm:spPr/>
      <dgm:t>
        <a:bodyPr/>
        <a:lstStyle/>
        <a:p>
          <a:r>
            <a:rPr lang="en-US" sz="2000" b="1" dirty="0"/>
            <a:t>July </a:t>
          </a:r>
        </a:p>
        <a:p>
          <a:r>
            <a:rPr lang="en-US" sz="2000" b="1" dirty="0"/>
            <a:t>2021</a:t>
          </a:r>
        </a:p>
      </dgm:t>
    </dgm:pt>
    <dgm:pt modelId="{10BD936E-6F23-401D-85C1-98F8547733B8}" type="parTrans" cxnId="{33E041A7-F177-415B-9881-5D4B066CCFFD}">
      <dgm:prSet/>
      <dgm:spPr/>
      <dgm:t>
        <a:bodyPr/>
        <a:lstStyle/>
        <a:p>
          <a:endParaRPr lang="en-US"/>
        </a:p>
      </dgm:t>
    </dgm:pt>
    <dgm:pt modelId="{71D16AA2-249B-47AB-8AB3-610F04A17118}" type="sibTrans" cxnId="{33E041A7-F177-415B-9881-5D4B066CCFFD}">
      <dgm:prSet/>
      <dgm:spPr/>
      <dgm:t>
        <a:bodyPr/>
        <a:lstStyle/>
        <a:p>
          <a:endParaRPr lang="en-US"/>
        </a:p>
      </dgm:t>
    </dgm:pt>
    <dgm:pt modelId="{EDFEE6F5-147E-4A05-B410-932D62631FAD}">
      <dgm:prSet custT="1"/>
      <dgm:spPr/>
      <dgm:t>
        <a:bodyPr/>
        <a:lstStyle/>
        <a:p>
          <a:r>
            <a:rPr lang="en-US" sz="2000" b="1" dirty="0"/>
            <a:t>August </a:t>
          </a:r>
        </a:p>
        <a:p>
          <a:r>
            <a:rPr lang="en-US" sz="2000" b="1" dirty="0"/>
            <a:t>2021-</a:t>
          </a:r>
        </a:p>
        <a:p>
          <a:r>
            <a:rPr lang="en-US" sz="2000" b="1" dirty="0"/>
            <a:t>Present</a:t>
          </a:r>
        </a:p>
      </dgm:t>
    </dgm:pt>
    <dgm:pt modelId="{41592967-DA83-4BD8-ADB4-738D14689D2B}" type="parTrans" cxnId="{B2C8AB37-DE40-444A-B062-124E7EDFA156}">
      <dgm:prSet/>
      <dgm:spPr/>
      <dgm:t>
        <a:bodyPr/>
        <a:lstStyle/>
        <a:p>
          <a:endParaRPr lang="en-US"/>
        </a:p>
      </dgm:t>
    </dgm:pt>
    <dgm:pt modelId="{C3BE1885-51AF-4624-8037-2C57E9C325FF}" type="sibTrans" cxnId="{B2C8AB37-DE40-444A-B062-124E7EDFA156}">
      <dgm:prSet/>
      <dgm:spPr/>
      <dgm:t>
        <a:bodyPr/>
        <a:lstStyle/>
        <a:p>
          <a:endParaRPr lang="en-US"/>
        </a:p>
      </dgm:t>
    </dgm:pt>
    <dgm:pt modelId="{9C75E3C8-35C2-4A14-AE46-DF9CCD1FBF61}">
      <dgm:prSet phldrT="[Text]" custT="1"/>
      <dgm:spPr/>
      <dgm:t>
        <a:bodyPr/>
        <a:lstStyle/>
        <a:p>
          <a:r>
            <a:rPr lang="en-US" sz="2400" dirty="0"/>
            <a:t>All non-ALMA requests manually entered to </a:t>
          </a:r>
          <a:r>
            <a:rPr lang="en-US" sz="2400" dirty="0" err="1"/>
            <a:t>Worldshare</a:t>
          </a:r>
          <a:r>
            <a:rPr lang="en-US" sz="2400" dirty="0"/>
            <a:t> ILL</a:t>
          </a:r>
        </a:p>
      </dgm:t>
    </dgm:pt>
    <dgm:pt modelId="{CC351CAD-7265-48D7-8CC5-0E1AE1F942F7}" type="parTrans" cxnId="{6F9A05C8-55C2-4BBB-A9D1-853FA17BE305}">
      <dgm:prSet/>
      <dgm:spPr/>
      <dgm:t>
        <a:bodyPr/>
        <a:lstStyle/>
        <a:p>
          <a:endParaRPr lang="en-US"/>
        </a:p>
      </dgm:t>
    </dgm:pt>
    <dgm:pt modelId="{33EFF0EB-1E10-412C-A7A1-4C47FC20C0A9}" type="sibTrans" cxnId="{6F9A05C8-55C2-4BBB-A9D1-853FA17BE305}">
      <dgm:prSet/>
      <dgm:spPr/>
      <dgm:t>
        <a:bodyPr/>
        <a:lstStyle/>
        <a:p>
          <a:endParaRPr lang="en-US"/>
        </a:p>
      </dgm:t>
    </dgm:pt>
    <dgm:pt modelId="{78BD743F-0E7D-4618-9C63-DF2694BE2A1F}">
      <dgm:prSet phldrT="[Text]" custT="1"/>
      <dgm:spPr/>
      <dgm:t>
        <a:bodyPr/>
        <a:lstStyle/>
        <a:p>
          <a:r>
            <a:rPr lang="en-US" sz="2400" dirty="0"/>
            <a:t>Increase article borrowing with SUNY</a:t>
          </a:r>
        </a:p>
      </dgm:t>
    </dgm:pt>
    <dgm:pt modelId="{9271E9CA-0D31-4041-9960-30993392CFB7}" type="parTrans" cxnId="{1C7BD59A-C8C4-495F-A53D-B861E07A061C}">
      <dgm:prSet/>
      <dgm:spPr/>
      <dgm:t>
        <a:bodyPr/>
        <a:lstStyle/>
        <a:p>
          <a:endParaRPr lang="en-US"/>
        </a:p>
      </dgm:t>
    </dgm:pt>
    <dgm:pt modelId="{D5068E39-1BE8-44A5-AF54-DBF3D5C17131}" type="sibTrans" cxnId="{1C7BD59A-C8C4-495F-A53D-B861E07A061C}">
      <dgm:prSet/>
      <dgm:spPr/>
      <dgm:t>
        <a:bodyPr/>
        <a:lstStyle/>
        <a:p>
          <a:endParaRPr lang="en-US"/>
        </a:p>
      </dgm:t>
    </dgm:pt>
    <dgm:pt modelId="{6709E68F-D21C-4C76-ADBA-FFBF8959B46D}">
      <dgm:prSet phldrT="[Text]" custT="1"/>
      <dgm:spPr/>
      <dgm:t>
        <a:bodyPr/>
        <a:lstStyle/>
        <a:p>
          <a:r>
            <a:rPr lang="en-US" sz="2400" dirty="0"/>
            <a:t>Implementation begins-- using Rapido features wherever possible</a:t>
          </a:r>
        </a:p>
      </dgm:t>
    </dgm:pt>
    <dgm:pt modelId="{64BC65FF-1337-4662-A580-A1E3C175ED51}" type="parTrans" cxnId="{074F4820-26F4-4909-8D0B-96F5C8EBFE44}">
      <dgm:prSet/>
      <dgm:spPr/>
      <dgm:t>
        <a:bodyPr/>
        <a:lstStyle/>
        <a:p>
          <a:endParaRPr lang="en-US"/>
        </a:p>
      </dgm:t>
    </dgm:pt>
    <dgm:pt modelId="{03E118E2-60A5-4BDD-9591-7ABD164559FF}" type="sibTrans" cxnId="{074F4820-26F4-4909-8D0B-96F5C8EBFE44}">
      <dgm:prSet/>
      <dgm:spPr/>
      <dgm:t>
        <a:bodyPr/>
        <a:lstStyle/>
        <a:p>
          <a:endParaRPr lang="en-US"/>
        </a:p>
      </dgm:t>
    </dgm:pt>
    <dgm:pt modelId="{4DFB02A1-B7A6-490A-92C2-9AC49F813B4B}">
      <dgm:prSet phldrT="[Text]" custT="1"/>
      <dgm:spPr/>
      <dgm:t>
        <a:bodyPr/>
        <a:lstStyle/>
        <a:p>
          <a:r>
            <a:rPr lang="en-US" sz="2400" dirty="0"/>
            <a:t>RapidILL access begins</a:t>
          </a:r>
        </a:p>
      </dgm:t>
    </dgm:pt>
    <dgm:pt modelId="{65879203-E106-4D0D-B503-22A2143BCB14}" type="parTrans" cxnId="{80884063-28BA-4E2C-9F5A-8B837C4FD2AF}">
      <dgm:prSet/>
      <dgm:spPr/>
      <dgm:t>
        <a:bodyPr/>
        <a:lstStyle/>
        <a:p>
          <a:endParaRPr lang="en-US"/>
        </a:p>
      </dgm:t>
    </dgm:pt>
    <dgm:pt modelId="{A5790C9E-13D3-4332-9E65-CC944E3BB9ED}" type="sibTrans" cxnId="{80884063-28BA-4E2C-9F5A-8B837C4FD2AF}">
      <dgm:prSet/>
      <dgm:spPr/>
      <dgm:t>
        <a:bodyPr/>
        <a:lstStyle/>
        <a:p>
          <a:endParaRPr lang="en-US"/>
        </a:p>
      </dgm:t>
    </dgm:pt>
    <dgm:pt modelId="{EE7388C0-5B22-4DF7-AA31-22E20A921D11}">
      <dgm:prSet phldrT="[Text]" custT="1"/>
      <dgm:spPr/>
      <dgm:t>
        <a:bodyPr/>
        <a:lstStyle/>
        <a:p>
          <a:r>
            <a:rPr lang="en-US" sz="2400" dirty="0"/>
            <a:t>Final </a:t>
          </a:r>
          <a:r>
            <a:rPr lang="en-US" sz="2400" dirty="0" err="1"/>
            <a:t>Worldshare</a:t>
          </a:r>
          <a:r>
            <a:rPr lang="en-US" sz="2400" dirty="0"/>
            <a:t> due dates: 6/20.  All borrowing items returned by 7/1</a:t>
          </a:r>
        </a:p>
      </dgm:t>
    </dgm:pt>
    <dgm:pt modelId="{F33B00E5-BD49-4B7D-B6A2-F3F72D117FC2}" type="parTrans" cxnId="{556C871F-DB32-4DB1-872B-3E4202A56321}">
      <dgm:prSet/>
      <dgm:spPr/>
      <dgm:t>
        <a:bodyPr/>
        <a:lstStyle/>
        <a:p>
          <a:endParaRPr lang="en-US"/>
        </a:p>
      </dgm:t>
    </dgm:pt>
    <dgm:pt modelId="{FC26329B-FD12-4339-8682-2F3F553EB5F1}" type="sibTrans" cxnId="{556C871F-DB32-4DB1-872B-3E4202A56321}">
      <dgm:prSet/>
      <dgm:spPr/>
      <dgm:t>
        <a:bodyPr/>
        <a:lstStyle/>
        <a:p>
          <a:endParaRPr lang="en-US"/>
        </a:p>
      </dgm:t>
    </dgm:pt>
    <dgm:pt modelId="{D06BC2AC-4817-441A-B710-02DA8C8094EB}">
      <dgm:prSet phldrT="[Text]" custT="1"/>
      <dgm:spPr/>
      <dgm:t>
        <a:bodyPr/>
        <a:lstStyle/>
        <a:p>
          <a:r>
            <a:rPr lang="en-US" sz="2400" dirty="0"/>
            <a:t>Implementation continues</a:t>
          </a:r>
        </a:p>
      </dgm:t>
    </dgm:pt>
    <dgm:pt modelId="{8D314FCF-C31E-4AC3-A37B-7BF1336EADAC}" type="parTrans" cxnId="{4EDB0458-3F69-47D0-BB6A-918048DAC6CD}">
      <dgm:prSet/>
      <dgm:spPr/>
      <dgm:t>
        <a:bodyPr/>
        <a:lstStyle/>
        <a:p>
          <a:endParaRPr lang="en-US"/>
        </a:p>
      </dgm:t>
    </dgm:pt>
    <dgm:pt modelId="{6B844D21-47E1-43BD-A183-5B4B5F79F6D1}" type="sibTrans" cxnId="{4EDB0458-3F69-47D0-BB6A-918048DAC6CD}">
      <dgm:prSet/>
      <dgm:spPr/>
      <dgm:t>
        <a:bodyPr/>
        <a:lstStyle/>
        <a:p>
          <a:endParaRPr lang="en-US"/>
        </a:p>
      </dgm:t>
    </dgm:pt>
    <dgm:pt modelId="{D2561F1E-CD04-4800-9FCE-800C8BB10D26}">
      <dgm:prSet phldrT="[Text]" custT="1"/>
      <dgm:spPr/>
      <dgm:t>
        <a:bodyPr/>
        <a:lstStyle/>
        <a:p>
          <a:r>
            <a:rPr lang="en-US" sz="2400" dirty="0"/>
            <a:t>Article cutoff in </a:t>
          </a:r>
          <a:r>
            <a:rPr lang="en-US" sz="2400" dirty="0" err="1"/>
            <a:t>Worldshare</a:t>
          </a:r>
          <a:r>
            <a:rPr lang="en-US" sz="2400" dirty="0"/>
            <a:t> last week of June</a:t>
          </a:r>
        </a:p>
      </dgm:t>
    </dgm:pt>
    <dgm:pt modelId="{9865A3ED-84C6-41D3-97ED-59D93DB8D8F6}" type="parTrans" cxnId="{A2EDDB8E-85D6-4F70-85D7-FCEDE2BF7591}">
      <dgm:prSet/>
      <dgm:spPr/>
      <dgm:t>
        <a:bodyPr/>
        <a:lstStyle/>
        <a:p>
          <a:endParaRPr lang="en-US"/>
        </a:p>
      </dgm:t>
    </dgm:pt>
    <dgm:pt modelId="{D3056C4F-1954-41B9-B10C-AAD36D221A03}" type="sibTrans" cxnId="{A2EDDB8E-85D6-4F70-85D7-FCEDE2BF7591}">
      <dgm:prSet/>
      <dgm:spPr/>
      <dgm:t>
        <a:bodyPr/>
        <a:lstStyle/>
        <a:p>
          <a:endParaRPr lang="en-US"/>
        </a:p>
      </dgm:t>
    </dgm:pt>
    <dgm:pt modelId="{64A9A57B-48EB-46B7-B487-E2E14431CAA1}">
      <dgm:prSet phldrT="[Text]" custT="1"/>
      <dgm:spPr/>
      <dgm:t>
        <a:bodyPr/>
        <a:lstStyle/>
        <a:p>
          <a:r>
            <a:rPr lang="en-US" sz="2400" dirty="0"/>
            <a:t>Pull any </a:t>
          </a:r>
          <a:r>
            <a:rPr lang="en-US" sz="2400" dirty="0" err="1"/>
            <a:t>Worldshare</a:t>
          </a:r>
          <a:r>
            <a:rPr lang="en-US" sz="2400" dirty="0"/>
            <a:t> stats</a:t>
          </a:r>
        </a:p>
      </dgm:t>
    </dgm:pt>
    <dgm:pt modelId="{5A81D047-6421-41EF-B6DA-C943BB535F76}" type="parTrans" cxnId="{4D174374-B0BC-4F43-8025-AA7CD077048B}">
      <dgm:prSet/>
      <dgm:spPr/>
      <dgm:t>
        <a:bodyPr/>
        <a:lstStyle/>
        <a:p>
          <a:endParaRPr lang="en-US"/>
        </a:p>
      </dgm:t>
    </dgm:pt>
    <dgm:pt modelId="{ADC8BC24-296E-45C5-A062-FBE8FC34E409}" type="sibTrans" cxnId="{4D174374-B0BC-4F43-8025-AA7CD077048B}">
      <dgm:prSet/>
      <dgm:spPr/>
      <dgm:t>
        <a:bodyPr/>
        <a:lstStyle/>
        <a:p>
          <a:endParaRPr lang="en-US"/>
        </a:p>
      </dgm:t>
    </dgm:pt>
    <dgm:pt modelId="{579F3C68-2B4E-4265-9DCB-062263E124C6}">
      <dgm:prSet phldrT="[Text]" custT="1"/>
      <dgm:spPr/>
      <dgm:t>
        <a:bodyPr/>
        <a:lstStyle/>
        <a:p>
          <a:r>
            <a:rPr lang="en-US" sz="2400" dirty="0"/>
            <a:t>Copy any custom holdings groups.  </a:t>
          </a:r>
        </a:p>
      </dgm:t>
    </dgm:pt>
    <dgm:pt modelId="{963EA427-C9D5-408C-A91D-8E25CFC01208}" type="parTrans" cxnId="{7E7C1CFB-75FC-4A11-ACEC-56AB7112CF3A}">
      <dgm:prSet/>
      <dgm:spPr/>
      <dgm:t>
        <a:bodyPr/>
        <a:lstStyle/>
        <a:p>
          <a:endParaRPr lang="en-US"/>
        </a:p>
      </dgm:t>
    </dgm:pt>
    <dgm:pt modelId="{5185E77F-E1EF-4C4A-B049-8DAB91502FBD}" type="sibTrans" cxnId="{7E7C1CFB-75FC-4A11-ACEC-56AB7112CF3A}">
      <dgm:prSet/>
      <dgm:spPr/>
      <dgm:t>
        <a:bodyPr/>
        <a:lstStyle/>
        <a:p>
          <a:endParaRPr lang="en-US"/>
        </a:p>
      </dgm:t>
    </dgm:pt>
    <dgm:pt modelId="{51B989DE-37EA-41C9-A82B-9279D2108D80}">
      <dgm:prSet custT="1"/>
      <dgm:spPr/>
      <dgm:t>
        <a:bodyPr/>
        <a:lstStyle/>
        <a:p>
          <a:r>
            <a:rPr lang="en-US" sz="2400" dirty="0"/>
            <a:t>Sunset OCLC </a:t>
          </a:r>
          <a:r>
            <a:rPr lang="en-US" sz="2400" dirty="0" err="1"/>
            <a:t>Worldshare</a:t>
          </a:r>
          <a:endParaRPr lang="en-US" sz="2400" dirty="0"/>
        </a:p>
      </dgm:t>
    </dgm:pt>
    <dgm:pt modelId="{9B0B8211-D5B3-4FD6-A3AD-EA0B892EDDAD}" type="parTrans" cxnId="{4EFA48D8-4F3D-4163-9A4A-B093D408B63B}">
      <dgm:prSet/>
      <dgm:spPr/>
      <dgm:t>
        <a:bodyPr/>
        <a:lstStyle/>
        <a:p>
          <a:endParaRPr lang="en-US"/>
        </a:p>
      </dgm:t>
    </dgm:pt>
    <dgm:pt modelId="{309E89BA-2E75-41E4-84CB-EB7D74459ED8}" type="sibTrans" cxnId="{4EFA48D8-4F3D-4163-9A4A-B093D408B63B}">
      <dgm:prSet/>
      <dgm:spPr/>
      <dgm:t>
        <a:bodyPr/>
        <a:lstStyle/>
        <a:p>
          <a:endParaRPr lang="en-US"/>
        </a:p>
      </dgm:t>
    </dgm:pt>
    <dgm:pt modelId="{5C5F2099-B54C-4C59-991B-D0CA156BCFE3}">
      <dgm:prSet custT="1"/>
      <dgm:spPr/>
      <dgm:t>
        <a:bodyPr/>
        <a:lstStyle/>
        <a:p>
          <a:r>
            <a:rPr lang="en-US" sz="2400" dirty="0"/>
            <a:t>Rapido IS LIVE</a:t>
          </a:r>
        </a:p>
      </dgm:t>
    </dgm:pt>
    <dgm:pt modelId="{4C62D02C-FE11-41EE-BE5A-3835C8A977C2}" type="parTrans" cxnId="{F3E1F3F0-C47E-47EE-9BF8-3E98252EB20E}">
      <dgm:prSet/>
      <dgm:spPr/>
      <dgm:t>
        <a:bodyPr/>
        <a:lstStyle/>
        <a:p>
          <a:endParaRPr lang="en-US"/>
        </a:p>
      </dgm:t>
    </dgm:pt>
    <dgm:pt modelId="{02ED27C5-918E-4CF7-A36E-5419A061B850}" type="sibTrans" cxnId="{F3E1F3F0-C47E-47EE-9BF8-3E98252EB20E}">
      <dgm:prSet/>
      <dgm:spPr/>
      <dgm:t>
        <a:bodyPr/>
        <a:lstStyle/>
        <a:p>
          <a:endParaRPr lang="en-US"/>
        </a:p>
      </dgm:t>
    </dgm:pt>
    <dgm:pt modelId="{0F8DFAF0-F401-4F45-9686-89014B349C3F}">
      <dgm:prSet/>
      <dgm:spPr/>
      <dgm:t>
        <a:bodyPr/>
        <a:lstStyle/>
        <a:p>
          <a:r>
            <a:rPr lang="en-US" dirty="0"/>
            <a:t>Work toward broadening borrowing and lending base</a:t>
          </a:r>
        </a:p>
      </dgm:t>
    </dgm:pt>
    <dgm:pt modelId="{98722EFF-6955-4AD4-8469-933D83E6D6B2}" type="parTrans" cxnId="{7F4AD409-8908-4D94-8EB7-B0C5A773A4DD}">
      <dgm:prSet/>
      <dgm:spPr/>
      <dgm:t>
        <a:bodyPr/>
        <a:lstStyle/>
        <a:p>
          <a:endParaRPr lang="en-US"/>
        </a:p>
      </dgm:t>
    </dgm:pt>
    <dgm:pt modelId="{5844174B-AB8F-466A-94EC-A37243442C1C}" type="sibTrans" cxnId="{7F4AD409-8908-4D94-8EB7-B0C5A773A4DD}">
      <dgm:prSet/>
      <dgm:spPr/>
      <dgm:t>
        <a:bodyPr/>
        <a:lstStyle/>
        <a:p>
          <a:endParaRPr lang="en-US"/>
        </a:p>
      </dgm:t>
    </dgm:pt>
    <dgm:pt modelId="{EE046DF1-4372-415E-B344-3D4D73DECA76}">
      <dgm:prSet/>
      <dgm:spPr/>
      <dgm:t>
        <a:bodyPr/>
        <a:lstStyle/>
        <a:p>
          <a:r>
            <a:rPr lang="en-US" dirty="0"/>
            <a:t>Attend monthly update webinars to stay on top of configurations, changes, and enhancements</a:t>
          </a:r>
        </a:p>
      </dgm:t>
    </dgm:pt>
    <dgm:pt modelId="{97793776-4D0A-42F3-8582-1487FE538F3A}" type="parTrans" cxnId="{B32CB56B-875B-487D-BA66-C9504018A47D}">
      <dgm:prSet/>
      <dgm:spPr/>
      <dgm:t>
        <a:bodyPr/>
        <a:lstStyle/>
        <a:p>
          <a:endParaRPr lang="en-US"/>
        </a:p>
      </dgm:t>
    </dgm:pt>
    <dgm:pt modelId="{81DE6059-6F38-4EB7-9F52-015236C9FB0D}" type="sibTrans" cxnId="{B32CB56B-875B-487D-BA66-C9504018A47D}">
      <dgm:prSet/>
      <dgm:spPr/>
      <dgm:t>
        <a:bodyPr/>
        <a:lstStyle/>
        <a:p>
          <a:endParaRPr lang="en-US"/>
        </a:p>
      </dgm:t>
    </dgm:pt>
    <dgm:pt modelId="{B10741B4-7E0E-4E4C-A9FA-CACF60BD0907}">
      <dgm:prSet custT="1"/>
      <dgm:spPr/>
      <dgm:t>
        <a:bodyPr/>
        <a:lstStyle/>
        <a:p>
          <a:r>
            <a:rPr lang="en-US" sz="2400"/>
            <a:t>Illiad </a:t>
          </a:r>
          <a:r>
            <a:rPr lang="en-US" sz="2400" dirty="0"/>
            <a:t>Server retired</a:t>
          </a:r>
        </a:p>
      </dgm:t>
    </dgm:pt>
    <dgm:pt modelId="{B8339C30-97E5-4427-B6B6-0C17BB39C6EB}" type="parTrans" cxnId="{16F25DAF-FFD2-4B31-8502-C4EC72678210}">
      <dgm:prSet/>
      <dgm:spPr/>
      <dgm:t>
        <a:bodyPr/>
        <a:lstStyle/>
        <a:p>
          <a:endParaRPr lang="en-US"/>
        </a:p>
      </dgm:t>
    </dgm:pt>
    <dgm:pt modelId="{EF19CA7F-AC5A-4E2B-A5B4-E4ABC8171713}" type="sibTrans" cxnId="{16F25DAF-FFD2-4B31-8502-C4EC72678210}">
      <dgm:prSet/>
      <dgm:spPr/>
      <dgm:t>
        <a:bodyPr/>
        <a:lstStyle/>
        <a:p>
          <a:endParaRPr lang="en-US"/>
        </a:p>
      </dgm:t>
    </dgm:pt>
    <dgm:pt modelId="{F66519D1-2934-4C2C-9FB0-AACB5E4A4D80}" type="pres">
      <dgm:prSet presAssocID="{62FB2069-DCD3-4F9C-9D93-A83B22C1D79D}" presName="linearFlow" presStyleCnt="0">
        <dgm:presLayoutVars>
          <dgm:dir/>
          <dgm:animLvl val="lvl"/>
          <dgm:resizeHandles val="exact"/>
        </dgm:presLayoutVars>
      </dgm:prSet>
      <dgm:spPr/>
    </dgm:pt>
    <dgm:pt modelId="{94BD26C6-FF8D-4C53-A4AD-AEBA955ADCFC}" type="pres">
      <dgm:prSet presAssocID="{7088B588-325E-4F06-B638-34AE4DAE8703}" presName="composite" presStyleCnt="0"/>
      <dgm:spPr/>
    </dgm:pt>
    <dgm:pt modelId="{F632564F-A4B4-491D-99F4-34C0E158054C}" type="pres">
      <dgm:prSet presAssocID="{7088B588-325E-4F06-B638-34AE4DAE8703}" presName="parentText" presStyleLbl="alignNode1" presStyleIdx="0" presStyleCnt="5">
        <dgm:presLayoutVars>
          <dgm:chMax val="1"/>
          <dgm:bulletEnabled val="1"/>
        </dgm:presLayoutVars>
      </dgm:prSet>
      <dgm:spPr/>
    </dgm:pt>
    <dgm:pt modelId="{2E77B7D3-E044-4223-B3F4-7D60FC587CA2}" type="pres">
      <dgm:prSet presAssocID="{7088B588-325E-4F06-B638-34AE4DAE8703}" presName="descendantText" presStyleLbl="alignAcc1" presStyleIdx="0" presStyleCnt="5" custScaleY="128102">
        <dgm:presLayoutVars>
          <dgm:bulletEnabled val="1"/>
        </dgm:presLayoutVars>
      </dgm:prSet>
      <dgm:spPr/>
    </dgm:pt>
    <dgm:pt modelId="{3C6A21DF-44DB-4D55-8802-285E362445A5}" type="pres">
      <dgm:prSet presAssocID="{DEA9CDC8-71EF-4FC9-8985-42F9C4EC9B20}" presName="sp" presStyleCnt="0"/>
      <dgm:spPr/>
    </dgm:pt>
    <dgm:pt modelId="{3BF4AEBE-3A24-4A9D-8ABE-4D4FEEF7110F}" type="pres">
      <dgm:prSet presAssocID="{19E25D41-8D7C-4006-882B-FE40482C1743}" presName="composite" presStyleCnt="0"/>
      <dgm:spPr/>
    </dgm:pt>
    <dgm:pt modelId="{E7A827B4-9145-4D80-9FCC-EE790AE4F52E}" type="pres">
      <dgm:prSet presAssocID="{19E25D41-8D7C-4006-882B-FE40482C1743}" presName="parentText" presStyleLbl="alignNode1" presStyleIdx="1" presStyleCnt="5">
        <dgm:presLayoutVars>
          <dgm:chMax val="1"/>
          <dgm:bulletEnabled val="1"/>
        </dgm:presLayoutVars>
      </dgm:prSet>
      <dgm:spPr/>
    </dgm:pt>
    <dgm:pt modelId="{31ECE074-0C8A-4D0A-905A-271763FD852F}" type="pres">
      <dgm:prSet presAssocID="{19E25D41-8D7C-4006-882B-FE40482C1743}" presName="descendantText" presStyleLbl="alignAcc1" presStyleIdx="1" presStyleCnt="5" custScaleY="122001" custLinFactNeighborX="0" custLinFactNeighborY="0">
        <dgm:presLayoutVars>
          <dgm:bulletEnabled val="1"/>
        </dgm:presLayoutVars>
      </dgm:prSet>
      <dgm:spPr/>
    </dgm:pt>
    <dgm:pt modelId="{6D10431B-397C-4434-AEFF-966A1050BF2E}" type="pres">
      <dgm:prSet presAssocID="{4A963481-5480-42E0-B4DE-ADC841F53CBC}" presName="sp" presStyleCnt="0"/>
      <dgm:spPr/>
    </dgm:pt>
    <dgm:pt modelId="{D3A53E40-4137-4C3F-97E4-A52BBCCD4715}" type="pres">
      <dgm:prSet presAssocID="{936A5684-B6F1-4AC5-9BDA-A6C038D4BD64}" presName="composite" presStyleCnt="0"/>
      <dgm:spPr/>
    </dgm:pt>
    <dgm:pt modelId="{DBAEC767-E91F-4749-A653-D2D805399EE3}" type="pres">
      <dgm:prSet presAssocID="{936A5684-B6F1-4AC5-9BDA-A6C038D4BD64}" presName="parentText" presStyleLbl="alignNode1" presStyleIdx="2" presStyleCnt="5" custScaleX="111368">
        <dgm:presLayoutVars>
          <dgm:chMax val="1"/>
          <dgm:bulletEnabled val="1"/>
        </dgm:presLayoutVars>
      </dgm:prSet>
      <dgm:spPr/>
    </dgm:pt>
    <dgm:pt modelId="{2D368093-870A-4F7F-B7CA-9EB75D40AB62}" type="pres">
      <dgm:prSet presAssocID="{936A5684-B6F1-4AC5-9BDA-A6C038D4BD64}" presName="descendantText" presStyleLbl="alignAcc1" presStyleIdx="2" presStyleCnt="5" custScaleY="188829">
        <dgm:presLayoutVars>
          <dgm:bulletEnabled val="1"/>
        </dgm:presLayoutVars>
      </dgm:prSet>
      <dgm:spPr/>
    </dgm:pt>
    <dgm:pt modelId="{69395E8C-517E-41D4-B515-E498DA1E873F}" type="pres">
      <dgm:prSet presAssocID="{D6D6DAD4-9C9A-4D93-9372-2C25B948B257}" presName="sp" presStyleCnt="0"/>
      <dgm:spPr/>
    </dgm:pt>
    <dgm:pt modelId="{6890CEC5-A4A4-4153-8262-8B05F2F05115}" type="pres">
      <dgm:prSet presAssocID="{CD5B895F-6C8E-455B-BBF7-397355977879}" presName="composite" presStyleCnt="0"/>
      <dgm:spPr/>
    </dgm:pt>
    <dgm:pt modelId="{947B8142-37EF-495F-A80D-4559B77FA352}" type="pres">
      <dgm:prSet presAssocID="{CD5B895F-6C8E-455B-BBF7-397355977879}" presName="parentText" presStyleLbl="alignNode1" presStyleIdx="3" presStyleCnt="5">
        <dgm:presLayoutVars>
          <dgm:chMax val="1"/>
          <dgm:bulletEnabled val="1"/>
        </dgm:presLayoutVars>
      </dgm:prSet>
      <dgm:spPr/>
    </dgm:pt>
    <dgm:pt modelId="{BF262884-D412-4EF7-8A97-E6463428A8D8}" type="pres">
      <dgm:prSet presAssocID="{CD5B895F-6C8E-455B-BBF7-397355977879}" presName="descendantText" presStyleLbl="alignAcc1" presStyleIdx="3" presStyleCnt="5" custScaleY="85279" custLinFactNeighborX="439" custLinFactNeighborY="19017">
        <dgm:presLayoutVars>
          <dgm:bulletEnabled val="1"/>
        </dgm:presLayoutVars>
      </dgm:prSet>
      <dgm:spPr/>
    </dgm:pt>
    <dgm:pt modelId="{D4D037E1-93EB-4BD4-80A5-6EEF2656A580}" type="pres">
      <dgm:prSet presAssocID="{71D16AA2-249B-47AB-8AB3-610F04A17118}" presName="sp" presStyleCnt="0"/>
      <dgm:spPr/>
    </dgm:pt>
    <dgm:pt modelId="{7AEB75B3-0920-4B7D-82C7-046322277AC1}" type="pres">
      <dgm:prSet presAssocID="{EDFEE6F5-147E-4A05-B410-932D62631FAD}" presName="composite" presStyleCnt="0"/>
      <dgm:spPr/>
    </dgm:pt>
    <dgm:pt modelId="{FCAAE760-7F2B-4F21-8EC4-03ACEE7C7D68}" type="pres">
      <dgm:prSet presAssocID="{EDFEE6F5-147E-4A05-B410-932D62631FAD}" presName="parentText" presStyleLbl="alignNode1" presStyleIdx="4" presStyleCnt="5">
        <dgm:presLayoutVars>
          <dgm:chMax val="1"/>
          <dgm:bulletEnabled val="1"/>
        </dgm:presLayoutVars>
      </dgm:prSet>
      <dgm:spPr/>
    </dgm:pt>
    <dgm:pt modelId="{7187CE03-028C-44F7-AF99-5B4CE7590459}" type="pres">
      <dgm:prSet presAssocID="{EDFEE6F5-147E-4A05-B410-932D62631FAD}" presName="descendantText" presStyleLbl="alignAcc1" presStyleIdx="4" presStyleCnt="5" custLinFactNeighborX="439" custLinFactNeighborY="37858">
        <dgm:presLayoutVars>
          <dgm:bulletEnabled val="1"/>
        </dgm:presLayoutVars>
      </dgm:prSet>
      <dgm:spPr/>
    </dgm:pt>
  </dgm:ptLst>
  <dgm:cxnLst>
    <dgm:cxn modelId="{7F4AD409-8908-4D94-8EB7-B0C5A773A4DD}" srcId="{EDFEE6F5-147E-4A05-B410-932D62631FAD}" destId="{0F8DFAF0-F401-4F45-9686-89014B349C3F}" srcOrd="0" destOrd="0" parTransId="{98722EFF-6955-4AD4-8469-933D83E6D6B2}" sibTransId="{5844174B-AB8F-466A-94EC-A37243442C1C}"/>
    <dgm:cxn modelId="{0AABE909-85A4-4EBC-92D5-51505311537B}" type="presOf" srcId="{64A9A57B-48EB-46B7-B487-E2E14431CAA1}" destId="{2D368093-870A-4F7F-B7CA-9EB75D40AB62}" srcOrd="0" destOrd="4" presId="urn:microsoft.com/office/officeart/2005/8/layout/chevron2"/>
    <dgm:cxn modelId="{9991ED0D-3907-49AC-A27C-EEF939F24D3E}" srcId="{19E25D41-8D7C-4006-882B-FE40482C1743}" destId="{BD9B506B-D42E-404C-9FBA-436FAB25D255}" srcOrd="0" destOrd="0" parTransId="{20E05593-F78B-4F17-B31B-07ECE55D4E48}" sibTransId="{892C51D4-ED33-4931-8609-F43ACDEF9165}"/>
    <dgm:cxn modelId="{D1C47116-5A16-4529-81F5-B0D8E59BE367}" type="presOf" srcId="{5C5F2099-B54C-4C59-991B-D0CA156BCFE3}" destId="{BF262884-D412-4EF7-8A97-E6463428A8D8}" srcOrd="0" destOrd="2" presId="urn:microsoft.com/office/officeart/2005/8/layout/chevron2"/>
    <dgm:cxn modelId="{8597CD17-0EFB-4718-BF2A-A70227160D4C}" type="presOf" srcId="{6709E68F-D21C-4C76-ADBA-FFBF8959B46D}" destId="{31ECE074-0C8A-4D0A-905A-271763FD852F}" srcOrd="0" destOrd="1" presId="urn:microsoft.com/office/officeart/2005/8/layout/chevron2"/>
    <dgm:cxn modelId="{F3715A1E-C996-4F3D-9354-634A1CD2BC38}" type="presOf" srcId="{EE046DF1-4372-415E-B344-3D4D73DECA76}" destId="{7187CE03-028C-44F7-AF99-5B4CE7590459}" srcOrd="0" destOrd="1" presId="urn:microsoft.com/office/officeart/2005/8/layout/chevron2"/>
    <dgm:cxn modelId="{556C871F-DB32-4DB1-872B-3E4202A56321}" srcId="{936A5684-B6F1-4AC5-9BDA-A6C038D4BD64}" destId="{EE7388C0-5B22-4DF7-AA31-22E20A921D11}" srcOrd="1" destOrd="0" parTransId="{F33B00E5-BD49-4B7D-B6A2-F3F72D117FC2}" sibTransId="{FC26329B-FD12-4339-8682-2F3F553EB5F1}"/>
    <dgm:cxn modelId="{074F4820-26F4-4909-8D0B-96F5C8EBFE44}" srcId="{19E25D41-8D7C-4006-882B-FE40482C1743}" destId="{6709E68F-D21C-4C76-ADBA-FFBF8959B46D}" srcOrd="1" destOrd="0" parTransId="{64BC65FF-1337-4662-A580-A1E3C175ED51}" sibTransId="{03E118E2-60A5-4BDD-9591-7ABD164559FF}"/>
    <dgm:cxn modelId="{07775537-C7B0-4DCB-B3C2-8EB66F2086DB}" srcId="{936A5684-B6F1-4AC5-9BDA-A6C038D4BD64}" destId="{C0AEBBA3-4350-4CEE-ACDC-766B022EC814}" srcOrd="0" destOrd="0" parTransId="{C2A2D21E-5956-4EA7-96BB-3F365FDFEFEF}" sibTransId="{5697B89E-04A9-4DE8-AC6D-2D0C8E5393C0}"/>
    <dgm:cxn modelId="{B2C8AB37-DE40-444A-B062-124E7EDFA156}" srcId="{62FB2069-DCD3-4F9C-9D93-A83B22C1D79D}" destId="{EDFEE6F5-147E-4A05-B410-932D62631FAD}" srcOrd="4" destOrd="0" parTransId="{41592967-DA83-4BD8-ADB4-738D14689D2B}" sibTransId="{C3BE1885-51AF-4624-8037-2C57E9C325FF}"/>
    <dgm:cxn modelId="{B62CBD39-C62F-42F3-B3B1-D9C72AFEB5D4}" type="presOf" srcId="{EDFEE6F5-147E-4A05-B410-932D62631FAD}" destId="{FCAAE760-7F2B-4F21-8EC4-03ACEE7C7D68}" srcOrd="0" destOrd="0" presId="urn:microsoft.com/office/officeart/2005/8/layout/chevron2"/>
    <dgm:cxn modelId="{6B57EA5D-1D15-4CF5-8AE4-0D7C89C3FF85}" type="presOf" srcId="{EE7388C0-5B22-4DF7-AA31-22E20A921D11}" destId="{2D368093-870A-4F7F-B7CA-9EB75D40AB62}" srcOrd="0" destOrd="1" presId="urn:microsoft.com/office/officeart/2005/8/layout/chevron2"/>
    <dgm:cxn modelId="{74446C5E-0A7B-4222-8E34-F1B033A4EACF}" type="presOf" srcId="{D06BC2AC-4817-441A-B710-02DA8C8094EB}" destId="{2D368093-870A-4F7F-B7CA-9EB75D40AB62}" srcOrd="0" destOrd="2" presId="urn:microsoft.com/office/officeart/2005/8/layout/chevron2"/>
    <dgm:cxn modelId="{80884063-28BA-4E2C-9F5A-8B837C4FD2AF}" srcId="{19E25D41-8D7C-4006-882B-FE40482C1743}" destId="{4DFB02A1-B7A6-490A-92C2-9AC49F813B4B}" srcOrd="2" destOrd="0" parTransId="{65879203-E106-4D0D-B503-22A2143BCB14}" sibTransId="{A5790C9E-13D3-4332-9E65-CC944E3BB9ED}"/>
    <dgm:cxn modelId="{F5841066-C112-41DA-A575-EB047CF3315A}" type="presOf" srcId="{19E25D41-8D7C-4006-882B-FE40482C1743}" destId="{E7A827B4-9145-4D80-9FCC-EE790AE4F52E}" srcOrd="0" destOrd="0" presId="urn:microsoft.com/office/officeart/2005/8/layout/chevron2"/>
    <dgm:cxn modelId="{AED4B847-CDF3-438C-9BEC-CA872E48385E}" type="presOf" srcId="{936A5684-B6F1-4AC5-9BDA-A6C038D4BD64}" destId="{DBAEC767-E91F-4749-A653-D2D805399EE3}" srcOrd="0" destOrd="0" presId="urn:microsoft.com/office/officeart/2005/8/layout/chevron2"/>
    <dgm:cxn modelId="{862E7248-CECB-47B6-AEC8-DA6D5A2F615E}" srcId="{7088B588-325E-4F06-B638-34AE4DAE8703}" destId="{BE7827B9-BB45-4F0C-A646-68B1539629AD}" srcOrd="1" destOrd="0" parTransId="{D4C9C19D-F4E1-47F6-815F-4F02748C9FA8}" sibTransId="{9A3802A7-7379-4B55-84BD-861A0B0B5D70}"/>
    <dgm:cxn modelId="{20CD1349-2CBA-436C-8CD0-28837BDA343C}" srcId="{7088B588-325E-4F06-B638-34AE4DAE8703}" destId="{910194AA-93E3-40D2-B777-FF9FAE508EF8}" srcOrd="0" destOrd="0" parTransId="{41FDDA33-A1EB-4D2D-8FCD-A844AC3DE3A1}" sibTransId="{D4F2E9F6-E7B7-4BCB-92D8-EDAF09883006}"/>
    <dgm:cxn modelId="{99D5874B-F96A-4EE7-9F0C-829AE63F86ED}" type="presOf" srcId="{0F8DFAF0-F401-4F45-9686-89014B349C3F}" destId="{7187CE03-028C-44F7-AF99-5B4CE7590459}" srcOrd="0" destOrd="0" presId="urn:microsoft.com/office/officeart/2005/8/layout/chevron2"/>
    <dgm:cxn modelId="{B32CB56B-875B-487D-BA66-C9504018A47D}" srcId="{EDFEE6F5-147E-4A05-B410-932D62631FAD}" destId="{EE046DF1-4372-415E-B344-3D4D73DECA76}" srcOrd="1" destOrd="0" parTransId="{97793776-4D0A-42F3-8582-1487FE538F3A}" sibTransId="{81DE6059-6F38-4EB7-9F52-015236C9FB0D}"/>
    <dgm:cxn modelId="{99DCA64D-0916-4D88-83B7-1FA380E424B8}" type="presOf" srcId="{BD9B506B-D42E-404C-9FBA-436FAB25D255}" destId="{31ECE074-0C8A-4D0A-905A-271763FD852F}" srcOrd="0" destOrd="0" presId="urn:microsoft.com/office/officeart/2005/8/layout/chevron2"/>
    <dgm:cxn modelId="{71C9AE71-F19A-4B3B-BC06-5781690D5A4C}" type="presOf" srcId="{CD5B895F-6C8E-455B-BBF7-397355977879}" destId="{947B8142-37EF-495F-A80D-4559B77FA352}" srcOrd="0" destOrd="0" presId="urn:microsoft.com/office/officeart/2005/8/layout/chevron2"/>
    <dgm:cxn modelId="{4D174374-B0BC-4F43-8025-AA7CD077048B}" srcId="{936A5684-B6F1-4AC5-9BDA-A6C038D4BD64}" destId="{64A9A57B-48EB-46B7-B487-E2E14431CAA1}" srcOrd="4" destOrd="0" parTransId="{5A81D047-6421-41EF-B6DA-C943BB535F76}" sibTransId="{ADC8BC24-296E-45C5-A062-FBE8FC34E409}"/>
    <dgm:cxn modelId="{C85AED77-7C4A-46B4-9C8D-2EF327DA0D66}" srcId="{62FB2069-DCD3-4F9C-9D93-A83B22C1D79D}" destId="{936A5684-B6F1-4AC5-9BDA-A6C038D4BD64}" srcOrd="2" destOrd="0" parTransId="{CA9A80E5-38A8-45A9-BA3C-CD7F2BB75F2E}" sibTransId="{D6D6DAD4-9C9A-4D93-9372-2C25B948B257}"/>
    <dgm:cxn modelId="{4EDB0458-3F69-47D0-BB6A-918048DAC6CD}" srcId="{936A5684-B6F1-4AC5-9BDA-A6C038D4BD64}" destId="{D06BC2AC-4817-441A-B710-02DA8C8094EB}" srcOrd="2" destOrd="0" parTransId="{8D314FCF-C31E-4AC3-A37B-7BF1336EADAC}" sibTransId="{6B844D21-47E1-43BD-A183-5B4B5F79F6D1}"/>
    <dgm:cxn modelId="{90E84359-562E-4694-936A-79652D5C8BB6}" type="presOf" srcId="{51B989DE-37EA-41C9-A82B-9279D2108D80}" destId="{BF262884-D412-4EF7-8A97-E6463428A8D8}" srcOrd="0" destOrd="0" presId="urn:microsoft.com/office/officeart/2005/8/layout/chevron2"/>
    <dgm:cxn modelId="{972E9681-628B-4906-8237-12455B4F1C10}" type="presOf" srcId="{4DFB02A1-B7A6-490A-92C2-9AC49F813B4B}" destId="{31ECE074-0C8A-4D0A-905A-271763FD852F}" srcOrd="0" destOrd="2" presId="urn:microsoft.com/office/officeart/2005/8/layout/chevron2"/>
    <dgm:cxn modelId="{EAC99589-C848-4A26-A47D-86AB9BFC3FCE}" type="presOf" srcId="{78BD743F-0E7D-4618-9C63-DF2694BE2A1F}" destId="{2E77B7D3-E044-4223-B3F4-7D60FC587CA2}" srcOrd="0" destOrd="3" presId="urn:microsoft.com/office/officeart/2005/8/layout/chevron2"/>
    <dgm:cxn modelId="{25CE608E-5B17-41FB-9C37-D44B65FE85AA}" type="presOf" srcId="{62FB2069-DCD3-4F9C-9D93-A83B22C1D79D}" destId="{F66519D1-2934-4C2C-9FB0-AACB5E4A4D80}" srcOrd="0" destOrd="0" presId="urn:microsoft.com/office/officeart/2005/8/layout/chevron2"/>
    <dgm:cxn modelId="{A2EDDB8E-85D6-4F70-85D7-FCEDE2BF7591}" srcId="{936A5684-B6F1-4AC5-9BDA-A6C038D4BD64}" destId="{D2561F1E-CD04-4800-9FCE-800C8BB10D26}" srcOrd="3" destOrd="0" parTransId="{9865A3ED-84C6-41D3-97ED-59D93DB8D8F6}" sibTransId="{D3056C4F-1954-41B9-B10C-AAD36D221A03}"/>
    <dgm:cxn modelId="{F557B391-3495-42EB-ACAC-7244DECDBF1B}" srcId="{62FB2069-DCD3-4F9C-9D93-A83B22C1D79D}" destId="{7088B588-325E-4F06-B638-34AE4DAE8703}" srcOrd="0" destOrd="0" parTransId="{E19C722A-39E1-42C7-90EC-92FCF4B400A9}" sibTransId="{DEA9CDC8-71EF-4FC9-8985-42F9C4EC9B20}"/>
    <dgm:cxn modelId="{80EEAE96-EB31-46CA-9622-D394F2EF6E55}" type="presOf" srcId="{910194AA-93E3-40D2-B777-FF9FAE508EF8}" destId="{2E77B7D3-E044-4223-B3F4-7D60FC587CA2}" srcOrd="0" destOrd="0" presId="urn:microsoft.com/office/officeart/2005/8/layout/chevron2"/>
    <dgm:cxn modelId="{1C7BD59A-C8C4-495F-A53D-B861E07A061C}" srcId="{7088B588-325E-4F06-B638-34AE4DAE8703}" destId="{78BD743F-0E7D-4618-9C63-DF2694BE2A1F}" srcOrd="3" destOrd="0" parTransId="{9271E9CA-0D31-4041-9960-30993392CFB7}" sibTransId="{D5068E39-1BE8-44A5-AF54-DBF3D5C17131}"/>
    <dgm:cxn modelId="{33E041A7-F177-415B-9881-5D4B066CCFFD}" srcId="{62FB2069-DCD3-4F9C-9D93-A83B22C1D79D}" destId="{CD5B895F-6C8E-455B-BBF7-397355977879}" srcOrd="3" destOrd="0" parTransId="{10BD936E-6F23-401D-85C1-98F8547733B8}" sibTransId="{71D16AA2-249B-47AB-8AB3-610F04A17118}"/>
    <dgm:cxn modelId="{16F25DAF-FFD2-4B31-8502-C4EC72678210}" srcId="{CD5B895F-6C8E-455B-BBF7-397355977879}" destId="{B10741B4-7E0E-4E4C-A9FA-CACF60BD0907}" srcOrd="1" destOrd="0" parTransId="{B8339C30-97E5-4427-B6B6-0C17BB39C6EB}" sibTransId="{EF19CA7F-AC5A-4E2B-A5B4-E4ABC8171713}"/>
    <dgm:cxn modelId="{C0781FBB-231B-4600-8907-E336B8468782}" type="presOf" srcId="{579F3C68-2B4E-4265-9DCB-062263E124C6}" destId="{2D368093-870A-4F7F-B7CA-9EB75D40AB62}" srcOrd="0" destOrd="5" presId="urn:microsoft.com/office/officeart/2005/8/layout/chevron2"/>
    <dgm:cxn modelId="{6F9A05C8-55C2-4BBB-A9D1-853FA17BE305}" srcId="{7088B588-325E-4F06-B638-34AE4DAE8703}" destId="{9C75E3C8-35C2-4A14-AE46-DF9CCD1FBF61}" srcOrd="2" destOrd="0" parTransId="{CC351CAD-7265-48D7-8CC5-0E1AE1F942F7}" sibTransId="{33EFF0EB-1E10-412C-A7A1-4C47FC20C0A9}"/>
    <dgm:cxn modelId="{7B1AF7CE-FF11-422E-BC8D-FE6A1A67C148}" type="presOf" srcId="{D2561F1E-CD04-4800-9FCE-800C8BB10D26}" destId="{2D368093-870A-4F7F-B7CA-9EB75D40AB62}" srcOrd="0" destOrd="3" presId="urn:microsoft.com/office/officeart/2005/8/layout/chevron2"/>
    <dgm:cxn modelId="{4EFA48D8-4F3D-4163-9A4A-B093D408B63B}" srcId="{CD5B895F-6C8E-455B-BBF7-397355977879}" destId="{51B989DE-37EA-41C9-A82B-9279D2108D80}" srcOrd="0" destOrd="0" parTransId="{9B0B8211-D5B3-4FD6-A3AD-EA0B892EDDAD}" sibTransId="{309E89BA-2E75-41E4-84CB-EB7D74459ED8}"/>
    <dgm:cxn modelId="{A0A4DBDB-9677-43E8-91F8-42008192A0AF}" type="presOf" srcId="{B10741B4-7E0E-4E4C-A9FA-CACF60BD0907}" destId="{BF262884-D412-4EF7-8A97-E6463428A8D8}" srcOrd="0" destOrd="1" presId="urn:microsoft.com/office/officeart/2005/8/layout/chevron2"/>
    <dgm:cxn modelId="{DED501EC-7B9C-461C-AA71-4F945ACB638D}" srcId="{62FB2069-DCD3-4F9C-9D93-A83B22C1D79D}" destId="{19E25D41-8D7C-4006-882B-FE40482C1743}" srcOrd="1" destOrd="0" parTransId="{E55B8835-BBFF-4B44-A232-B3FEF5C8FF81}" sibTransId="{4A963481-5480-42E0-B4DE-ADC841F53CBC}"/>
    <dgm:cxn modelId="{F3E1F3F0-C47E-47EE-9BF8-3E98252EB20E}" srcId="{CD5B895F-6C8E-455B-BBF7-397355977879}" destId="{5C5F2099-B54C-4C59-991B-D0CA156BCFE3}" srcOrd="2" destOrd="0" parTransId="{4C62D02C-FE11-41EE-BE5A-3835C8A977C2}" sibTransId="{02ED27C5-918E-4CF7-A36E-5419A061B850}"/>
    <dgm:cxn modelId="{07364BF4-155C-46FE-8D3A-BE989365808F}" type="presOf" srcId="{9C75E3C8-35C2-4A14-AE46-DF9CCD1FBF61}" destId="{2E77B7D3-E044-4223-B3F4-7D60FC587CA2}" srcOrd="0" destOrd="2" presId="urn:microsoft.com/office/officeart/2005/8/layout/chevron2"/>
    <dgm:cxn modelId="{A97239F6-70DA-4349-9273-22CA670C93B6}" type="presOf" srcId="{7088B588-325E-4F06-B638-34AE4DAE8703}" destId="{F632564F-A4B4-491D-99F4-34C0E158054C}" srcOrd="0" destOrd="0" presId="urn:microsoft.com/office/officeart/2005/8/layout/chevron2"/>
    <dgm:cxn modelId="{7E7C1CFB-75FC-4A11-ACEC-56AB7112CF3A}" srcId="{936A5684-B6F1-4AC5-9BDA-A6C038D4BD64}" destId="{579F3C68-2B4E-4265-9DCB-062263E124C6}" srcOrd="5" destOrd="0" parTransId="{963EA427-C9D5-408C-A91D-8E25CFC01208}" sibTransId="{5185E77F-E1EF-4C4A-B049-8DAB91502FBD}"/>
    <dgm:cxn modelId="{0FF47BFE-EEE7-4062-A683-7D15729724D9}" type="presOf" srcId="{C0AEBBA3-4350-4CEE-ACDC-766B022EC814}" destId="{2D368093-870A-4F7F-B7CA-9EB75D40AB62}" srcOrd="0" destOrd="0" presId="urn:microsoft.com/office/officeart/2005/8/layout/chevron2"/>
    <dgm:cxn modelId="{A391DBFF-AB91-4742-AEF5-AECD5D356BC7}" type="presOf" srcId="{BE7827B9-BB45-4F0C-A646-68B1539629AD}" destId="{2E77B7D3-E044-4223-B3F4-7D60FC587CA2}" srcOrd="0" destOrd="1" presId="urn:microsoft.com/office/officeart/2005/8/layout/chevron2"/>
    <dgm:cxn modelId="{CB809E7C-BFFE-4302-9C08-8D903320FC79}" type="presParOf" srcId="{F66519D1-2934-4C2C-9FB0-AACB5E4A4D80}" destId="{94BD26C6-FF8D-4C53-A4AD-AEBA955ADCFC}" srcOrd="0" destOrd="0" presId="urn:microsoft.com/office/officeart/2005/8/layout/chevron2"/>
    <dgm:cxn modelId="{4920F940-63AB-40C4-ABBE-F30F28591D31}" type="presParOf" srcId="{94BD26C6-FF8D-4C53-A4AD-AEBA955ADCFC}" destId="{F632564F-A4B4-491D-99F4-34C0E158054C}" srcOrd="0" destOrd="0" presId="urn:microsoft.com/office/officeart/2005/8/layout/chevron2"/>
    <dgm:cxn modelId="{3F88DE4B-51C6-4DB6-B22C-C3A2079E3847}" type="presParOf" srcId="{94BD26C6-FF8D-4C53-A4AD-AEBA955ADCFC}" destId="{2E77B7D3-E044-4223-B3F4-7D60FC587CA2}" srcOrd="1" destOrd="0" presId="urn:microsoft.com/office/officeart/2005/8/layout/chevron2"/>
    <dgm:cxn modelId="{8EA5A201-71F9-4C8F-8834-8747A575DA9F}" type="presParOf" srcId="{F66519D1-2934-4C2C-9FB0-AACB5E4A4D80}" destId="{3C6A21DF-44DB-4D55-8802-285E362445A5}" srcOrd="1" destOrd="0" presId="urn:microsoft.com/office/officeart/2005/8/layout/chevron2"/>
    <dgm:cxn modelId="{3962EC2A-9631-4FE0-B424-4FF40345DE37}" type="presParOf" srcId="{F66519D1-2934-4C2C-9FB0-AACB5E4A4D80}" destId="{3BF4AEBE-3A24-4A9D-8ABE-4D4FEEF7110F}" srcOrd="2" destOrd="0" presId="urn:microsoft.com/office/officeart/2005/8/layout/chevron2"/>
    <dgm:cxn modelId="{7AAB5915-9E4D-4C27-AEC1-05EC7544E89A}" type="presParOf" srcId="{3BF4AEBE-3A24-4A9D-8ABE-4D4FEEF7110F}" destId="{E7A827B4-9145-4D80-9FCC-EE790AE4F52E}" srcOrd="0" destOrd="0" presId="urn:microsoft.com/office/officeart/2005/8/layout/chevron2"/>
    <dgm:cxn modelId="{F2DDFE0F-BC17-413B-9727-577093B40345}" type="presParOf" srcId="{3BF4AEBE-3A24-4A9D-8ABE-4D4FEEF7110F}" destId="{31ECE074-0C8A-4D0A-905A-271763FD852F}" srcOrd="1" destOrd="0" presId="urn:microsoft.com/office/officeart/2005/8/layout/chevron2"/>
    <dgm:cxn modelId="{99F22AA6-4817-4BF4-835E-30CA72D82FB3}" type="presParOf" srcId="{F66519D1-2934-4C2C-9FB0-AACB5E4A4D80}" destId="{6D10431B-397C-4434-AEFF-966A1050BF2E}" srcOrd="3" destOrd="0" presId="urn:microsoft.com/office/officeart/2005/8/layout/chevron2"/>
    <dgm:cxn modelId="{7C30812A-6F7A-4574-A148-25591C16A4FD}" type="presParOf" srcId="{F66519D1-2934-4C2C-9FB0-AACB5E4A4D80}" destId="{D3A53E40-4137-4C3F-97E4-A52BBCCD4715}" srcOrd="4" destOrd="0" presId="urn:microsoft.com/office/officeart/2005/8/layout/chevron2"/>
    <dgm:cxn modelId="{12CD8322-A20B-488A-869A-9D40460BAC74}" type="presParOf" srcId="{D3A53E40-4137-4C3F-97E4-A52BBCCD4715}" destId="{DBAEC767-E91F-4749-A653-D2D805399EE3}" srcOrd="0" destOrd="0" presId="urn:microsoft.com/office/officeart/2005/8/layout/chevron2"/>
    <dgm:cxn modelId="{9D46BEC2-06B8-453F-BF82-818D73F78360}" type="presParOf" srcId="{D3A53E40-4137-4C3F-97E4-A52BBCCD4715}" destId="{2D368093-870A-4F7F-B7CA-9EB75D40AB62}" srcOrd="1" destOrd="0" presId="urn:microsoft.com/office/officeart/2005/8/layout/chevron2"/>
    <dgm:cxn modelId="{32A0DC23-68FA-4660-A3F8-4FFE409766C7}" type="presParOf" srcId="{F66519D1-2934-4C2C-9FB0-AACB5E4A4D80}" destId="{69395E8C-517E-41D4-B515-E498DA1E873F}" srcOrd="5" destOrd="0" presId="urn:microsoft.com/office/officeart/2005/8/layout/chevron2"/>
    <dgm:cxn modelId="{6CDC4065-9B99-429F-BB7B-338DE7030D95}" type="presParOf" srcId="{F66519D1-2934-4C2C-9FB0-AACB5E4A4D80}" destId="{6890CEC5-A4A4-4153-8262-8B05F2F05115}" srcOrd="6" destOrd="0" presId="urn:microsoft.com/office/officeart/2005/8/layout/chevron2"/>
    <dgm:cxn modelId="{9DD2EEB2-1216-4D63-9C86-9C9CDFC9BA91}" type="presParOf" srcId="{6890CEC5-A4A4-4153-8262-8B05F2F05115}" destId="{947B8142-37EF-495F-A80D-4559B77FA352}" srcOrd="0" destOrd="0" presId="urn:microsoft.com/office/officeart/2005/8/layout/chevron2"/>
    <dgm:cxn modelId="{C61178D4-20D9-424C-97EB-C25A08C9533A}" type="presParOf" srcId="{6890CEC5-A4A4-4153-8262-8B05F2F05115}" destId="{BF262884-D412-4EF7-8A97-E6463428A8D8}" srcOrd="1" destOrd="0" presId="urn:microsoft.com/office/officeart/2005/8/layout/chevron2"/>
    <dgm:cxn modelId="{BFC1C9AC-AAC9-4FE4-899A-445A795D7745}" type="presParOf" srcId="{F66519D1-2934-4C2C-9FB0-AACB5E4A4D80}" destId="{D4D037E1-93EB-4BD4-80A5-6EEF2656A580}" srcOrd="7" destOrd="0" presId="urn:microsoft.com/office/officeart/2005/8/layout/chevron2"/>
    <dgm:cxn modelId="{946FF992-0084-4354-AD11-F7BA735754F2}" type="presParOf" srcId="{F66519D1-2934-4C2C-9FB0-AACB5E4A4D80}" destId="{7AEB75B3-0920-4B7D-82C7-046322277AC1}" srcOrd="8" destOrd="0" presId="urn:microsoft.com/office/officeart/2005/8/layout/chevron2"/>
    <dgm:cxn modelId="{EE0CAFB8-C62E-4157-AA38-AC6FCB3FFD47}" type="presParOf" srcId="{7AEB75B3-0920-4B7D-82C7-046322277AC1}" destId="{FCAAE760-7F2B-4F21-8EC4-03ACEE7C7D68}" srcOrd="0" destOrd="0" presId="urn:microsoft.com/office/officeart/2005/8/layout/chevron2"/>
    <dgm:cxn modelId="{6DCA9527-5BEA-452C-9B2F-B63BA3C3913F}" type="presParOf" srcId="{7AEB75B3-0920-4B7D-82C7-046322277AC1}" destId="{7187CE03-028C-44F7-AF99-5B4CE7590459}" srcOrd="1" destOrd="0" presId="urn:microsoft.com/office/officeart/2005/8/layout/chevron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987011-0D15-4C0A-A6FF-6BB492874457}" type="doc">
      <dgm:prSet loTypeId="urn:microsoft.com/office/officeart/2005/8/layout/default" loCatId="list" qsTypeId="urn:microsoft.com/office/officeart/2005/8/quickstyle/3d3" qsCatId="3D" csTypeId="urn:microsoft.com/office/officeart/2005/8/colors/accent0_3" csCatId="mainScheme" phldr="1"/>
      <dgm:spPr/>
      <dgm:t>
        <a:bodyPr/>
        <a:lstStyle/>
        <a:p>
          <a:endParaRPr lang="en-US"/>
        </a:p>
      </dgm:t>
    </dgm:pt>
    <dgm:pt modelId="{2D616C77-17E1-42EB-8BF8-FB24CE10F49D}">
      <dgm:prSet phldrT="[Text]"/>
      <dgm:spPr/>
      <dgm:t>
        <a:bodyPr anchor="ctr"/>
        <a:lstStyle/>
        <a:p>
          <a:pPr algn="ctr"/>
          <a:r>
            <a:rPr lang="en-US" dirty="0"/>
            <a:t>We were the 1</a:t>
          </a:r>
          <a:r>
            <a:rPr lang="en-US" baseline="30000" dirty="0"/>
            <a:t>st</a:t>
          </a:r>
          <a:r>
            <a:rPr lang="en-US" dirty="0"/>
            <a:t>  North American Library to go Live</a:t>
          </a:r>
          <a:br>
            <a:rPr lang="en-US" dirty="0"/>
          </a:br>
          <a:br>
            <a:rPr lang="en-US" dirty="0"/>
          </a:br>
          <a:r>
            <a:rPr lang="en-US" dirty="0"/>
            <a:t>Brandeis soon followed</a:t>
          </a:r>
        </a:p>
      </dgm:t>
    </dgm:pt>
    <dgm:pt modelId="{A8187F9A-85B1-43C9-9822-C7111E0774D2}" type="parTrans" cxnId="{BFD3B6A3-5D79-4279-858F-84DA8D600E70}">
      <dgm:prSet/>
      <dgm:spPr/>
      <dgm:t>
        <a:bodyPr/>
        <a:lstStyle/>
        <a:p>
          <a:endParaRPr lang="en-US"/>
        </a:p>
      </dgm:t>
    </dgm:pt>
    <dgm:pt modelId="{F9EA1E3A-12A8-40BE-B1D6-CEC43BD395AC}" type="sibTrans" cxnId="{BFD3B6A3-5D79-4279-858F-84DA8D600E70}">
      <dgm:prSet/>
      <dgm:spPr/>
      <dgm:t>
        <a:bodyPr/>
        <a:lstStyle/>
        <a:p>
          <a:endParaRPr lang="en-US"/>
        </a:p>
      </dgm:t>
    </dgm:pt>
    <dgm:pt modelId="{BDEE1079-618C-4AA4-AFFC-B03D805CB0B3}">
      <dgm:prSet phldrT="[Text]"/>
      <dgm:spPr/>
      <dgm:t>
        <a:bodyPr anchor="ctr"/>
        <a:lstStyle/>
        <a:p>
          <a:pPr algn="ctr"/>
          <a:endParaRPr lang="en-US" dirty="0"/>
        </a:p>
      </dgm:t>
    </dgm:pt>
    <dgm:pt modelId="{B3A54D2C-82CC-4FE2-808D-B9D414F75410}" type="parTrans" cxnId="{0DA24C7F-2E4D-4950-94EB-AD5CBB6DE873}">
      <dgm:prSet/>
      <dgm:spPr/>
      <dgm:t>
        <a:bodyPr/>
        <a:lstStyle/>
        <a:p>
          <a:endParaRPr lang="en-US"/>
        </a:p>
      </dgm:t>
    </dgm:pt>
    <dgm:pt modelId="{E35F3482-0786-480C-A5BC-58AF126D62B0}" type="sibTrans" cxnId="{0DA24C7F-2E4D-4950-94EB-AD5CBB6DE873}">
      <dgm:prSet/>
      <dgm:spPr/>
      <dgm:t>
        <a:bodyPr/>
        <a:lstStyle/>
        <a:p>
          <a:endParaRPr lang="en-US"/>
        </a:p>
      </dgm:t>
    </dgm:pt>
    <dgm:pt modelId="{E2C4BCAE-7D47-44D7-B929-F57BF069A692}">
      <dgm:prSet phldrT="[Text]"/>
      <dgm:spPr/>
      <dgm:t>
        <a:bodyPr/>
        <a:lstStyle/>
        <a:p>
          <a:r>
            <a:rPr lang="en-US" b="1" dirty="0"/>
            <a:t>RAPID ILL is Amazing</a:t>
          </a:r>
          <a:r>
            <a:rPr lang="en-US" dirty="0"/>
            <a:t>:</a:t>
          </a:r>
          <a:br>
            <a:rPr lang="en-US" dirty="0"/>
          </a:br>
          <a:r>
            <a:rPr lang="en-US" dirty="0"/>
            <a:t>95%+ fill rate for articles</a:t>
          </a:r>
        </a:p>
      </dgm:t>
    </dgm:pt>
    <dgm:pt modelId="{F6F1D3CD-37D6-429D-9AAA-3FBCC4611C73}" type="parTrans" cxnId="{D668E110-705A-46DC-8C9C-B586415754A9}">
      <dgm:prSet/>
      <dgm:spPr/>
      <dgm:t>
        <a:bodyPr/>
        <a:lstStyle/>
        <a:p>
          <a:endParaRPr lang="en-US"/>
        </a:p>
      </dgm:t>
    </dgm:pt>
    <dgm:pt modelId="{A7BFFD97-69A0-4468-9896-CA7D22616FA7}" type="sibTrans" cxnId="{D668E110-705A-46DC-8C9C-B586415754A9}">
      <dgm:prSet/>
      <dgm:spPr/>
      <dgm:t>
        <a:bodyPr/>
        <a:lstStyle/>
        <a:p>
          <a:endParaRPr lang="en-US"/>
        </a:p>
      </dgm:t>
    </dgm:pt>
    <dgm:pt modelId="{F7223DDD-8358-410B-A70C-1C4422B263F2}">
      <dgm:prSet phldrT="[Text]"/>
      <dgm:spPr/>
      <dgm:t>
        <a:bodyPr/>
        <a:lstStyle/>
        <a:p>
          <a:r>
            <a:rPr lang="en-US" dirty="0"/>
            <a:t>We manually sent &gt;300 ALA forms the first year (almost 1/3 of our physical loans)</a:t>
          </a:r>
        </a:p>
        <a:p>
          <a:r>
            <a:rPr lang="en-US" dirty="0"/>
            <a:t>Happy for ALA email partners enhancement</a:t>
          </a:r>
        </a:p>
      </dgm:t>
    </dgm:pt>
    <dgm:pt modelId="{DB3F3CA3-0ADD-414C-A319-391F676A3B2E}" type="parTrans" cxnId="{6E2E3DDE-AB1E-4408-AF99-7B6F6F51ECB8}">
      <dgm:prSet/>
      <dgm:spPr/>
      <dgm:t>
        <a:bodyPr/>
        <a:lstStyle/>
        <a:p>
          <a:endParaRPr lang="en-US"/>
        </a:p>
      </dgm:t>
    </dgm:pt>
    <dgm:pt modelId="{7D200AE1-8FBD-4DDB-A2DA-98E2744E4BA7}" type="sibTrans" cxnId="{6E2E3DDE-AB1E-4408-AF99-7B6F6F51ECB8}">
      <dgm:prSet/>
      <dgm:spPr/>
      <dgm:t>
        <a:bodyPr/>
        <a:lstStyle/>
        <a:p>
          <a:endParaRPr lang="en-US"/>
        </a:p>
      </dgm:t>
    </dgm:pt>
    <dgm:pt modelId="{2798148B-8AB3-4F6C-AFF2-B33579B31967}">
      <dgm:prSet phldrT="[Text]"/>
      <dgm:spPr/>
      <dgm:t>
        <a:bodyPr/>
        <a:lstStyle/>
        <a:p>
          <a:r>
            <a:rPr lang="en-US" dirty="0"/>
            <a:t>Took 6 months to realize we still had access to the OCLC Policies directory.  </a:t>
          </a:r>
          <a:br>
            <a:rPr lang="en-US" dirty="0"/>
          </a:br>
          <a:br>
            <a:rPr lang="en-US" dirty="0"/>
          </a:br>
          <a:r>
            <a:rPr lang="en-US" dirty="0"/>
            <a:t>Some library websites are difficult to navigate</a:t>
          </a:r>
        </a:p>
      </dgm:t>
    </dgm:pt>
    <dgm:pt modelId="{9809517C-4983-4CCD-961E-7EE875650B7A}" type="parTrans" cxnId="{7EFD1CDD-7540-4F04-B04C-05385E065D36}">
      <dgm:prSet/>
      <dgm:spPr/>
      <dgm:t>
        <a:bodyPr/>
        <a:lstStyle/>
        <a:p>
          <a:endParaRPr lang="en-US"/>
        </a:p>
      </dgm:t>
    </dgm:pt>
    <dgm:pt modelId="{6315B74E-9595-440F-8A59-20D30E51D28E}" type="sibTrans" cxnId="{7EFD1CDD-7540-4F04-B04C-05385E065D36}">
      <dgm:prSet/>
      <dgm:spPr/>
      <dgm:t>
        <a:bodyPr/>
        <a:lstStyle/>
        <a:p>
          <a:endParaRPr lang="en-US"/>
        </a:p>
      </dgm:t>
    </dgm:pt>
    <dgm:pt modelId="{E7E3A466-767F-4348-8673-63402F34E1EC}">
      <dgm:prSet phldrT="[Text]"/>
      <dgm:spPr/>
      <dgm:t>
        <a:bodyPr/>
        <a:lstStyle/>
        <a:p>
          <a:r>
            <a:rPr lang="en-US" b="1" dirty="0"/>
            <a:t>RS partnerships with SUNY made this endeavor possible</a:t>
          </a:r>
          <a:r>
            <a:rPr lang="en-US" dirty="0"/>
            <a:t>.  </a:t>
          </a:r>
          <a:br>
            <a:rPr lang="en-US" dirty="0"/>
          </a:br>
          <a:br>
            <a:rPr lang="en-US" dirty="0"/>
          </a:br>
          <a:r>
            <a:rPr lang="en-US" dirty="0"/>
            <a:t>We couldn’t have done it without them.</a:t>
          </a:r>
        </a:p>
      </dgm:t>
    </dgm:pt>
    <dgm:pt modelId="{319CB56B-3BAC-4F6A-832B-351B929D2CCD}" type="parTrans" cxnId="{F3EF8209-1E92-46FC-AD30-7B1A2945F7EE}">
      <dgm:prSet/>
      <dgm:spPr/>
      <dgm:t>
        <a:bodyPr/>
        <a:lstStyle/>
        <a:p>
          <a:endParaRPr lang="en-US"/>
        </a:p>
      </dgm:t>
    </dgm:pt>
    <dgm:pt modelId="{48BBFA68-67EA-4F68-8404-7A11DFE88395}" type="sibTrans" cxnId="{F3EF8209-1E92-46FC-AD30-7B1A2945F7EE}">
      <dgm:prSet/>
      <dgm:spPr/>
      <dgm:t>
        <a:bodyPr/>
        <a:lstStyle/>
        <a:p>
          <a:endParaRPr lang="en-US"/>
        </a:p>
      </dgm:t>
    </dgm:pt>
    <dgm:pt modelId="{EF919108-69E9-4400-BBFB-2656C7E3A09C}">
      <dgm:prSet phldrT="[Text]"/>
      <dgm:spPr/>
      <dgm:t>
        <a:bodyPr/>
        <a:lstStyle/>
        <a:p>
          <a:r>
            <a:rPr lang="en-US" b="1" dirty="0"/>
            <a:t>Most challenging requests:</a:t>
          </a:r>
          <a:br>
            <a:rPr lang="en-US" b="1" dirty="0"/>
          </a:br>
          <a:r>
            <a:rPr lang="en-US" dirty="0"/>
            <a:t>Newer Materials, Media, Popular Reads, Scores, dissertations </a:t>
          </a:r>
        </a:p>
        <a:p>
          <a:r>
            <a:rPr lang="en-US" dirty="0"/>
            <a:t>Recently developed a POD budget for newer Items</a:t>
          </a:r>
        </a:p>
      </dgm:t>
    </dgm:pt>
    <dgm:pt modelId="{B7A4C4AA-FE9E-4328-B26D-E1B588BE035D}" type="parTrans" cxnId="{73717CC9-58B1-413E-867D-2DC174ED3113}">
      <dgm:prSet/>
      <dgm:spPr/>
      <dgm:t>
        <a:bodyPr/>
        <a:lstStyle/>
        <a:p>
          <a:endParaRPr lang="en-US"/>
        </a:p>
      </dgm:t>
    </dgm:pt>
    <dgm:pt modelId="{C0198F30-CE57-4D4A-BFA1-10833163E0C8}" type="sibTrans" cxnId="{73717CC9-58B1-413E-867D-2DC174ED3113}">
      <dgm:prSet/>
      <dgm:spPr/>
      <dgm:t>
        <a:bodyPr/>
        <a:lstStyle/>
        <a:p>
          <a:endParaRPr lang="en-US"/>
        </a:p>
      </dgm:t>
    </dgm:pt>
    <dgm:pt modelId="{FB12D29F-E7A3-4A3B-9338-45F0FDD0E98D}" type="pres">
      <dgm:prSet presAssocID="{98987011-0D15-4C0A-A6FF-6BB492874457}" presName="diagram" presStyleCnt="0">
        <dgm:presLayoutVars>
          <dgm:dir/>
          <dgm:resizeHandles val="exact"/>
        </dgm:presLayoutVars>
      </dgm:prSet>
      <dgm:spPr/>
    </dgm:pt>
    <dgm:pt modelId="{9146AC0B-7102-41A4-B213-AE0F33323943}" type="pres">
      <dgm:prSet presAssocID="{2D616C77-17E1-42EB-8BF8-FB24CE10F49D}" presName="node" presStyleLbl="node1" presStyleIdx="0" presStyleCnt="6">
        <dgm:presLayoutVars>
          <dgm:bulletEnabled val="1"/>
        </dgm:presLayoutVars>
      </dgm:prSet>
      <dgm:spPr/>
    </dgm:pt>
    <dgm:pt modelId="{565F80A4-3C8F-476A-A269-69E0213FAD7B}" type="pres">
      <dgm:prSet presAssocID="{F9EA1E3A-12A8-40BE-B1D6-CEC43BD395AC}" presName="sibTrans" presStyleCnt="0"/>
      <dgm:spPr/>
    </dgm:pt>
    <dgm:pt modelId="{4EEF8AB0-94CC-495A-873F-4F077C62A00D}" type="pres">
      <dgm:prSet presAssocID="{E2C4BCAE-7D47-44D7-B929-F57BF069A692}" presName="node" presStyleLbl="node1" presStyleIdx="1" presStyleCnt="6">
        <dgm:presLayoutVars>
          <dgm:bulletEnabled val="1"/>
        </dgm:presLayoutVars>
      </dgm:prSet>
      <dgm:spPr/>
    </dgm:pt>
    <dgm:pt modelId="{A096400A-EBE6-405D-9E0D-512DBB723E89}" type="pres">
      <dgm:prSet presAssocID="{A7BFFD97-69A0-4468-9896-CA7D22616FA7}" presName="sibTrans" presStyleCnt="0"/>
      <dgm:spPr/>
    </dgm:pt>
    <dgm:pt modelId="{4D896481-92B3-49ED-9199-F550C0758AAE}" type="pres">
      <dgm:prSet presAssocID="{F7223DDD-8358-410B-A70C-1C4422B263F2}" presName="node" presStyleLbl="node1" presStyleIdx="2" presStyleCnt="6">
        <dgm:presLayoutVars>
          <dgm:bulletEnabled val="1"/>
        </dgm:presLayoutVars>
      </dgm:prSet>
      <dgm:spPr/>
    </dgm:pt>
    <dgm:pt modelId="{B8CFFD50-0648-415F-878B-B2F835852CCE}" type="pres">
      <dgm:prSet presAssocID="{7D200AE1-8FBD-4DDB-A2DA-98E2744E4BA7}" presName="sibTrans" presStyleCnt="0"/>
      <dgm:spPr/>
    </dgm:pt>
    <dgm:pt modelId="{7FD76DF6-7FB7-4A2E-B273-F792AC0F632A}" type="pres">
      <dgm:prSet presAssocID="{2798148B-8AB3-4F6C-AFF2-B33579B31967}" presName="node" presStyleLbl="node1" presStyleIdx="3" presStyleCnt="6">
        <dgm:presLayoutVars>
          <dgm:bulletEnabled val="1"/>
        </dgm:presLayoutVars>
      </dgm:prSet>
      <dgm:spPr/>
    </dgm:pt>
    <dgm:pt modelId="{8D1D4815-4C6C-45D1-94C8-A506F4549DF1}" type="pres">
      <dgm:prSet presAssocID="{6315B74E-9595-440F-8A59-20D30E51D28E}" presName="sibTrans" presStyleCnt="0"/>
      <dgm:spPr/>
    </dgm:pt>
    <dgm:pt modelId="{1931EDBF-AF5D-4F7A-A192-E93232E7D79D}" type="pres">
      <dgm:prSet presAssocID="{E7E3A466-767F-4348-8673-63402F34E1EC}" presName="node" presStyleLbl="node1" presStyleIdx="4" presStyleCnt="6">
        <dgm:presLayoutVars>
          <dgm:bulletEnabled val="1"/>
        </dgm:presLayoutVars>
      </dgm:prSet>
      <dgm:spPr/>
    </dgm:pt>
    <dgm:pt modelId="{3E6858B0-E891-4E33-9587-89678DBEF55A}" type="pres">
      <dgm:prSet presAssocID="{48BBFA68-67EA-4F68-8404-7A11DFE88395}" presName="sibTrans" presStyleCnt="0"/>
      <dgm:spPr/>
    </dgm:pt>
    <dgm:pt modelId="{BA4688F6-DD18-40C4-82F1-FE91418472F8}" type="pres">
      <dgm:prSet presAssocID="{EF919108-69E9-4400-BBFB-2656C7E3A09C}" presName="node" presStyleLbl="node1" presStyleIdx="5" presStyleCnt="6">
        <dgm:presLayoutVars>
          <dgm:bulletEnabled val="1"/>
        </dgm:presLayoutVars>
      </dgm:prSet>
      <dgm:spPr/>
    </dgm:pt>
  </dgm:ptLst>
  <dgm:cxnLst>
    <dgm:cxn modelId="{F3EF8209-1E92-46FC-AD30-7B1A2945F7EE}" srcId="{98987011-0D15-4C0A-A6FF-6BB492874457}" destId="{E7E3A466-767F-4348-8673-63402F34E1EC}" srcOrd="4" destOrd="0" parTransId="{319CB56B-3BAC-4F6A-832B-351B929D2CCD}" sibTransId="{48BBFA68-67EA-4F68-8404-7A11DFE88395}"/>
    <dgm:cxn modelId="{D668E110-705A-46DC-8C9C-B586415754A9}" srcId="{98987011-0D15-4C0A-A6FF-6BB492874457}" destId="{E2C4BCAE-7D47-44D7-B929-F57BF069A692}" srcOrd="1" destOrd="0" parTransId="{F6F1D3CD-37D6-429D-9AAA-3FBCC4611C73}" sibTransId="{A7BFFD97-69A0-4468-9896-CA7D22616FA7}"/>
    <dgm:cxn modelId="{D0CD7415-0EA3-4A4F-A210-5B79CD24AF89}" type="presOf" srcId="{2D616C77-17E1-42EB-8BF8-FB24CE10F49D}" destId="{9146AC0B-7102-41A4-B213-AE0F33323943}" srcOrd="0" destOrd="0" presId="urn:microsoft.com/office/officeart/2005/8/layout/default"/>
    <dgm:cxn modelId="{C4BFE83D-DDA1-4AD3-BBCF-D2B75E7C4BDA}" type="presOf" srcId="{98987011-0D15-4C0A-A6FF-6BB492874457}" destId="{FB12D29F-E7A3-4A3B-9338-45F0FDD0E98D}" srcOrd="0" destOrd="0" presId="urn:microsoft.com/office/officeart/2005/8/layout/default"/>
    <dgm:cxn modelId="{E202F240-B82E-442E-96C5-D6C64B8870A2}" type="presOf" srcId="{2798148B-8AB3-4F6C-AFF2-B33579B31967}" destId="{7FD76DF6-7FB7-4A2E-B273-F792AC0F632A}" srcOrd="0" destOrd="0" presId="urn:microsoft.com/office/officeart/2005/8/layout/default"/>
    <dgm:cxn modelId="{22AABF45-0D3E-4B58-B3E1-23882C4CFF3A}" type="presOf" srcId="{E2C4BCAE-7D47-44D7-B929-F57BF069A692}" destId="{4EEF8AB0-94CC-495A-873F-4F077C62A00D}" srcOrd="0" destOrd="0" presId="urn:microsoft.com/office/officeart/2005/8/layout/default"/>
    <dgm:cxn modelId="{0DA24C7F-2E4D-4950-94EB-AD5CBB6DE873}" srcId="{2D616C77-17E1-42EB-8BF8-FB24CE10F49D}" destId="{BDEE1079-618C-4AA4-AFFC-B03D805CB0B3}" srcOrd="0" destOrd="0" parTransId="{B3A54D2C-82CC-4FE2-808D-B9D414F75410}" sibTransId="{E35F3482-0786-480C-A5BC-58AF126D62B0}"/>
    <dgm:cxn modelId="{07A1AB88-BDDF-4795-B72B-A2BB6EA57CEC}" type="presOf" srcId="{E7E3A466-767F-4348-8673-63402F34E1EC}" destId="{1931EDBF-AF5D-4F7A-A192-E93232E7D79D}" srcOrd="0" destOrd="0" presId="urn:microsoft.com/office/officeart/2005/8/layout/default"/>
    <dgm:cxn modelId="{7DB2AC95-0D3D-412A-BC9D-02DBB30196C1}" type="presOf" srcId="{BDEE1079-618C-4AA4-AFFC-B03D805CB0B3}" destId="{9146AC0B-7102-41A4-B213-AE0F33323943}" srcOrd="0" destOrd="1" presId="urn:microsoft.com/office/officeart/2005/8/layout/default"/>
    <dgm:cxn modelId="{BFD3B6A3-5D79-4279-858F-84DA8D600E70}" srcId="{98987011-0D15-4C0A-A6FF-6BB492874457}" destId="{2D616C77-17E1-42EB-8BF8-FB24CE10F49D}" srcOrd="0" destOrd="0" parTransId="{A8187F9A-85B1-43C9-9822-C7111E0774D2}" sibTransId="{F9EA1E3A-12A8-40BE-B1D6-CEC43BD395AC}"/>
    <dgm:cxn modelId="{73717CC9-58B1-413E-867D-2DC174ED3113}" srcId="{98987011-0D15-4C0A-A6FF-6BB492874457}" destId="{EF919108-69E9-4400-BBFB-2656C7E3A09C}" srcOrd="5" destOrd="0" parTransId="{B7A4C4AA-FE9E-4328-B26D-E1B588BE035D}" sibTransId="{C0198F30-CE57-4D4A-BFA1-10833163E0C8}"/>
    <dgm:cxn modelId="{7EFD1CDD-7540-4F04-B04C-05385E065D36}" srcId="{98987011-0D15-4C0A-A6FF-6BB492874457}" destId="{2798148B-8AB3-4F6C-AFF2-B33579B31967}" srcOrd="3" destOrd="0" parTransId="{9809517C-4983-4CCD-961E-7EE875650B7A}" sibTransId="{6315B74E-9595-440F-8A59-20D30E51D28E}"/>
    <dgm:cxn modelId="{6E2E3DDE-AB1E-4408-AF99-7B6F6F51ECB8}" srcId="{98987011-0D15-4C0A-A6FF-6BB492874457}" destId="{F7223DDD-8358-410B-A70C-1C4422B263F2}" srcOrd="2" destOrd="0" parTransId="{DB3F3CA3-0ADD-414C-A319-391F676A3B2E}" sibTransId="{7D200AE1-8FBD-4DDB-A2DA-98E2744E4BA7}"/>
    <dgm:cxn modelId="{4503A6F5-AF04-4DEA-930F-929450D06F95}" type="presOf" srcId="{F7223DDD-8358-410B-A70C-1C4422B263F2}" destId="{4D896481-92B3-49ED-9199-F550C0758AAE}" srcOrd="0" destOrd="0" presId="urn:microsoft.com/office/officeart/2005/8/layout/default"/>
    <dgm:cxn modelId="{311F5CF6-1756-4AFC-B5EB-2E9156EF4D93}" type="presOf" srcId="{EF919108-69E9-4400-BBFB-2656C7E3A09C}" destId="{BA4688F6-DD18-40C4-82F1-FE91418472F8}" srcOrd="0" destOrd="0" presId="urn:microsoft.com/office/officeart/2005/8/layout/default"/>
    <dgm:cxn modelId="{51176504-14F9-4E7F-AAF0-E934ABD0F0B3}" type="presParOf" srcId="{FB12D29F-E7A3-4A3B-9338-45F0FDD0E98D}" destId="{9146AC0B-7102-41A4-B213-AE0F33323943}" srcOrd="0" destOrd="0" presId="urn:microsoft.com/office/officeart/2005/8/layout/default"/>
    <dgm:cxn modelId="{14495514-34BD-49C7-AA4D-83632A5FC76F}" type="presParOf" srcId="{FB12D29F-E7A3-4A3B-9338-45F0FDD0E98D}" destId="{565F80A4-3C8F-476A-A269-69E0213FAD7B}" srcOrd="1" destOrd="0" presId="urn:microsoft.com/office/officeart/2005/8/layout/default"/>
    <dgm:cxn modelId="{56323492-2337-4B85-967F-422681A6CAAE}" type="presParOf" srcId="{FB12D29F-E7A3-4A3B-9338-45F0FDD0E98D}" destId="{4EEF8AB0-94CC-495A-873F-4F077C62A00D}" srcOrd="2" destOrd="0" presId="urn:microsoft.com/office/officeart/2005/8/layout/default"/>
    <dgm:cxn modelId="{CA61C140-6BF2-4A6E-B241-1DD1764B73F2}" type="presParOf" srcId="{FB12D29F-E7A3-4A3B-9338-45F0FDD0E98D}" destId="{A096400A-EBE6-405D-9E0D-512DBB723E89}" srcOrd="3" destOrd="0" presId="urn:microsoft.com/office/officeart/2005/8/layout/default"/>
    <dgm:cxn modelId="{31AEE377-8FAB-4417-A0E4-B5CE25801100}" type="presParOf" srcId="{FB12D29F-E7A3-4A3B-9338-45F0FDD0E98D}" destId="{4D896481-92B3-49ED-9199-F550C0758AAE}" srcOrd="4" destOrd="0" presId="urn:microsoft.com/office/officeart/2005/8/layout/default"/>
    <dgm:cxn modelId="{FDFBCE19-61F7-4F90-8BB7-152EA283F893}" type="presParOf" srcId="{FB12D29F-E7A3-4A3B-9338-45F0FDD0E98D}" destId="{B8CFFD50-0648-415F-878B-B2F835852CCE}" srcOrd="5" destOrd="0" presId="urn:microsoft.com/office/officeart/2005/8/layout/default"/>
    <dgm:cxn modelId="{A27425E1-B151-46D5-80F5-75651886110E}" type="presParOf" srcId="{FB12D29F-E7A3-4A3B-9338-45F0FDD0E98D}" destId="{7FD76DF6-7FB7-4A2E-B273-F792AC0F632A}" srcOrd="6" destOrd="0" presId="urn:microsoft.com/office/officeart/2005/8/layout/default"/>
    <dgm:cxn modelId="{3BB3418C-C0C3-4C83-86F8-0DFA1A6B00FF}" type="presParOf" srcId="{FB12D29F-E7A3-4A3B-9338-45F0FDD0E98D}" destId="{8D1D4815-4C6C-45D1-94C8-A506F4549DF1}" srcOrd="7" destOrd="0" presId="urn:microsoft.com/office/officeart/2005/8/layout/default"/>
    <dgm:cxn modelId="{5A8AF06F-09C8-459F-8EDE-0F4472B0F188}" type="presParOf" srcId="{FB12D29F-E7A3-4A3B-9338-45F0FDD0E98D}" destId="{1931EDBF-AF5D-4F7A-A192-E93232E7D79D}" srcOrd="8" destOrd="0" presId="urn:microsoft.com/office/officeart/2005/8/layout/default"/>
    <dgm:cxn modelId="{5B0578B7-5972-4B39-9E2D-E113A1DAA8DB}" type="presParOf" srcId="{FB12D29F-E7A3-4A3B-9338-45F0FDD0E98D}" destId="{3E6858B0-E891-4E33-9587-89678DBEF55A}" srcOrd="9" destOrd="0" presId="urn:microsoft.com/office/officeart/2005/8/layout/default"/>
    <dgm:cxn modelId="{C93AD805-ABCC-4EBF-B144-54914324BBB6}" type="presParOf" srcId="{FB12D29F-E7A3-4A3B-9338-45F0FDD0E98D}" destId="{BA4688F6-DD18-40C4-82F1-FE91418472F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6B8B78-0AF3-46BF-87B2-B5800C6A555B}" type="doc">
      <dgm:prSet loTypeId="urn:microsoft.com/office/officeart/2005/8/layout/list1" loCatId="list" qsTypeId="urn:microsoft.com/office/officeart/2005/8/quickstyle/3d3" qsCatId="3D" csTypeId="urn:microsoft.com/office/officeart/2005/8/colors/accent0_3" csCatId="mainScheme" phldr="1"/>
      <dgm:spPr/>
      <dgm:t>
        <a:bodyPr/>
        <a:lstStyle/>
        <a:p>
          <a:endParaRPr lang="en-US"/>
        </a:p>
      </dgm:t>
    </dgm:pt>
    <dgm:pt modelId="{D317B4C3-8088-442C-A2F8-67DCBC825A27}">
      <dgm:prSet phldrT="[Text]"/>
      <dgm:spPr/>
      <dgm:t>
        <a:bodyPr/>
        <a:lstStyle/>
        <a:p>
          <a:r>
            <a:rPr lang="en-US" dirty="0"/>
            <a:t>Working Well</a:t>
          </a:r>
        </a:p>
      </dgm:t>
    </dgm:pt>
    <dgm:pt modelId="{A04D280D-392D-4B1D-9F0D-AB13F4E73260}" type="parTrans" cxnId="{3D0B9652-A5D5-4CDB-86ED-034AAED36919}">
      <dgm:prSet/>
      <dgm:spPr/>
      <dgm:t>
        <a:bodyPr/>
        <a:lstStyle/>
        <a:p>
          <a:endParaRPr lang="en-US"/>
        </a:p>
      </dgm:t>
    </dgm:pt>
    <dgm:pt modelId="{9BBDBC2E-45EE-4394-8998-19937FB157B5}" type="sibTrans" cxnId="{3D0B9652-A5D5-4CDB-86ED-034AAED36919}">
      <dgm:prSet/>
      <dgm:spPr/>
      <dgm:t>
        <a:bodyPr/>
        <a:lstStyle/>
        <a:p>
          <a:endParaRPr lang="en-US"/>
        </a:p>
      </dgm:t>
    </dgm:pt>
    <dgm:pt modelId="{3FD92B73-D3F0-441E-A807-66B066CC72E9}">
      <dgm:prSet phldrT="[Text]" custT="1"/>
      <dgm:spPr/>
      <dgm:t>
        <a:bodyPr/>
        <a:lstStyle/>
        <a:p>
          <a:r>
            <a:rPr lang="en-US" sz="3200" dirty="0"/>
            <a:t>Rapid ILL integration</a:t>
          </a:r>
        </a:p>
      </dgm:t>
    </dgm:pt>
    <dgm:pt modelId="{A97C600B-23F3-4AD5-9FD4-710430EC7E97}" type="parTrans" cxnId="{21BF531F-851C-44DA-AC0A-950917EAB4A9}">
      <dgm:prSet/>
      <dgm:spPr/>
      <dgm:t>
        <a:bodyPr/>
        <a:lstStyle/>
        <a:p>
          <a:endParaRPr lang="en-US"/>
        </a:p>
      </dgm:t>
    </dgm:pt>
    <dgm:pt modelId="{89640252-9D1C-4C50-9322-B89D219A5AD1}" type="sibTrans" cxnId="{21BF531F-851C-44DA-AC0A-950917EAB4A9}">
      <dgm:prSet/>
      <dgm:spPr/>
      <dgm:t>
        <a:bodyPr/>
        <a:lstStyle/>
        <a:p>
          <a:endParaRPr lang="en-US"/>
        </a:p>
      </dgm:t>
    </dgm:pt>
    <dgm:pt modelId="{7C27968A-21C0-45E4-BCB6-6C61579A3732}">
      <dgm:prSet phldrT="[Text]" custT="1"/>
      <dgm:spPr/>
      <dgm:t>
        <a:bodyPr/>
        <a:lstStyle/>
        <a:p>
          <a:r>
            <a:rPr lang="en-US" sz="3200" dirty="0"/>
            <a:t>Integrates with Reprints &amp; CCC</a:t>
          </a:r>
        </a:p>
      </dgm:t>
    </dgm:pt>
    <dgm:pt modelId="{9E1A8635-1D1E-464C-B1AE-8061662BA6DF}" type="parTrans" cxnId="{8374CAF8-784E-4FF8-8958-10F4B79CFC52}">
      <dgm:prSet/>
      <dgm:spPr/>
      <dgm:t>
        <a:bodyPr/>
        <a:lstStyle/>
        <a:p>
          <a:endParaRPr lang="en-US"/>
        </a:p>
      </dgm:t>
    </dgm:pt>
    <dgm:pt modelId="{C96D9B49-218F-408E-A9B1-2906E7410E98}" type="sibTrans" cxnId="{8374CAF8-784E-4FF8-8958-10F4B79CFC52}">
      <dgm:prSet/>
      <dgm:spPr/>
      <dgm:t>
        <a:bodyPr/>
        <a:lstStyle/>
        <a:p>
          <a:endParaRPr lang="en-US"/>
        </a:p>
      </dgm:t>
    </dgm:pt>
    <dgm:pt modelId="{9563C0C8-9232-443D-932B-47F2285C386B}">
      <dgm:prSet phldrT="[Text]"/>
      <dgm:spPr/>
      <dgm:t>
        <a:bodyPr/>
        <a:lstStyle/>
        <a:p>
          <a:r>
            <a:rPr lang="en-US" dirty="0"/>
            <a:t>Improving</a:t>
          </a:r>
        </a:p>
      </dgm:t>
    </dgm:pt>
    <dgm:pt modelId="{B2827550-08F2-4328-A366-C9954773359A}" type="parTrans" cxnId="{8C3EE83D-FC02-4B7F-95EF-1A54FC61D866}">
      <dgm:prSet/>
      <dgm:spPr/>
      <dgm:t>
        <a:bodyPr/>
        <a:lstStyle/>
        <a:p>
          <a:endParaRPr lang="en-US"/>
        </a:p>
      </dgm:t>
    </dgm:pt>
    <dgm:pt modelId="{E63A3BFB-5CF1-4EC4-8333-27064AA943A2}" type="sibTrans" cxnId="{8C3EE83D-FC02-4B7F-95EF-1A54FC61D866}">
      <dgm:prSet/>
      <dgm:spPr/>
      <dgm:t>
        <a:bodyPr/>
        <a:lstStyle/>
        <a:p>
          <a:endParaRPr lang="en-US"/>
        </a:p>
      </dgm:t>
    </dgm:pt>
    <dgm:pt modelId="{6AFF298A-091D-4BCB-92E9-EEC419E7857C}">
      <dgm:prSet phldrT="[Text]" custT="1"/>
      <dgm:spPr/>
      <dgm:t>
        <a:bodyPr/>
        <a:lstStyle/>
        <a:p>
          <a:r>
            <a:rPr lang="en-US" sz="3200" dirty="0"/>
            <a:t>Lending base is still growing</a:t>
          </a:r>
        </a:p>
      </dgm:t>
    </dgm:pt>
    <dgm:pt modelId="{B0902D6B-3CF5-46C9-BE97-23F499386E5D}" type="parTrans" cxnId="{24416454-02F1-48AE-98AD-D823D5FFFB8C}">
      <dgm:prSet/>
      <dgm:spPr/>
      <dgm:t>
        <a:bodyPr/>
        <a:lstStyle/>
        <a:p>
          <a:endParaRPr lang="en-US"/>
        </a:p>
      </dgm:t>
    </dgm:pt>
    <dgm:pt modelId="{F3915BB0-E228-453A-83D2-B5CEA39BC4BF}" type="sibTrans" cxnId="{24416454-02F1-48AE-98AD-D823D5FFFB8C}">
      <dgm:prSet/>
      <dgm:spPr/>
      <dgm:t>
        <a:bodyPr/>
        <a:lstStyle/>
        <a:p>
          <a:endParaRPr lang="en-US"/>
        </a:p>
      </dgm:t>
    </dgm:pt>
    <dgm:pt modelId="{31286728-69D8-4598-AC8C-78CE717B7C90}">
      <dgm:prSet phldrT="[Text]" custT="1"/>
      <dgm:spPr/>
      <dgm:t>
        <a:bodyPr/>
        <a:lstStyle/>
        <a:p>
          <a:r>
            <a:rPr lang="en-US" sz="3200" dirty="0"/>
            <a:t>Most requests automated</a:t>
          </a:r>
        </a:p>
      </dgm:t>
    </dgm:pt>
    <dgm:pt modelId="{269DB271-DCD4-4920-887A-1F6B210B2D2D}" type="parTrans" cxnId="{92A7A59A-B985-44E3-9979-302A0EF54817}">
      <dgm:prSet/>
      <dgm:spPr/>
      <dgm:t>
        <a:bodyPr/>
        <a:lstStyle/>
        <a:p>
          <a:endParaRPr lang="en-US"/>
        </a:p>
      </dgm:t>
    </dgm:pt>
    <dgm:pt modelId="{83C9DDB8-F585-48BF-9944-75242E614158}" type="sibTrans" cxnId="{92A7A59A-B985-44E3-9979-302A0EF54817}">
      <dgm:prSet/>
      <dgm:spPr/>
      <dgm:t>
        <a:bodyPr/>
        <a:lstStyle/>
        <a:p>
          <a:endParaRPr lang="en-US"/>
        </a:p>
      </dgm:t>
    </dgm:pt>
    <dgm:pt modelId="{961A8E0C-19D4-4AD7-9AC9-55D6109AD927}">
      <dgm:prSet phldrT="[Text]" custT="1"/>
      <dgm:spPr/>
      <dgm:t>
        <a:bodyPr/>
        <a:lstStyle/>
        <a:p>
          <a:r>
            <a:rPr lang="en-US" sz="3200" dirty="0"/>
            <a:t>Easy for patrons to request/delivery times &amp; due dates are transparent</a:t>
          </a:r>
        </a:p>
      </dgm:t>
    </dgm:pt>
    <dgm:pt modelId="{94D8B314-F982-409F-911C-3B5828963A07}" type="parTrans" cxnId="{716EEA79-BFEE-401F-8802-6105D2583EB4}">
      <dgm:prSet/>
      <dgm:spPr/>
      <dgm:t>
        <a:bodyPr/>
        <a:lstStyle/>
        <a:p>
          <a:endParaRPr lang="en-US"/>
        </a:p>
      </dgm:t>
    </dgm:pt>
    <dgm:pt modelId="{1949FCBA-4FD2-4828-AF0C-EA0DE515320E}" type="sibTrans" cxnId="{716EEA79-BFEE-401F-8802-6105D2583EB4}">
      <dgm:prSet/>
      <dgm:spPr/>
      <dgm:t>
        <a:bodyPr/>
        <a:lstStyle/>
        <a:p>
          <a:endParaRPr lang="en-US"/>
        </a:p>
      </dgm:t>
    </dgm:pt>
    <dgm:pt modelId="{961D486D-9E93-436B-B8C4-5511F2A7641D}">
      <dgm:prSet phldrT="[Text]" custT="1"/>
      <dgm:spPr/>
      <dgm:t>
        <a:bodyPr/>
        <a:lstStyle/>
        <a:p>
          <a:r>
            <a:rPr lang="en-US" sz="3200" dirty="0"/>
            <a:t>Good for high article volume</a:t>
          </a:r>
        </a:p>
      </dgm:t>
    </dgm:pt>
    <dgm:pt modelId="{79D8A0E0-569C-493A-8482-68EEEA7690CD}" type="parTrans" cxnId="{418CB85A-7831-419A-950F-B8597396B541}">
      <dgm:prSet/>
      <dgm:spPr/>
      <dgm:t>
        <a:bodyPr/>
        <a:lstStyle/>
        <a:p>
          <a:endParaRPr lang="en-US"/>
        </a:p>
      </dgm:t>
    </dgm:pt>
    <dgm:pt modelId="{265879F0-2C3D-4F2C-9ADB-2E6E9A5B62B1}" type="sibTrans" cxnId="{418CB85A-7831-419A-950F-B8597396B541}">
      <dgm:prSet/>
      <dgm:spPr/>
      <dgm:t>
        <a:bodyPr/>
        <a:lstStyle/>
        <a:p>
          <a:endParaRPr lang="en-US"/>
        </a:p>
      </dgm:t>
    </dgm:pt>
    <dgm:pt modelId="{51D4C70D-08BC-480D-B259-13D2E018DBA1}">
      <dgm:prSet phldrT="[Text]" custT="1"/>
      <dgm:spPr/>
      <dgm:t>
        <a:bodyPr/>
        <a:lstStyle/>
        <a:p>
          <a:r>
            <a:rPr lang="en-US" sz="3200" dirty="0"/>
            <a:t>Customization/Setup (it’s complicated)/Documentation</a:t>
          </a:r>
        </a:p>
      </dgm:t>
    </dgm:pt>
    <dgm:pt modelId="{3CC81E63-4C14-4924-88C9-B564690331FA}" type="parTrans" cxnId="{319426FD-DF1E-4FF9-915C-26E9EBEDA0F9}">
      <dgm:prSet/>
      <dgm:spPr/>
      <dgm:t>
        <a:bodyPr/>
        <a:lstStyle/>
        <a:p>
          <a:endParaRPr lang="en-US"/>
        </a:p>
      </dgm:t>
    </dgm:pt>
    <dgm:pt modelId="{A5E476A4-13FC-4207-8BC6-B98E14B59C06}" type="sibTrans" cxnId="{319426FD-DF1E-4FF9-915C-26E9EBEDA0F9}">
      <dgm:prSet/>
      <dgm:spPr/>
      <dgm:t>
        <a:bodyPr/>
        <a:lstStyle/>
        <a:p>
          <a:endParaRPr lang="en-US"/>
        </a:p>
      </dgm:t>
    </dgm:pt>
    <dgm:pt modelId="{A11AC3C5-5AAC-4D03-8362-BA87F7802E95}">
      <dgm:prSet phldrT="[Text]"/>
      <dgm:spPr/>
      <dgm:t>
        <a:bodyPr/>
        <a:lstStyle/>
        <a:p>
          <a:endParaRPr lang="en-US" sz="2400" dirty="0"/>
        </a:p>
      </dgm:t>
    </dgm:pt>
    <dgm:pt modelId="{37D4A529-4CCE-4E1B-B112-A288BAD7FEA9}" type="parTrans" cxnId="{70A528AE-AC67-460D-97DC-DE5E0EC50702}">
      <dgm:prSet/>
      <dgm:spPr/>
      <dgm:t>
        <a:bodyPr/>
        <a:lstStyle/>
        <a:p>
          <a:endParaRPr lang="en-US"/>
        </a:p>
      </dgm:t>
    </dgm:pt>
    <dgm:pt modelId="{A465BE81-DD23-4066-872B-16C139868254}" type="sibTrans" cxnId="{70A528AE-AC67-460D-97DC-DE5E0EC50702}">
      <dgm:prSet/>
      <dgm:spPr/>
      <dgm:t>
        <a:bodyPr/>
        <a:lstStyle/>
        <a:p>
          <a:endParaRPr lang="en-US"/>
        </a:p>
      </dgm:t>
    </dgm:pt>
    <dgm:pt modelId="{8A1F4730-839A-46FB-B923-68AB9E44B67C}">
      <dgm:prSet phldrT="[Text]" custT="1"/>
      <dgm:spPr/>
      <dgm:t>
        <a:bodyPr/>
        <a:lstStyle/>
        <a:p>
          <a:r>
            <a:rPr lang="en-US" sz="3200" dirty="0"/>
            <a:t>Steep learning curve for Analytics and letters customization (more out of box options for both in the works)</a:t>
          </a:r>
        </a:p>
      </dgm:t>
    </dgm:pt>
    <dgm:pt modelId="{3FE8BA3B-B21C-4B15-8E65-5370C0EB7A1B}" type="parTrans" cxnId="{11BBBDCF-8A7B-4255-8965-AE4E9FD299DE}">
      <dgm:prSet/>
      <dgm:spPr/>
      <dgm:t>
        <a:bodyPr/>
        <a:lstStyle/>
        <a:p>
          <a:endParaRPr lang="en-US"/>
        </a:p>
      </dgm:t>
    </dgm:pt>
    <dgm:pt modelId="{2AA243E6-54E0-4D9A-BF97-760DB946E234}" type="sibTrans" cxnId="{11BBBDCF-8A7B-4255-8965-AE4E9FD299DE}">
      <dgm:prSet/>
      <dgm:spPr/>
      <dgm:t>
        <a:bodyPr/>
        <a:lstStyle/>
        <a:p>
          <a:endParaRPr lang="en-US"/>
        </a:p>
      </dgm:t>
    </dgm:pt>
    <dgm:pt modelId="{162C8C14-28A1-40EE-9452-5065151B16CE}">
      <dgm:prSet phldrT="[Text]" custT="1"/>
      <dgm:spPr/>
      <dgm:t>
        <a:bodyPr/>
        <a:lstStyle/>
        <a:p>
          <a:r>
            <a:rPr lang="en-US" sz="3200" dirty="0"/>
            <a:t>Sometimes feel disconnected from the larger RS community—different system, different experience</a:t>
          </a:r>
        </a:p>
      </dgm:t>
    </dgm:pt>
    <dgm:pt modelId="{C78101F9-2BF7-4F32-BA6C-BA165B0170ED}" type="parTrans" cxnId="{68B0ABFF-112A-44F4-B6CE-DAE3CA5E4154}">
      <dgm:prSet/>
      <dgm:spPr/>
      <dgm:t>
        <a:bodyPr/>
        <a:lstStyle/>
        <a:p>
          <a:endParaRPr lang="en-US"/>
        </a:p>
      </dgm:t>
    </dgm:pt>
    <dgm:pt modelId="{34B5E48A-68C2-42C5-B7C9-84D406A4A06D}" type="sibTrans" cxnId="{68B0ABFF-112A-44F4-B6CE-DAE3CA5E4154}">
      <dgm:prSet/>
      <dgm:spPr/>
      <dgm:t>
        <a:bodyPr/>
        <a:lstStyle/>
        <a:p>
          <a:endParaRPr lang="en-US"/>
        </a:p>
      </dgm:t>
    </dgm:pt>
    <dgm:pt modelId="{E3504959-B862-4F78-B664-D437248D8D2B}">
      <dgm:prSet phldrT="[Text]" custT="1"/>
      <dgm:spPr/>
      <dgm:t>
        <a:bodyPr/>
        <a:lstStyle/>
        <a:p>
          <a:r>
            <a:rPr lang="en-US" sz="3200" dirty="0"/>
            <a:t>All library items in the same account for patrons</a:t>
          </a:r>
        </a:p>
      </dgm:t>
    </dgm:pt>
    <dgm:pt modelId="{33B35A87-B65B-4B7E-A9F3-B978BB99D58B}" type="parTrans" cxnId="{493B0D0F-7BAB-4236-ADE5-3BD6A3501EDD}">
      <dgm:prSet/>
      <dgm:spPr/>
      <dgm:t>
        <a:bodyPr/>
        <a:lstStyle/>
        <a:p>
          <a:endParaRPr lang="en-US"/>
        </a:p>
      </dgm:t>
    </dgm:pt>
    <dgm:pt modelId="{34DC0C79-9036-4E63-B586-F8BA31038F48}" type="sibTrans" cxnId="{493B0D0F-7BAB-4236-ADE5-3BD6A3501EDD}">
      <dgm:prSet/>
      <dgm:spPr/>
      <dgm:t>
        <a:bodyPr/>
        <a:lstStyle/>
        <a:p>
          <a:endParaRPr lang="en-US"/>
        </a:p>
      </dgm:t>
    </dgm:pt>
    <dgm:pt modelId="{2D5974D0-7F60-4FE0-9FEE-F292FEAC8A52}">
      <dgm:prSet phldrT="[Text]" custT="1"/>
      <dgm:spPr/>
      <dgm:t>
        <a:bodyPr/>
        <a:lstStyle/>
        <a:p>
          <a:r>
            <a:rPr lang="en-US" sz="3200" dirty="0"/>
            <a:t>Many libraries use ALMA, but not ALMA Resource Sharing</a:t>
          </a:r>
        </a:p>
      </dgm:t>
    </dgm:pt>
    <dgm:pt modelId="{54EA247A-0785-4361-AC5A-E107A7051A54}" type="parTrans" cxnId="{CC98F947-FD1E-4664-BB99-FF4C2CC98DE4}">
      <dgm:prSet/>
      <dgm:spPr/>
      <dgm:t>
        <a:bodyPr/>
        <a:lstStyle/>
        <a:p>
          <a:endParaRPr lang="en-US"/>
        </a:p>
      </dgm:t>
    </dgm:pt>
    <dgm:pt modelId="{D20AE606-72BC-4E7B-BD1C-C95862B0A21F}" type="sibTrans" cxnId="{CC98F947-FD1E-4664-BB99-FF4C2CC98DE4}">
      <dgm:prSet/>
      <dgm:spPr/>
      <dgm:t>
        <a:bodyPr/>
        <a:lstStyle/>
        <a:p>
          <a:endParaRPr lang="en-US"/>
        </a:p>
      </dgm:t>
    </dgm:pt>
    <dgm:pt modelId="{0DB26BAF-1B22-4BEE-99D9-E5C3576C2573}">
      <dgm:prSet phldrT="[Text]" custT="1"/>
      <dgm:spPr/>
      <dgm:t>
        <a:bodyPr/>
        <a:lstStyle/>
        <a:p>
          <a:r>
            <a:rPr lang="en-US" sz="3200" dirty="0"/>
            <a:t>Very easy to connect with peer-to-peer partners, send email, and [now] ALA requests when needed</a:t>
          </a:r>
        </a:p>
      </dgm:t>
    </dgm:pt>
    <dgm:pt modelId="{3BB1050C-A036-458C-9730-7AD378CEF20F}" type="parTrans" cxnId="{8BE43B10-7BEE-43A0-B4D1-F8CCB6CF5F7F}">
      <dgm:prSet/>
      <dgm:spPr/>
      <dgm:t>
        <a:bodyPr/>
        <a:lstStyle/>
        <a:p>
          <a:endParaRPr lang="en-US"/>
        </a:p>
      </dgm:t>
    </dgm:pt>
    <dgm:pt modelId="{AE688EF7-4649-4CA1-8D07-2174A269D640}" type="sibTrans" cxnId="{8BE43B10-7BEE-43A0-B4D1-F8CCB6CF5F7F}">
      <dgm:prSet/>
      <dgm:spPr/>
      <dgm:t>
        <a:bodyPr/>
        <a:lstStyle/>
        <a:p>
          <a:endParaRPr lang="en-US"/>
        </a:p>
      </dgm:t>
    </dgm:pt>
    <dgm:pt modelId="{1BCA736E-D523-458C-94FE-52331D3FFDBC}">
      <dgm:prSet phldrT="[Text]" custT="1"/>
      <dgm:spPr/>
      <dgm:t>
        <a:bodyPr/>
        <a:lstStyle/>
        <a:p>
          <a:r>
            <a:rPr lang="en-US" sz="3200" dirty="0"/>
            <a:t>Works well for libraries connected to a larger consortia or those able to keep </a:t>
          </a:r>
          <a:r>
            <a:rPr lang="en-US" sz="3200" dirty="0" err="1"/>
            <a:t>Worldshare</a:t>
          </a:r>
          <a:endParaRPr lang="en-US" sz="3200" dirty="0"/>
        </a:p>
      </dgm:t>
    </dgm:pt>
    <dgm:pt modelId="{9F6602BE-884D-4E6E-996C-90F8DC9DEA0E}" type="parTrans" cxnId="{BFBE03A6-C114-47FC-987A-ECB72673782D}">
      <dgm:prSet/>
      <dgm:spPr/>
    </dgm:pt>
    <dgm:pt modelId="{738A1169-6B1C-4A5F-BF6A-8E814CB91BC4}" type="sibTrans" cxnId="{BFBE03A6-C114-47FC-987A-ECB72673782D}">
      <dgm:prSet/>
      <dgm:spPr/>
    </dgm:pt>
    <dgm:pt modelId="{8DB8B0E9-9C97-4A6D-8764-47284CDC5501}" type="pres">
      <dgm:prSet presAssocID="{996B8B78-0AF3-46BF-87B2-B5800C6A555B}" presName="linear" presStyleCnt="0">
        <dgm:presLayoutVars>
          <dgm:dir/>
          <dgm:animLvl val="lvl"/>
          <dgm:resizeHandles val="exact"/>
        </dgm:presLayoutVars>
      </dgm:prSet>
      <dgm:spPr/>
    </dgm:pt>
    <dgm:pt modelId="{D9AFD791-B03F-4881-850F-028AF968B55D}" type="pres">
      <dgm:prSet presAssocID="{D317B4C3-8088-442C-A2F8-67DCBC825A27}" presName="parentLin" presStyleCnt="0"/>
      <dgm:spPr/>
    </dgm:pt>
    <dgm:pt modelId="{C83112C2-7C6D-4C6A-9CAA-7DAC081C75D5}" type="pres">
      <dgm:prSet presAssocID="{D317B4C3-8088-442C-A2F8-67DCBC825A27}" presName="parentLeftMargin" presStyleLbl="node1" presStyleIdx="0" presStyleCnt="2"/>
      <dgm:spPr/>
    </dgm:pt>
    <dgm:pt modelId="{F9021EA9-A1C8-478E-9EDF-FA24ECF6FB8E}" type="pres">
      <dgm:prSet presAssocID="{D317B4C3-8088-442C-A2F8-67DCBC825A27}" presName="parentText" presStyleLbl="node1" presStyleIdx="0" presStyleCnt="2">
        <dgm:presLayoutVars>
          <dgm:chMax val="0"/>
          <dgm:bulletEnabled val="1"/>
        </dgm:presLayoutVars>
      </dgm:prSet>
      <dgm:spPr/>
    </dgm:pt>
    <dgm:pt modelId="{B5174EAD-77A0-4FB4-98F1-B3203898F3A2}" type="pres">
      <dgm:prSet presAssocID="{D317B4C3-8088-442C-A2F8-67DCBC825A27}" presName="negativeSpace" presStyleCnt="0"/>
      <dgm:spPr/>
    </dgm:pt>
    <dgm:pt modelId="{F14655B2-7384-4982-AF6C-A0A0399D8B7E}" type="pres">
      <dgm:prSet presAssocID="{D317B4C3-8088-442C-A2F8-67DCBC825A27}" presName="childText" presStyleLbl="conFgAcc1" presStyleIdx="0" presStyleCnt="2">
        <dgm:presLayoutVars>
          <dgm:bulletEnabled val="1"/>
        </dgm:presLayoutVars>
      </dgm:prSet>
      <dgm:spPr/>
    </dgm:pt>
    <dgm:pt modelId="{69D76B0B-CCCE-4A4B-98D1-D9D3D1B7EE2D}" type="pres">
      <dgm:prSet presAssocID="{9BBDBC2E-45EE-4394-8998-19937FB157B5}" presName="spaceBetweenRectangles" presStyleCnt="0"/>
      <dgm:spPr/>
    </dgm:pt>
    <dgm:pt modelId="{B0022B7A-AD05-47A4-BD48-CF3A5469552E}" type="pres">
      <dgm:prSet presAssocID="{9563C0C8-9232-443D-932B-47F2285C386B}" presName="parentLin" presStyleCnt="0"/>
      <dgm:spPr/>
    </dgm:pt>
    <dgm:pt modelId="{4238B39F-9D74-4E23-9B08-040370596BB7}" type="pres">
      <dgm:prSet presAssocID="{9563C0C8-9232-443D-932B-47F2285C386B}" presName="parentLeftMargin" presStyleLbl="node1" presStyleIdx="0" presStyleCnt="2"/>
      <dgm:spPr/>
    </dgm:pt>
    <dgm:pt modelId="{A7C260B1-1744-4970-AC6B-45A706495C91}" type="pres">
      <dgm:prSet presAssocID="{9563C0C8-9232-443D-932B-47F2285C386B}" presName="parentText" presStyleLbl="node1" presStyleIdx="1" presStyleCnt="2">
        <dgm:presLayoutVars>
          <dgm:chMax val="0"/>
          <dgm:bulletEnabled val="1"/>
        </dgm:presLayoutVars>
      </dgm:prSet>
      <dgm:spPr/>
    </dgm:pt>
    <dgm:pt modelId="{021BA4CB-15FC-483E-9918-8AB61248C7EB}" type="pres">
      <dgm:prSet presAssocID="{9563C0C8-9232-443D-932B-47F2285C386B}" presName="negativeSpace" presStyleCnt="0"/>
      <dgm:spPr/>
    </dgm:pt>
    <dgm:pt modelId="{8D061688-5313-4784-B795-17A7E1303452}" type="pres">
      <dgm:prSet presAssocID="{9563C0C8-9232-443D-932B-47F2285C386B}" presName="childText" presStyleLbl="conFgAcc1" presStyleIdx="1" presStyleCnt="2">
        <dgm:presLayoutVars>
          <dgm:bulletEnabled val="1"/>
        </dgm:presLayoutVars>
      </dgm:prSet>
      <dgm:spPr/>
    </dgm:pt>
  </dgm:ptLst>
  <dgm:cxnLst>
    <dgm:cxn modelId="{493B0D0F-7BAB-4236-ADE5-3BD6A3501EDD}" srcId="{D317B4C3-8088-442C-A2F8-67DCBC825A27}" destId="{E3504959-B862-4F78-B664-D437248D8D2B}" srcOrd="4" destOrd="0" parTransId="{33B35A87-B65B-4B7E-A9F3-B978BB99D58B}" sibTransId="{34DC0C79-9036-4E63-B586-F8BA31038F48}"/>
    <dgm:cxn modelId="{8BE43B10-7BEE-43A0-B4D1-F8CCB6CF5F7F}" srcId="{D317B4C3-8088-442C-A2F8-67DCBC825A27}" destId="{0DB26BAF-1B22-4BEE-99D9-E5C3576C2573}" srcOrd="7" destOrd="0" parTransId="{3BB1050C-A036-458C-9730-7AD378CEF20F}" sibTransId="{AE688EF7-4649-4CA1-8D07-2174A269D640}"/>
    <dgm:cxn modelId="{D7FE8018-4E02-4528-B06B-85B12BB26EFF}" type="presOf" srcId="{8A1F4730-839A-46FB-B923-68AB9E44B67C}" destId="{8D061688-5313-4784-B795-17A7E1303452}" srcOrd="0" destOrd="2" presId="urn:microsoft.com/office/officeart/2005/8/layout/list1"/>
    <dgm:cxn modelId="{21BF531F-851C-44DA-AC0A-950917EAB4A9}" srcId="{D317B4C3-8088-442C-A2F8-67DCBC825A27}" destId="{3FD92B73-D3F0-441E-A807-66B066CC72E9}" srcOrd="0" destOrd="0" parTransId="{A97C600B-23F3-4AD5-9FD4-710430EC7E97}" sibTransId="{89640252-9D1C-4C50-9322-B89D219A5AD1}"/>
    <dgm:cxn modelId="{2E94BB25-1945-4F73-908B-5B045CF3DBEF}" type="presOf" srcId="{7C27968A-21C0-45E4-BCB6-6C61579A3732}" destId="{F14655B2-7384-4982-AF6C-A0A0399D8B7E}" srcOrd="0" destOrd="2" presId="urn:microsoft.com/office/officeart/2005/8/layout/list1"/>
    <dgm:cxn modelId="{AE0DF12D-39ED-4472-9112-BDF18F525B5D}" type="presOf" srcId="{E3504959-B862-4F78-B664-D437248D8D2B}" destId="{F14655B2-7384-4982-AF6C-A0A0399D8B7E}" srcOrd="0" destOrd="4" presId="urn:microsoft.com/office/officeart/2005/8/layout/list1"/>
    <dgm:cxn modelId="{8C3EE83D-FC02-4B7F-95EF-1A54FC61D866}" srcId="{996B8B78-0AF3-46BF-87B2-B5800C6A555B}" destId="{9563C0C8-9232-443D-932B-47F2285C386B}" srcOrd="1" destOrd="0" parTransId="{B2827550-08F2-4328-A366-C9954773359A}" sibTransId="{E63A3BFB-5CF1-4EC4-8333-27064AA943A2}"/>
    <dgm:cxn modelId="{7A699965-29C7-4353-B9BC-F476592AE621}" type="presOf" srcId="{6AFF298A-091D-4BCB-92E9-EEC419E7857C}" destId="{8D061688-5313-4784-B795-17A7E1303452}" srcOrd="0" destOrd="0" presId="urn:microsoft.com/office/officeart/2005/8/layout/list1"/>
    <dgm:cxn modelId="{CC98F947-FD1E-4664-BB99-FF4C2CC98DE4}" srcId="{9563C0C8-9232-443D-932B-47F2285C386B}" destId="{2D5974D0-7F60-4FE0-9FEE-F292FEAC8A52}" srcOrd="4" destOrd="0" parTransId="{54EA247A-0785-4361-AC5A-E107A7051A54}" sibTransId="{D20AE606-72BC-4E7B-BD1C-C95862B0A21F}"/>
    <dgm:cxn modelId="{25B8CA49-E72A-4338-AFD1-30DC04744491}" type="presOf" srcId="{9563C0C8-9232-443D-932B-47F2285C386B}" destId="{A7C260B1-1744-4970-AC6B-45A706495C91}" srcOrd="1" destOrd="0" presId="urn:microsoft.com/office/officeart/2005/8/layout/list1"/>
    <dgm:cxn modelId="{05A5924C-0145-4E4D-9995-7D53330B3823}" type="presOf" srcId="{9563C0C8-9232-443D-932B-47F2285C386B}" destId="{4238B39F-9D74-4E23-9B08-040370596BB7}" srcOrd="0" destOrd="0" presId="urn:microsoft.com/office/officeart/2005/8/layout/list1"/>
    <dgm:cxn modelId="{3D0B9652-A5D5-4CDB-86ED-034AAED36919}" srcId="{996B8B78-0AF3-46BF-87B2-B5800C6A555B}" destId="{D317B4C3-8088-442C-A2F8-67DCBC825A27}" srcOrd="0" destOrd="0" parTransId="{A04D280D-392D-4B1D-9F0D-AB13F4E73260}" sibTransId="{9BBDBC2E-45EE-4394-8998-19937FB157B5}"/>
    <dgm:cxn modelId="{24416454-02F1-48AE-98AD-D823D5FFFB8C}" srcId="{9563C0C8-9232-443D-932B-47F2285C386B}" destId="{6AFF298A-091D-4BCB-92E9-EEC419E7857C}" srcOrd="0" destOrd="0" parTransId="{B0902D6B-3CF5-46C9-BE97-23F499386E5D}" sibTransId="{F3915BB0-E228-453A-83D2-B5CEA39BC4BF}"/>
    <dgm:cxn modelId="{1253BF75-2A69-48A2-9CCE-660BCFCB0737}" type="presOf" srcId="{0DB26BAF-1B22-4BEE-99D9-E5C3576C2573}" destId="{F14655B2-7384-4982-AF6C-A0A0399D8B7E}" srcOrd="0" destOrd="7" presId="urn:microsoft.com/office/officeart/2005/8/layout/list1"/>
    <dgm:cxn modelId="{54B21C58-DB55-46C2-BD8C-A69C74D06586}" type="presOf" srcId="{2D5974D0-7F60-4FE0-9FEE-F292FEAC8A52}" destId="{8D061688-5313-4784-B795-17A7E1303452}" srcOrd="0" destOrd="4" presId="urn:microsoft.com/office/officeart/2005/8/layout/list1"/>
    <dgm:cxn modelId="{D2170D59-47D2-4DD6-9533-2C9241120A95}" type="presOf" srcId="{961D486D-9E93-436B-B8C4-5511F2A7641D}" destId="{F14655B2-7384-4982-AF6C-A0A0399D8B7E}" srcOrd="0" destOrd="5" presId="urn:microsoft.com/office/officeart/2005/8/layout/list1"/>
    <dgm:cxn modelId="{716EEA79-BFEE-401F-8802-6105D2583EB4}" srcId="{D317B4C3-8088-442C-A2F8-67DCBC825A27}" destId="{961A8E0C-19D4-4AD7-9AC9-55D6109AD927}" srcOrd="3" destOrd="0" parTransId="{94D8B314-F982-409F-911C-3B5828963A07}" sibTransId="{1949FCBA-4FD2-4828-AF0C-EA0DE515320E}"/>
    <dgm:cxn modelId="{418CB85A-7831-419A-950F-B8597396B541}" srcId="{D317B4C3-8088-442C-A2F8-67DCBC825A27}" destId="{961D486D-9E93-436B-B8C4-5511F2A7641D}" srcOrd="5" destOrd="0" parTransId="{79D8A0E0-569C-493A-8482-68EEEA7690CD}" sibTransId="{265879F0-2C3D-4F2C-9ADB-2E6E9A5B62B1}"/>
    <dgm:cxn modelId="{92A7A59A-B985-44E3-9979-302A0EF54817}" srcId="{D317B4C3-8088-442C-A2F8-67DCBC825A27}" destId="{31286728-69D8-4598-AC8C-78CE717B7C90}" srcOrd="1" destOrd="0" parTransId="{269DB271-DCD4-4920-887A-1F6B210B2D2D}" sibTransId="{83C9DDB8-F585-48BF-9944-75242E614158}"/>
    <dgm:cxn modelId="{5760CE9E-1B7A-4B05-930C-93D431D03296}" type="presOf" srcId="{A11AC3C5-5AAC-4D03-8362-BA87F7802E95}" destId="{8D061688-5313-4784-B795-17A7E1303452}" srcOrd="0" destOrd="5" presId="urn:microsoft.com/office/officeart/2005/8/layout/list1"/>
    <dgm:cxn modelId="{BFBE03A6-C114-47FC-987A-ECB72673782D}" srcId="{D317B4C3-8088-442C-A2F8-67DCBC825A27}" destId="{1BCA736E-D523-458C-94FE-52331D3FFDBC}" srcOrd="6" destOrd="0" parTransId="{9F6602BE-884D-4E6E-996C-90F8DC9DEA0E}" sibTransId="{738A1169-6B1C-4A5F-BF6A-8E814CB91BC4}"/>
    <dgm:cxn modelId="{6D3CCCAB-DA8F-479C-B88F-7AF92317B976}" type="presOf" srcId="{31286728-69D8-4598-AC8C-78CE717B7C90}" destId="{F14655B2-7384-4982-AF6C-A0A0399D8B7E}" srcOrd="0" destOrd="1" presId="urn:microsoft.com/office/officeart/2005/8/layout/list1"/>
    <dgm:cxn modelId="{70A528AE-AC67-460D-97DC-DE5E0EC50702}" srcId="{9563C0C8-9232-443D-932B-47F2285C386B}" destId="{A11AC3C5-5AAC-4D03-8362-BA87F7802E95}" srcOrd="5" destOrd="0" parTransId="{37D4A529-4CCE-4E1B-B112-A288BAD7FEA9}" sibTransId="{A465BE81-DD23-4066-872B-16C139868254}"/>
    <dgm:cxn modelId="{A13686AE-C049-4A2C-8DB3-F06FB491C5A4}" type="presOf" srcId="{51D4C70D-08BC-480D-B259-13D2E018DBA1}" destId="{8D061688-5313-4784-B795-17A7E1303452}" srcOrd="0" destOrd="1" presId="urn:microsoft.com/office/officeart/2005/8/layout/list1"/>
    <dgm:cxn modelId="{7E8D8EBA-60DD-4E06-9C27-3D93044A0054}" type="presOf" srcId="{3FD92B73-D3F0-441E-A807-66B066CC72E9}" destId="{F14655B2-7384-4982-AF6C-A0A0399D8B7E}" srcOrd="0" destOrd="0" presId="urn:microsoft.com/office/officeart/2005/8/layout/list1"/>
    <dgm:cxn modelId="{289E93BB-4407-4A04-B0AE-9158C01642C9}" type="presOf" srcId="{961A8E0C-19D4-4AD7-9AC9-55D6109AD927}" destId="{F14655B2-7384-4982-AF6C-A0A0399D8B7E}" srcOrd="0" destOrd="3" presId="urn:microsoft.com/office/officeart/2005/8/layout/list1"/>
    <dgm:cxn modelId="{A0ECC7C3-8483-4559-90D6-1DFC25EA4B62}" type="presOf" srcId="{1BCA736E-D523-458C-94FE-52331D3FFDBC}" destId="{F14655B2-7384-4982-AF6C-A0A0399D8B7E}" srcOrd="0" destOrd="6" presId="urn:microsoft.com/office/officeart/2005/8/layout/list1"/>
    <dgm:cxn modelId="{BF5745C5-FC63-45FB-9518-28B2E1643829}" type="presOf" srcId="{D317B4C3-8088-442C-A2F8-67DCBC825A27}" destId="{C83112C2-7C6D-4C6A-9CAA-7DAC081C75D5}" srcOrd="0" destOrd="0" presId="urn:microsoft.com/office/officeart/2005/8/layout/list1"/>
    <dgm:cxn modelId="{11BBBDCF-8A7B-4255-8965-AE4E9FD299DE}" srcId="{9563C0C8-9232-443D-932B-47F2285C386B}" destId="{8A1F4730-839A-46FB-B923-68AB9E44B67C}" srcOrd="2" destOrd="0" parTransId="{3FE8BA3B-B21C-4B15-8E65-5370C0EB7A1B}" sibTransId="{2AA243E6-54E0-4D9A-BF97-760DB946E234}"/>
    <dgm:cxn modelId="{B318DFD6-0E36-4775-A9AF-390CCDA6511E}" type="presOf" srcId="{D317B4C3-8088-442C-A2F8-67DCBC825A27}" destId="{F9021EA9-A1C8-478E-9EDF-FA24ECF6FB8E}" srcOrd="1" destOrd="0" presId="urn:microsoft.com/office/officeart/2005/8/layout/list1"/>
    <dgm:cxn modelId="{97C673D8-D66A-4ECA-9319-8F16BD91874A}" type="presOf" srcId="{162C8C14-28A1-40EE-9452-5065151B16CE}" destId="{8D061688-5313-4784-B795-17A7E1303452}" srcOrd="0" destOrd="3" presId="urn:microsoft.com/office/officeart/2005/8/layout/list1"/>
    <dgm:cxn modelId="{8374CAF8-784E-4FF8-8958-10F4B79CFC52}" srcId="{D317B4C3-8088-442C-A2F8-67DCBC825A27}" destId="{7C27968A-21C0-45E4-BCB6-6C61579A3732}" srcOrd="2" destOrd="0" parTransId="{9E1A8635-1D1E-464C-B1AE-8061662BA6DF}" sibTransId="{C96D9B49-218F-408E-A9B1-2906E7410E98}"/>
    <dgm:cxn modelId="{E6C4ECF8-7430-4063-8C8C-B05ED4986F54}" type="presOf" srcId="{996B8B78-0AF3-46BF-87B2-B5800C6A555B}" destId="{8DB8B0E9-9C97-4A6D-8764-47284CDC5501}" srcOrd="0" destOrd="0" presId="urn:microsoft.com/office/officeart/2005/8/layout/list1"/>
    <dgm:cxn modelId="{319426FD-DF1E-4FF9-915C-26E9EBEDA0F9}" srcId="{9563C0C8-9232-443D-932B-47F2285C386B}" destId="{51D4C70D-08BC-480D-B259-13D2E018DBA1}" srcOrd="1" destOrd="0" parTransId="{3CC81E63-4C14-4924-88C9-B564690331FA}" sibTransId="{A5E476A4-13FC-4207-8BC6-B98E14B59C06}"/>
    <dgm:cxn modelId="{68B0ABFF-112A-44F4-B6CE-DAE3CA5E4154}" srcId="{9563C0C8-9232-443D-932B-47F2285C386B}" destId="{162C8C14-28A1-40EE-9452-5065151B16CE}" srcOrd="3" destOrd="0" parTransId="{C78101F9-2BF7-4F32-BA6C-BA165B0170ED}" sibTransId="{34B5E48A-68C2-42C5-B7C9-84D406A4A06D}"/>
    <dgm:cxn modelId="{176B9442-0E66-4B62-B68A-8FB02B36DB92}" type="presParOf" srcId="{8DB8B0E9-9C97-4A6D-8764-47284CDC5501}" destId="{D9AFD791-B03F-4881-850F-028AF968B55D}" srcOrd="0" destOrd="0" presId="urn:microsoft.com/office/officeart/2005/8/layout/list1"/>
    <dgm:cxn modelId="{1FA1B29B-DAC8-4310-9D33-C874EE66BE3E}" type="presParOf" srcId="{D9AFD791-B03F-4881-850F-028AF968B55D}" destId="{C83112C2-7C6D-4C6A-9CAA-7DAC081C75D5}" srcOrd="0" destOrd="0" presId="urn:microsoft.com/office/officeart/2005/8/layout/list1"/>
    <dgm:cxn modelId="{C4220395-FBF5-4D8C-BA48-5D41AC746204}" type="presParOf" srcId="{D9AFD791-B03F-4881-850F-028AF968B55D}" destId="{F9021EA9-A1C8-478E-9EDF-FA24ECF6FB8E}" srcOrd="1" destOrd="0" presId="urn:microsoft.com/office/officeart/2005/8/layout/list1"/>
    <dgm:cxn modelId="{11BBE188-791D-48F1-829B-8F3E9793725D}" type="presParOf" srcId="{8DB8B0E9-9C97-4A6D-8764-47284CDC5501}" destId="{B5174EAD-77A0-4FB4-98F1-B3203898F3A2}" srcOrd="1" destOrd="0" presId="urn:microsoft.com/office/officeart/2005/8/layout/list1"/>
    <dgm:cxn modelId="{FC441951-C615-466A-9F9D-9EF64CC85DEA}" type="presParOf" srcId="{8DB8B0E9-9C97-4A6D-8764-47284CDC5501}" destId="{F14655B2-7384-4982-AF6C-A0A0399D8B7E}" srcOrd="2" destOrd="0" presId="urn:microsoft.com/office/officeart/2005/8/layout/list1"/>
    <dgm:cxn modelId="{D6282127-5435-4455-961F-1B9D7ECBB254}" type="presParOf" srcId="{8DB8B0E9-9C97-4A6D-8764-47284CDC5501}" destId="{69D76B0B-CCCE-4A4B-98D1-D9D3D1B7EE2D}" srcOrd="3" destOrd="0" presId="urn:microsoft.com/office/officeart/2005/8/layout/list1"/>
    <dgm:cxn modelId="{2AF37BC0-A989-4050-8E51-53F45B1B53C1}" type="presParOf" srcId="{8DB8B0E9-9C97-4A6D-8764-47284CDC5501}" destId="{B0022B7A-AD05-47A4-BD48-CF3A5469552E}" srcOrd="4" destOrd="0" presId="urn:microsoft.com/office/officeart/2005/8/layout/list1"/>
    <dgm:cxn modelId="{BEC4FBCF-0628-42F0-A9FD-ECE01CBD28CF}" type="presParOf" srcId="{B0022B7A-AD05-47A4-BD48-CF3A5469552E}" destId="{4238B39F-9D74-4E23-9B08-040370596BB7}" srcOrd="0" destOrd="0" presId="urn:microsoft.com/office/officeart/2005/8/layout/list1"/>
    <dgm:cxn modelId="{5A9355E1-7E07-4EAD-BB30-A9BF5E3310DA}" type="presParOf" srcId="{B0022B7A-AD05-47A4-BD48-CF3A5469552E}" destId="{A7C260B1-1744-4970-AC6B-45A706495C91}" srcOrd="1" destOrd="0" presId="urn:microsoft.com/office/officeart/2005/8/layout/list1"/>
    <dgm:cxn modelId="{0319D523-EA4F-4278-BC1B-38125FE705BE}" type="presParOf" srcId="{8DB8B0E9-9C97-4A6D-8764-47284CDC5501}" destId="{021BA4CB-15FC-483E-9918-8AB61248C7EB}" srcOrd="5" destOrd="0" presId="urn:microsoft.com/office/officeart/2005/8/layout/list1"/>
    <dgm:cxn modelId="{DAF5A118-F6AC-48FC-84C3-4FEFA3630E74}" type="presParOf" srcId="{8DB8B0E9-9C97-4A6D-8764-47284CDC5501}" destId="{8D061688-5313-4784-B795-17A7E130345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54F041-BF00-4EA5-B34F-A8C5B0322CCB}"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US"/>
        </a:p>
      </dgm:t>
    </dgm:pt>
    <dgm:pt modelId="{14AA8690-06AE-490E-9107-0E0C5618580A}">
      <dgm:prSet phldrT="[Text]" custT="1"/>
      <dgm:spPr/>
      <dgm:t>
        <a:bodyPr/>
        <a:lstStyle/>
        <a:p>
          <a:r>
            <a:rPr lang="en-US" sz="3200" dirty="0"/>
            <a:t>Letters/Notifications</a:t>
          </a:r>
        </a:p>
      </dgm:t>
    </dgm:pt>
    <dgm:pt modelId="{EB567FF2-8767-4080-A40E-DCBC8640F32D}" type="parTrans" cxnId="{78C9789A-CE97-4AC4-ACC4-18E79A66DE77}">
      <dgm:prSet/>
      <dgm:spPr/>
      <dgm:t>
        <a:bodyPr/>
        <a:lstStyle/>
        <a:p>
          <a:endParaRPr lang="en-US"/>
        </a:p>
      </dgm:t>
    </dgm:pt>
    <dgm:pt modelId="{11535149-31FD-49FF-92FA-2C3A6451A50B}" type="sibTrans" cxnId="{78C9789A-CE97-4AC4-ACC4-18E79A66DE77}">
      <dgm:prSet/>
      <dgm:spPr/>
      <dgm:t>
        <a:bodyPr/>
        <a:lstStyle/>
        <a:p>
          <a:endParaRPr lang="en-US"/>
        </a:p>
      </dgm:t>
    </dgm:pt>
    <dgm:pt modelId="{1C4F0D96-F6C4-4F65-B0B5-F3FF394E2D32}">
      <dgm:prSet phldrT="[Text]" custT="1"/>
      <dgm:spPr/>
      <dgm:t>
        <a:bodyPr/>
        <a:lstStyle/>
        <a:p>
          <a:r>
            <a:rPr lang="en-US" sz="3200" dirty="0"/>
            <a:t>Customization of letters is difficult in ALMA/Rapido</a:t>
          </a:r>
        </a:p>
      </dgm:t>
    </dgm:pt>
    <dgm:pt modelId="{6742D365-A175-4557-B042-88FFCB859719}" type="parTrans" cxnId="{B5EE75CD-5D68-404C-8BC5-162B74E4B2C6}">
      <dgm:prSet/>
      <dgm:spPr/>
      <dgm:t>
        <a:bodyPr/>
        <a:lstStyle/>
        <a:p>
          <a:endParaRPr lang="en-US"/>
        </a:p>
      </dgm:t>
    </dgm:pt>
    <dgm:pt modelId="{4A4D0986-79F6-4BA9-AC6E-13DD97F9785D}" type="sibTrans" cxnId="{B5EE75CD-5D68-404C-8BC5-162B74E4B2C6}">
      <dgm:prSet/>
      <dgm:spPr/>
      <dgm:t>
        <a:bodyPr/>
        <a:lstStyle/>
        <a:p>
          <a:endParaRPr lang="en-US"/>
        </a:p>
      </dgm:t>
    </dgm:pt>
    <dgm:pt modelId="{DBB266AA-19EF-40C9-8B8E-93D8217B0B07}">
      <dgm:prSet phldrT="[Text]" custT="1"/>
      <dgm:spPr/>
      <dgm:t>
        <a:bodyPr/>
        <a:lstStyle/>
        <a:p>
          <a:r>
            <a:rPr lang="en-US" sz="3200" dirty="0"/>
            <a:t>Rapido Uses Labels/Sets/Mediations</a:t>
          </a:r>
        </a:p>
      </dgm:t>
    </dgm:pt>
    <dgm:pt modelId="{89760F70-7E7E-4690-9B7E-7FE0681573D6}" type="parTrans" cxnId="{A8CD4CF1-DF56-43C0-945E-1386BD7E3DC0}">
      <dgm:prSet/>
      <dgm:spPr/>
      <dgm:t>
        <a:bodyPr/>
        <a:lstStyle/>
        <a:p>
          <a:endParaRPr lang="en-US"/>
        </a:p>
      </dgm:t>
    </dgm:pt>
    <dgm:pt modelId="{14AEF7D1-F51B-4EFC-A9CE-0A3A80F7819E}" type="sibTrans" cxnId="{A8CD4CF1-DF56-43C0-945E-1386BD7E3DC0}">
      <dgm:prSet/>
      <dgm:spPr/>
      <dgm:t>
        <a:bodyPr/>
        <a:lstStyle/>
        <a:p>
          <a:endParaRPr lang="en-US"/>
        </a:p>
      </dgm:t>
    </dgm:pt>
    <dgm:pt modelId="{C5BEE484-3891-4953-BCBD-9F39986BC2C8}">
      <dgm:prSet phldrT="[Text]" custT="1"/>
      <dgm:spPr/>
      <dgm:t>
        <a:bodyPr/>
        <a:lstStyle/>
        <a:p>
          <a:r>
            <a:rPr lang="en-US" sz="3200" dirty="0"/>
            <a:t>These are similar to Illiad queues and mediations but aren’t as flexible.</a:t>
          </a:r>
        </a:p>
      </dgm:t>
    </dgm:pt>
    <dgm:pt modelId="{8B245FA1-E355-4F6A-BFE5-85F78521159C}" type="parTrans" cxnId="{D764EFF3-D82F-4D3D-8FF0-94C8199AA98F}">
      <dgm:prSet/>
      <dgm:spPr/>
      <dgm:t>
        <a:bodyPr/>
        <a:lstStyle/>
        <a:p>
          <a:endParaRPr lang="en-US"/>
        </a:p>
      </dgm:t>
    </dgm:pt>
    <dgm:pt modelId="{6395CDFE-4A9B-4E2A-ADAD-E1194B439774}" type="sibTrans" cxnId="{D764EFF3-D82F-4D3D-8FF0-94C8199AA98F}">
      <dgm:prSet/>
      <dgm:spPr/>
      <dgm:t>
        <a:bodyPr/>
        <a:lstStyle/>
        <a:p>
          <a:endParaRPr lang="en-US"/>
        </a:p>
      </dgm:t>
    </dgm:pt>
    <dgm:pt modelId="{A09F38D2-852E-4862-A608-D7EB0B575ABC}">
      <dgm:prSet custT="1"/>
      <dgm:spPr/>
      <dgm:t>
        <a:bodyPr/>
        <a:lstStyle/>
        <a:p>
          <a:r>
            <a:rPr lang="en-US" sz="3200" dirty="0"/>
            <a:t>Individual Lenders vs. POD mentality</a:t>
          </a:r>
        </a:p>
      </dgm:t>
    </dgm:pt>
    <dgm:pt modelId="{E8278B28-1CA4-489E-B844-B62EC47DFC5A}" type="parTrans" cxnId="{7CFBE214-8FFE-420F-9752-214D6BA785EC}">
      <dgm:prSet/>
      <dgm:spPr/>
      <dgm:t>
        <a:bodyPr/>
        <a:lstStyle/>
        <a:p>
          <a:endParaRPr lang="en-US"/>
        </a:p>
      </dgm:t>
    </dgm:pt>
    <dgm:pt modelId="{904AC208-43CD-4056-AE7E-E2CAE213D7D3}" type="sibTrans" cxnId="{7CFBE214-8FFE-420F-9752-214D6BA785EC}">
      <dgm:prSet/>
      <dgm:spPr/>
      <dgm:t>
        <a:bodyPr/>
        <a:lstStyle/>
        <a:p>
          <a:endParaRPr lang="en-US"/>
        </a:p>
      </dgm:t>
    </dgm:pt>
    <dgm:pt modelId="{2BD866C8-9D89-467F-926B-08E1C4F7F784}">
      <dgm:prSet custT="1"/>
      <dgm:spPr/>
      <dgm:t>
        <a:bodyPr/>
        <a:lstStyle/>
        <a:p>
          <a:r>
            <a:rPr lang="en-US" sz="3200" dirty="0"/>
            <a:t>Billing </a:t>
          </a:r>
        </a:p>
      </dgm:t>
    </dgm:pt>
    <dgm:pt modelId="{599374E2-12A8-41E3-9F19-DE6A8534E5AB}" type="parTrans" cxnId="{7F990A36-CEF0-4E0D-B566-FBD6784DEEED}">
      <dgm:prSet/>
      <dgm:spPr/>
      <dgm:t>
        <a:bodyPr/>
        <a:lstStyle/>
        <a:p>
          <a:endParaRPr lang="en-US"/>
        </a:p>
      </dgm:t>
    </dgm:pt>
    <dgm:pt modelId="{30104372-09B5-46D9-B72F-5FAEA4E778D0}" type="sibTrans" cxnId="{7F990A36-CEF0-4E0D-B566-FBD6784DEEED}">
      <dgm:prSet/>
      <dgm:spPr/>
      <dgm:t>
        <a:bodyPr/>
        <a:lstStyle/>
        <a:p>
          <a:endParaRPr lang="en-US"/>
        </a:p>
      </dgm:t>
    </dgm:pt>
    <dgm:pt modelId="{03352484-A90A-48D8-836E-BECD2F647E2E}">
      <dgm:prSet custT="1"/>
      <dgm:spPr/>
      <dgm:t>
        <a:bodyPr/>
        <a:lstStyle/>
        <a:p>
          <a:r>
            <a:rPr lang="en-US" sz="3200" dirty="0"/>
            <a:t>The system chooses lenders for you from a pod</a:t>
          </a:r>
        </a:p>
      </dgm:t>
    </dgm:pt>
    <dgm:pt modelId="{60C95FEA-891D-459A-9F18-4CD0A6B99995}" type="parTrans" cxnId="{5291E50E-7DF5-4ECC-92F2-3C6670A30FD4}">
      <dgm:prSet/>
      <dgm:spPr/>
      <dgm:t>
        <a:bodyPr/>
        <a:lstStyle/>
        <a:p>
          <a:endParaRPr lang="en-US"/>
        </a:p>
      </dgm:t>
    </dgm:pt>
    <dgm:pt modelId="{EB54B957-0D85-4BFF-9A16-247EA1B5BA62}" type="sibTrans" cxnId="{5291E50E-7DF5-4ECC-92F2-3C6670A30FD4}">
      <dgm:prSet/>
      <dgm:spPr/>
      <dgm:t>
        <a:bodyPr/>
        <a:lstStyle/>
        <a:p>
          <a:endParaRPr lang="en-US"/>
        </a:p>
      </dgm:t>
    </dgm:pt>
    <dgm:pt modelId="{2E0DCC8F-4578-4393-A919-6097EFA25EB9}">
      <dgm:prSet custT="1"/>
      <dgm:spPr/>
      <dgm:t>
        <a:bodyPr/>
        <a:lstStyle/>
        <a:p>
          <a:r>
            <a:rPr lang="en-US" sz="3200" dirty="0"/>
            <a:t>Overall expectation is reciprocity </a:t>
          </a:r>
        </a:p>
      </dgm:t>
    </dgm:pt>
    <dgm:pt modelId="{591D8338-5699-414C-BED4-CF47909FED48}" type="parTrans" cxnId="{0B4528C6-5F9F-4182-AF71-801D13D587CB}">
      <dgm:prSet/>
      <dgm:spPr/>
      <dgm:t>
        <a:bodyPr/>
        <a:lstStyle/>
        <a:p>
          <a:endParaRPr lang="en-US"/>
        </a:p>
      </dgm:t>
    </dgm:pt>
    <dgm:pt modelId="{69DCCEC6-299B-42F1-8F81-78DE566A7F6F}" type="sibTrans" cxnId="{0B4528C6-5F9F-4182-AF71-801D13D587CB}">
      <dgm:prSet/>
      <dgm:spPr/>
      <dgm:t>
        <a:bodyPr/>
        <a:lstStyle/>
        <a:p>
          <a:endParaRPr lang="en-US"/>
        </a:p>
      </dgm:t>
    </dgm:pt>
    <dgm:pt modelId="{B7316067-7325-442E-A931-7C14B23C06ED}">
      <dgm:prSet custT="1"/>
      <dgm:spPr/>
      <dgm:t>
        <a:bodyPr/>
        <a:lstStyle/>
        <a:p>
          <a:r>
            <a:rPr lang="en-US" sz="3200" dirty="0"/>
            <a:t>Statistics</a:t>
          </a:r>
        </a:p>
      </dgm:t>
    </dgm:pt>
    <dgm:pt modelId="{83DB70F1-1751-4D55-9CA3-5F55D8E44003}" type="parTrans" cxnId="{9D806894-04DC-4112-AC78-CB077278F7FC}">
      <dgm:prSet/>
      <dgm:spPr/>
      <dgm:t>
        <a:bodyPr/>
        <a:lstStyle/>
        <a:p>
          <a:endParaRPr lang="en-US"/>
        </a:p>
      </dgm:t>
    </dgm:pt>
    <dgm:pt modelId="{3AB0351D-49A1-4A45-9B58-D969B1F22281}" type="sibTrans" cxnId="{9D806894-04DC-4112-AC78-CB077278F7FC}">
      <dgm:prSet/>
      <dgm:spPr/>
      <dgm:t>
        <a:bodyPr/>
        <a:lstStyle/>
        <a:p>
          <a:endParaRPr lang="en-US"/>
        </a:p>
      </dgm:t>
    </dgm:pt>
    <dgm:pt modelId="{7835BF11-EEE0-4479-97FA-76974A33CC62}">
      <dgm:prSet custT="1"/>
      <dgm:spPr/>
      <dgm:t>
        <a:bodyPr/>
        <a:lstStyle/>
        <a:p>
          <a:r>
            <a:rPr lang="en-US" sz="3200" dirty="0"/>
            <a:t>ALMA analytics are incredibly detailed, but much harder [for me] to pull information from.</a:t>
          </a:r>
        </a:p>
      </dgm:t>
    </dgm:pt>
    <dgm:pt modelId="{9B2CB486-DF75-415E-B942-C98BBCF698A6}" type="parTrans" cxnId="{0763E3D9-7778-46C2-8B84-28D53F2F0F9B}">
      <dgm:prSet/>
      <dgm:spPr/>
      <dgm:t>
        <a:bodyPr/>
        <a:lstStyle/>
        <a:p>
          <a:endParaRPr lang="en-US"/>
        </a:p>
      </dgm:t>
    </dgm:pt>
    <dgm:pt modelId="{05BD66A6-BEC1-4E80-854D-F740FFE669E8}" type="sibTrans" cxnId="{0763E3D9-7778-46C2-8B84-28D53F2F0F9B}">
      <dgm:prSet/>
      <dgm:spPr/>
      <dgm:t>
        <a:bodyPr/>
        <a:lstStyle/>
        <a:p>
          <a:endParaRPr lang="en-US"/>
        </a:p>
      </dgm:t>
    </dgm:pt>
    <dgm:pt modelId="{1DAAD2EE-84D3-436B-A0D2-0EA58AF7196A}">
      <dgm:prSet phldrT="[Text]" custT="1"/>
      <dgm:spPr/>
      <dgm:t>
        <a:bodyPr/>
        <a:lstStyle/>
        <a:p>
          <a:r>
            <a:rPr lang="en-US" sz="3200" dirty="0" err="1"/>
            <a:t>ExLibris</a:t>
          </a:r>
          <a:r>
            <a:rPr lang="en-US" sz="3200" dirty="0"/>
            <a:t> is listening to our feedback and improvements are on the way</a:t>
          </a:r>
        </a:p>
      </dgm:t>
    </dgm:pt>
    <dgm:pt modelId="{BF0E048D-8A54-4F95-A77A-B42FAA5AAA45}" type="parTrans" cxnId="{9CBDD925-D3C9-4595-A273-AF525963ADB1}">
      <dgm:prSet/>
      <dgm:spPr/>
      <dgm:t>
        <a:bodyPr/>
        <a:lstStyle/>
        <a:p>
          <a:endParaRPr lang="en-US"/>
        </a:p>
      </dgm:t>
    </dgm:pt>
    <dgm:pt modelId="{5BFBCE54-D82F-485F-82D5-73AC26BF7460}" type="sibTrans" cxnId="{9CBDD925-D3C9-4595-A273-AF525963ADB1}">
      <dgm:prSet/>
      <dgm:spPr/>
      <dgm:t>
        <a:bodyPr/>
        <a:lstStyle/>
        <a:p>
          <a:endParaRPr lang="en-US"/>
        </a:p>
      </dgm:t>
    </dgm:pt>
    <dgm:pt modelId="{CE10B74C-F5DE-4C1D-AEBD-D236D60F7815}">
      <dgm:prSet phldrT="[Text]" custT="1"/>
      <dgm:spPr/>
      <dgm:t>
        <a:bodyPr/>
        <a:lstStyle/>
        <a:p>
          <a:r>
            <a:rPr lang="en-US" sz="3200" dirty="0"/>
            <a:t>It is much easier to push requests through processes in Illiad when there’s a goof up</a:t>
          </a:r>
        </a:p>
      </dgm:t>
    </dgm:pt>
    <dgm:pt modelId="{5394173B-5B96-4AE3-8D5C-28ED39C114A4}" type="parTrans" cxnId="{8E05FF13-85EB-4CA6-A67E-73BEE839ACEC}">
      <dgm:prSet/>
      <dgm:spPr/>
      <dgm:t>
        <a:bodyPr/>
        <a:lstStyle/>
        <a:p>
          <a:endParaRPr lang="en-US"/>
        </a:p>
      </dgm:t>
    </dgm:pt>
    <dgm:pt modelId="{20A0D338-C920-44CC-9B5A-BCD744CB3D16}" type="sibTrans" cxnId="{8E05FF13-85EB-4CA6-A67E-73BEE839ACEC}">
      <dgm:prSet/>
      <dgm:spPr/>
      <dgm:t>
        <a:bodyPr/>
        <a:lstStyle/>
        <a:p>
          <a:endParaRPr lang="en-US"/>
        </a:p>
      </dgm:t>
    </dgm:pt>
    <dgm:pt modelId="{46FBC760-39CB-4875-AF83-F0D096FDE1D1}">
      <dgm:prSet custT="1"/>
      <dgm:spPr/>
      <dgm:t>
        <a:bodyPr/>
        <a:lstStyle/>
        <a:p>
          <a:r>
            <a:rPr lang="en-US" sz="3200" dirty="0"/>
            <a:t>Difficult to select specific lenders/partners (in some situations)</a:t>
          </a:r>
        </a:p>
      </dgm:t>
    </dgm:pt>
    <dgm:pt modelId="{2B1F505B-5006-4A27-AC61-965C5AF4B1F6}" type="parTrans" cxnId="{33245C0B-1853-4AA1-AB02-E5832DE07E60}">
      <dgm:prSet/>
      <dgm:spPr/>
      <dgm:t>
        <a:bodyPr/>
        <a:lstStyle/>
        <a:p>
          <a:endParaRPr lang="en-US"/>
        </a:p>
      </dgm:t>
    </dgm:pt>
    <dgm:pt modelId="{BAD21E87-79CF-4C04-B56D-EFFD71A5B8DC}" type="sibTrans" cxnId="{33245C0B-1853-4AA1-AB02-E5832DE07E60}">
      <dgm:prSet/>
      <dgm:spPr/>
      <dgm:t>
        <a:bodyPr/>
        <a:lstStyle/>
        <a:p>
          <a:endParaRPr lang="en-US"/>
        </a:p>
      </dgm:t>
    </dgm:pt>
    <dgm:pt modelId="{9E9793AC-E3A4-4B0F-9B71-6942B6452D58}">
      <dgm:prSet custT="1"/>
      <dgm:spPr/>
      <dgm:t>
        <a:bodyPr/>
        <a:lstStyle/>
        <a:p>
          <a:r>
            <a:rPr lang="en-US" sz="3200" dirty="0"/>
            <a:t>Rapido currently doesn’t allow for IFM/generation of invoices</a:t>
          </a:r>
        </a:p>
      </dgm:t>
    </dgm:pt>
    <dgm:pt modelId="{2C7157EC-9605-430C-A84B-9A32F1B77022}" type="parTrans" cxnId="{4F40FE1D-B2F9-4426-AA99-049689541EC3}">
      <dgm:prSet/>
      <dgm:spPr/>
      <dgm:t>
        <a:bodyPr/>
        <a:lstStyle/>
        <a:p>
          <a:endParaRPr lang="en-US"/>
        </a:p>
      </dgm:t>
    </dgm:pt>
    <dgm:pt modelId="{CB1E8297-0607-4C0A-AB5E-1463B3E39964}" type="sibTrans" cxnId="{4F40FE1D-B2F9-4426-AA99-049689541EC3}">
      <dgm:prSet/>
      <dgm:spPr/>
      <dgm:t>
        <a:bodyPr/>
        <a:lstStyle/>
        <a:p>
          <a:endParaRPr lang="en-US"/>
        </a:p>
      </dgm:t>
    </dgm:pt>
    <dgm:pt modelId="{34BE6BBD-585B-462B-9F16-07F7CD005237}">
      <dgm:prSet custT="1"/>
      <dgm:spPr/>
      <dgm:t>
        <a:bodyPr/>
        <a:lstStyle/>
        <a:p>
          <a:r>
            <a:rPr lang="en-US" sz="3200" dirty="0" err="1"/>
            <a:t>Illiad’s</a:t>
          </a:r>
          <a:r>
            <a:rPr lang="en-US" sz="3200" dirty="0"/>
            <a:t> statistics access was much easier to manipulate [for me] </a:t>
          </a:r>
        </a:p>
      </dgm:t>
    </dgm:pt>
    <dgm:pt modelId="{E7290D93-CFF9-4B0C-A878-FBFA2947375B}" type="parTrans" cxnId="{E72C8D0C-DBA1-4740-8A77-0085C56B32BD}">
      <dgm:prSet/>
      <dgm:spPr/>
      <dgm:t>
        <a:bodyPr/>
        <a:lstStyle/>
        <a:p>
          <a:endParaRPr lang="en-US"/>
        </a:p>
      </dgm:t>
    </dgm:pt>
    <dgm:pt modelId="{77C341C0-7BBD-428B-B1E1-23168405D01A}" type="sibTrans" cxnId="{E72C8D0C-DBA1-4740-8A77-0085C56B32BD}">
      <dgm:prSet/>
      <dgm:spPr/>
      <dgm:t>
        <a:bodyPr/>
        <a:lstStyle/>
        <a:p>
          <a:endParaRPr lang="en-US"/>
        </a:p>
      </dgm:t>
    </dgm:pt>
    <dgm:pt modelId="{9810E277-A599-45B9-B48B-B61AF6EEBC3C}" type="pres">
      <dgm:prSet presAssocID="{7E54F041-BF00-4EA5-B34F-A8C5B0322CCB}" presName="linear" presStyleCnt="0">
        <dgm:presLayoutVars>
          <dgm:animLvl val="lvl"/>
          <dgm:resizeHandles val="exact"/>
        </dgm:presLayoutVars>
      </dgm:prSet>
      <dgm:spPr/>
    </dgm:pt>
    <dgm:pt modelId="{9B78A83A-6786-4110-B0CA-DAFE4562BC3A}" type="pres">
      <dgm:prSet presAssocID="{14AA8690-06AE-490E-9107-0E0C5618580A}" presName="parentText" presStyleLbl="node1" presStyleIdx="0" presStyleCnt="5" custScaleX="100000" custLinFactNeighborX="-118" custLinFactNeighborY="-7239">
        <dgm:presLayoutVars>
          <dgm:chMax val="0"/>
          <dgm:bulletEnabled val="1"/>
        </dgm:presLayoutVars>
      </dgm:prSet>
      <dgm:spPr/>
    </dgm:pt>
    <dgm:pt modelId="{E25C545D-16E8-4BDB-92B1-CE878CE902BE}" type="pres">
      <dgm:prSet presAssocID="{14AA8690-06AE-490E-9107-0E0C5618580A}" presName="childText" presStyleLbl="revTx" presStyleIdx="0" presStyleCnt="5" custScaleY="240621" custLinFactNeighborX="-10245">
        <dgm:presLayoutVars>
          <dgm:bulletEnabled val="1"/>
        </dgm:presLayoutVars>
      </dgm:prSet>
      <dgm:spPr/>
    </dgm:pt>
    <dgm:pt modelId="{7E719E4D-E47D-4CD7-A9A6-41F8983A3A8E}" type="pres">
      <dgm:prSet presAssocID="{DBB266AA-19EF-40C9-8B8E-93D8217B0B07}" presName="parentText" presStyleLbl="node1" presStyleIdx="1" presStyleCnt="5" custScaleY="96902">
        <dgm:presLayoutVars>
          <dgm:chMax val="0"/>
          <dgm:bulletEnabled val="1"/>
        </dgm:presLayoutVars>
      </dgm:prSet>
      <dgm:spPr/>
    </dgm:pt>
    <dgm:pt modelId="{6244624B-DD4C-4C4C-9CDB-53F628D345A3}" type="pres">
      <dgm:prSet presAssocID="{DBB266AA-19EF-40C9-8B8E-93D8217B0B07}" presName="childText" presStyleLbl="revTx" presStyleIdx="1" presStyleCnt="5" custScaleY="253004">
        <dgm:presLayoutVars>
          <dgm:bulletEnabled val="1"/>
        </dgm:presLayoutVars>
      </dgm:prSet>
      <dgm:spPr/>
    </dgm:pt>
    <dgm:pt modelId="{9EA246EC-B4BB-4A5C-9D65-CD5C82D470BE}" type="pres">
      <dgm:prSet presAssocID="{A09F38D2-852E-4862-A608-D7EB0B575ABC}" presName="parentText" presStyleLbl="node1" presStyleIdx="2" presStyleCnt="5">
        <dgm:presLayoutVars>
          <dgm:chMax val="0"/>
          <dgm:bulletEnabled val="1"/>
        </dgm:presLayoutVars>
      </dgm:prSet>
      <dgm:spPr/>
    </dgm:pt>
    <dgm:pt modelId="{DAA7F984-EDBE-4C19-A511-2F79DB39CDCC}" type="pres">
      <dgm:prSet presAssocID="{A09F38D2-852E-4862-A608-D7EB0B575ABC}" presName="childText" presStyleLbl="revTx" presStyleIdx="2" presStyleCnt="5" custScaleY="205279">
        <dgm:presLayoutVars>
          <dgm:bulletEnabled val="1"/>
        </dgm:presLayoutVars>
      </dgm:prSet>
      <dgm:spPr/>
    </dgm:pt>
    <dgm:pt modelId="{141EA259-E128-496E-8331-85E66F381EF3}" type="pres">
      <dgm:prSet presAssocID="{2BD866C8-9D89-467F-926B-08E1C4F7F784}" presName="parentText" presStyleLbl="node1" presStyleIdx="3" presStyleCnt="5">
        <dgm:presLayoutVars>
          <dgm:chMax val="0"/>
          <dgm:bulletEnabled val="1"/>
        </dgm:presLayoutVars>
      </dgm:prSet>
      <dgm:spPr/>
    </dgm:pt>
    <dgm:pt modelId="{CB7AA5D3-0530-4064-BEFA-F909453CC675}" type="pres">
      <dgm:prSet presAssocID="{2BD866C8-9D89-467F-926B-08E1C4F7F784}" presName="childText" presStyleLbl="revTx" presStyleIdx="3" presStyleCnt="5" custScaleY="203685">
        <dgm:presLayoutVars>
          <dgm:bulletEnabled val="1"/>
        </dgm:presLayoutVars>
      </dgm:prSet>
      <dgm:spPr/>
    </dgm:pt>
    <dgm:pt modelId="{92E2D2AA-DE8E-4CC7-9F07-4C5D94744157}" type="pres">
      <dgm:prSet presAssocID="{B7316067-7325-442E-A931-7C14B23C06ED}" presName="parentText" presStyleLbl="node1" presStyleIdx="4" presStyleCnt="5">
        <dgm:presLayoutVars>
          <dgm:chMax val="0"/>
          <dgm:bulletEnabled val="1"/>
        </dgm:presLayoutVars>
      </dgm:prSet>
      <dgm:spPr/>
    </dgm:pt>
    <dgm:pt modelId="{047008BE-F729-4B12-B785-205006834A3D}" type="pres">
      <dgm:prSet presAssocID="{B7316067-7325-442E-A931-7C14B23C06ED}" presName="childText" presStyleLbl="revTx" presStyleIdx="4" presStyleCnt="5" custScaleY="232703">
        <dgm:presLayoutVars>
          <dgm:bulletEnabled val="1"/>
        </dgm:presLayoutVars>
      </dgm:prSet>
      <dgm:spPr/>
    </dgm:pt>
  </dgm:ptLst>
  <dgm:cxnLst>
    <dgm:cxn modelId="{33245C0B-1853-4AA1-AB02-E5832DE07E60}" srcId="{A09F38D2-852E-4862-A608-D7EB0B575ABC}" destId="{46FBC760-39CB-4875-AF83-F0D096FDE1D1}" srcOrd="1" destOrd="0" parTransId="{2B1F505B-5006-4A27-AC61-965C5AF4B1F6}" sibTransId="{BAD21E87-79CF-4C04-B56D-EFFD71A5B8DC}"/>
    <dgm:cxn modelId="{E72C8D0C-DBA1-4740-8A77-0085C56B32BD}" srcId="{B7316067-7325-442E-A931-7C14B23C06ED}" destId="{34BE6BBD-585B-462B-9F16-07F7CD005237}" srcOrd="1" destOrd="0" parTransId="{E7290D93-CFF9-4B0C-A878-FBFA2947375B}" sibTransId="{77C341C0-7BBD-428B-B1E1-23168405D01A}"/>
    <dgm:cxn modelId="{5291E50E-7DF5-4ECC-92F2-3C6670A30FD4}" srcId="{A09F38D2-852E-4862-A608-D7EB0B575ABC}" destId="{03352484-A90A-48D8-836E-BECD2F647E2E}" srcOrd="0" destOrd="0" parTransId="{60C95FEA-891D-459A-9F18-4CD0A6B99995}" sibTransId="{EB54B957-0D85-4BFF-9A16-247EA1B5BA62}"/>
    <dgm:cxn modelId="{7FFF4312-77F5-42DE-8B39-07C29FB62DAB}" type="presOf" srcId="{DBB266AA-19EF-40C9-8B8E-93D8217B0B07}" destId="{7E719E4D-E47D-4CD7-A9A6-41F8983A3A8E}" srcOrd="0" destOrd="0" presId="urn:microsoft.com/office/officeart/2005/8/layout/vList2"/>
    <dgm:cxn modelId="{8E05FF13-85EB-4CA6-A67E-73BEE839ACEC}" srcId="{DBB266AA-19EF-40C9-8B8E-93D8217B0B07}" destId="{CE10B74C-F5DE-4C1D-AEBD-D236D60F7815}" srcOrd="1" destOrd="0" parTransId="{5394173B-5B96-4AE3-8D5C-28ED39C114A4}" sibTransId="{20A0D338-C920-44CC-9B5A-BCD744CB3D16}"/>
    <dgm:cxn modelId="{7CFBE214-8FFE-420F-9752-214D6BA785EC}" srcId="{7E54F041-BF00-4EA5-B34F-A8C5B0322CCB}" destId="{A09F38D2-852E-4862-A608-D7EB0B575ABC}" srcOrd="2" destOrd="0" parTransId="{E8278B28-1CA4-489E-B844-B62EC47DFC5A}" sibTransId="{904AC208-43CD-4056-AE7E-E2CAE213D7D3}"/>
    <dgm:cxn modelId="{4F40FE1D-B2F9-4426-AA99-049689541EC3}" srcId="{2BD866C8-9D89-467F-926B-08E1C4F7F784}" destId="{9E9793AC-E3A4-4B0F-9B71-6942B6452D58}" srcOrd="1" destOrd="0" parTransId="{2C7157EC-9605-430C-A84B-9A32F1B77022}" sibTransId="{CB1E8297-0607-4C0A-AB5E-1463B3E39964}"/>
    <dgm:cxn modelId="{9CBDD925-D3C9-4595-A273-AF525963ADB1}" srcId="{14AA8690-06AE-490E-9107-0E0C5618580A}" destId="{1DAAD2EE-84D3-436B-A0D2-0EA58AF7196A}" srcOrd="1" destOrd="0" parTransId="{BF0E048D-8A54-4F95-A77A-B42FAA5AAA45}" sibTransId="{5BFBCE54-D82F-485F-82D5-73AC26BF7460}"/>
    <dgm:cxn modelId="{FB677832-0DE1-4BFE-A8E1-7FE27F301266}" type="presOf" srcId="{7835BF11-EEE0-4479-97FA-76974A33CC62}" destId="{047008BE-F729-4B12-B785-205006834A3D}" srcOrd="0" destOrd="0" presId="urn:microsoft.com/office/officeart/2005/8/layout/vList2"/>
    <dgm:cxn modelId="{7F990A36-CEF0-4E0D-B566-FBD6784DEEED}" srcId="{7E54F041-BF00-4EA5-B34F-A8C5B0322CCB}" destId="{2BD866C8-9D89-467F-926B-08E1C4F7F784}" srcOrd="3" destOrd="0" parTransId="{599374E2-12A8-41E3-9F19-DE6A8534E5AB}" sibTransId="{30104372-09B5-46D9-B72F-5FAEA4E778D0}"/>
    <dgm:cxn modelId="{FAB07E3F-1FEF-41A2-8E7A-BB78B706CD52}" type="presOf" srcId="{1DAAD2EE-84D3-436B-A0D2-0EA58AF7196A}" destId="{E25C545D-16E8-4BDB-92B1-CE878CE902BE}" srcOrd="0" destOrd="1" presId="urn:microsoft.com/office/officeart/2005/8/layout/vList2"/>
    <dgm:cxn modelId="{1E24A95C-71D6-45C7-9FED-5AEB344022C4}" type="presOf" srcId="{A09F38D2-852E-4862-A608-D7EB0B575ABC}" destId="{9EA246EC-B4BB-4A5C-9D65-CD5C82D470BE}" srcOrd="0" destOrd="0" presId="urn:microsoft.com/office/officeart/2005/8/layout/vList2"/>
    <dgm:cxn modelId="{3819A166-B889-4FC1-9D6C-0EF303AFC428}" type="presOf" srcId="{2E0DCC8F-4578-4393-A919-6097EFA25EB9}" destId="{CB7AA5D3-0530-4064-BEFA-F909453CC675}" srcOrd="0" destOrd="0" presId="urn:microsoft.com/office/officeart/2005/8/layout/vList2"/>
    <dgm:cxn modelId="{4D3BCD47-4940-4ADC-8975-E6064F0E9B8A}" type="presOf" srcId="{CE10B74C-F5DE-4C1D-AEBD-D236D60F7815}" destId="{6244624B-DD4C-4C4C-9CDB-53F628D345A3}" srcOrd="0" destOrd="1" presId="urn:microsoft.com/office/officeart/2005/8/layout/vList2"/>
    <dgm:cxn modelId="{0377CC50-9BF2-41D1-9DD6-DB97EF257620}" type="presOf" srcId="{9E9793AC-E3A4-4B0F-9B71-6942B6452D58}" destId="{CB7AA5D3-0530-4064-BEFA-F909453CC675}" srcOrd="0" destOrd="1" presId="urn:microsoft.com/office/officeart/2005/8/layout/vList2"/>
    <dgm:cxn modelId="{B89A2676-B918-4166-B5CB-E58FDE2F80DD}" type="presOf" srcId="{34BE6BBD-585B-462B-9F16-07F7CD005237}" destId="{047008BE-F729-4B12-B785-205006834A3D}" srcOrd="0" destOrd="1" presId="urn:microsoft.com/office/officeart/2005/8/layout/vList2"/>
    <dgm:cxn modelId="{F2A8BC76-4636-428A-AB94-EC99B736279A}" type="presOf" srcId="{14AA8690-06AE-490E-9107-0E0C5618580A}" destId="{9B78A83A-6786-4110-B0CA-DAFE4562BC3A}" srcOrd="0" destOrd="0" presId="urn:microsoft.com/office/officeart/2005/8/layout/vList2"/>
    <dgm:cxn modelId="{F3A3817C-1039-4602-9D17-384996486B9A}" type="presOf" srcId="{7E54F041-BF00-4EA5-B34F-A8C5B0322CCB}" destId="{9810E277-A599-45B9-B48B-B61AF6EEBC3C}" srcOrd="0" destOrd="0" presId="urn:microsoft.com/office/officeart/2005/8/layout/vList2"/>
    <dgm:cxn modelId="{9D806894-04DC-4112-AC78-CB077278F7FC}" srcId="{7E54F041-BF00-4EA5-B34F-A8C5B0322CCB}" destId="{B7316067-7325-442E-A931-7C14B23C06ED}" srcOrd="4" destOrd="0" parTransId="{83DB70F1-1751-4D55-9CA3-5F55D8E44003}" sibTransId="{3AB0351D-49A1-4A45-9B58-D969B1F22281}"/>
    <dgm:cxn modelId="{78C9789A-CE97-4AC4-ACC4-18E79A66DE77}" srcId="{7E54F041-BF00-4EA5-B34F-A8C5B0322CCB}" destId="{14AA8690-06AE-490E-9107-0E0C5618580A}" srcOrd="0" destOrd="0" parTransId="{EB567FF2-8767-4080-A40E-DCBC8640F32D}" sibTransId="{11535149-31FD-49FF-92FA-2C3A6451A50B}"/>
    <dgm:cxn modelId="{018488AA-3754-4C2D-B388-0DB14299C87C}" type="presOf" srcId="{46FBC760-39CB-4875-AF83-F0D096FDE1D1}" destId="{DAA7F984-EDBE-4C19-A511-2F79DB39CDCC}" srcOrd="0" destOrd="1" presId="urn:microsoft.com/office/officeart/2005/8/layout/vList2"/>
    <dgm:cxn modelId="{0F852CB0-1F19-4D32-A653-7C588068F4BA}" type="presOf" srcId="{1C4F0D96-F6C4-4F65-B0B5-F3FF394E2D32}" destId="{E25C545D-16E8-4BDB-92B1-CE878CE902BE}" srcOrd="0" destOrd="0" presId="urn:microsoft.com/office/officeart/2005/8/layout/vList2"/>
    <dgm:cxn modelId="{0B4528C6-5F9F-4182-AF71-801D13D587CB}" srcId="{2BD866C8-9D89-467F-926B-08E1C4F7F784}" destId="{2E0DCC8F-4578-4393-A919-6097EFA25EB9}" srcOrd="0" destOrd="0" parTransId="{591D8338-5699-414C-BED4-CF47909FED48}" sibTransId="{69DCCEC6-299B-42F1-8F81-78DE566A7F6F}"/>
    <dgm:cxn modelId="{B5EE75CD-5D68-404C-8BC5-162B74E4B2C6}" srcId="{14AA8690-06AE-490E-9107-0E0C5618580A}" destId="{1C4F0D96-F6C4-4F65-B0B5-F3FF394E2D32}" srcOrd="0" destOrd="0" parTransId="{6742D365-A175-4557-B042-88FFCB859719}" sibTransId="{4A4D0986-79F6-4BA9-AC6E-13DD97F9785D}"/>
    <dgm:cxn modelId="{13D196D0-8DCE-49A6-8017-EE80543399F2}" type="presOf" srcId="{03352484-A90A-48D8-836E-BECD2F647E2E}" destId="{DAA7F984-EDBE-4C19-A511-2F79DB39CDCC}" srcOrd="0" destOrd="0" presId="urn:microsoft.com/office/officeart/2005/8/layout/vList2"/>
    <dgm:cxn modelId="{0763E3D9-7778-46C2-8B84-28D53F2F0F9B}" srcId="{B7316067-7325-442E-A931-7C14B23C06ED}" destId="{7835BF11-EEE0-4479-97FA-76974A33CC62}" srcOrd="0" destOrd="0" parTransId="{9B2CB486-DF75-415E-B942-C98BBCF698A6}" sibTransId="{05BD66A6-BEC1-4E80-854D-F740FFE669E8}"/>
    <dgm:cxn modelId="{A23A10EA-B24D-40AF-BAEB-EA9B43167562}" type="presOf" srcId="{2BD866C8-9D89-467F-926B-08E1C4F7F784}" destId="{141EA259-E128-496E-8331-85E66F381EF3}" srcOrd="0" destOrd="0" presId="urn:microsoft.com/office/officeart/2005/8/layout/vList2"/>
    <dgm:cxn modelId="{B5686EEB-15AA-4983-8CE3-1B5942902AFC}" type="presOf" srcId="{C5BEE484-3891-4953-BCBD-9F39986BC2C8}" destId="{6244624B-DD4C-4C4C-9CDB-53F628D345A3}" srcOrd="0" destOrd="0" presId="urn:microsoft.com/office/officeart/2005/8/layout/vList2"/>
    <dgm:cxn modelId="{C6A457EC-A1E0-4589-8BBE-FBA82B0FB7FE}" type="presOf" srcId="{B7316067-7325-442E-A931-7C14B23C06ED}" destId="{92E2D2AA-DE8E-4CC7-9F07-4C5D94744157}" srcOrd="0" destOrd="0" presId="urn:microsoft.com/office/officeart/2005/8/layout/vList2"/>
    <dgm:cxn modelId="{A8CD4CF1-DF56-43C0-945E-1386BD7E3DC0}" srcId="{7E54F041-BF00-4EA5-B34F-A8C5B0322CCB}" destId="{DBB266AA-19EF-40C9-8B8E-93D8217B0B07}" srcOrd="1" destOrd="0" parTransId="{89760F70-7E7E-4690-9B7E-7FE0681573D6}" sibTransId="{14AEF7D1-F51B-4EFC-A9CE-0A3A80F7819E}"/>
    <dgm:cxn modelId="{D764EFF3-D82F-4D3D-8FF0-94C8199AA98F}" srcId="{DBB266AA-19EF-40C9-8B8E-93D8217B0B07}" destId="{C5BEE484-3891-4953-BCBD-9F39986BC2C8}" srcOrd="0" destOrd="0" parTransId="{8B245FA1-E355-4F6A-BFE5-85F78521159C}" sibTransId="{6395CDFE-4A9B-4E2A-ADAD-E1194B439774}"/>
    <dgm:cxn modelId="{8368E85C-BA32-42B9-9178-E63B45BD690D}" type="presParOf" srcId="{9810E277-A599-45B9-B48B-B61AF6EEBC3C}" destId="{9B78A83A-6786-4110-B0CA-DAFE4562BC3A}" srcOrd="0" destOrd="0" presId="urn:microsoft.com/office/officeart/2005/8/layout/vList2"/>
    <dgm:cxn modelId="{12C39A89-361C-4CBB-A764-3F5911ADC5B6}" type="presParOf" srcId="{9810E277-A599-45B9-B48B-B61AF6EEBC3C}" destId="{E25C545D-16E8-4BDB-92B1-CE878CE902BE}" srcOrd="1" destOrd="0" presId="urn:microsoft.com/office/officeart/2005/8/layout/vList2"/>
    <dgm:cxn modelId="{6B142FB7-423C-41C7-9504-616F004B9C9F}" type="presParOf" srcId="{9810E277-A599-45B9-B48B-B61AF6EEBC3C}" destId="{7E719E4D-E47D-4CD7-A9A6-41F8983A3A8E}" srcOrd="2" destOrd="0" presId="urn:microsoft.com/office/officeart/2005/8/layout/vList2"/>
    <dgm:cxn modelId="{135A8B13-B088-4A6D-B779-5EE9730EB138}" type="presParOf" srcId="{9810E277-A599-45B9-B48B-B61AF6EEBC3C}" destId="{6244624B-DD4C-4C4C-9CDB-53F628D345A3}" srcOrd="3" destOrd="0" presId="urn:microsoft.com/office/officeart/2005/8/layout/vList2"/>
    <dgm:cxn modelId="{E6BA862C-C451-4B88-98A5-BEC1919D0D51}" type="presParOf" srcId="{9810E277-A599-45B9-B48B-B61AF6EEBC3C}" destId="{9EA246EC-B4BB-4A5C-9D65-CD5C82D470BE}" srcOrd="4" destOrd="0" presId="urn:microsoft.com/office/officeart/2005/8/layout/vList2"/>
    <dgm:cxn modelId="{B87D5081-0FBB-48E3-80EB-7191327B8F10}" type="presParOf" srcId="{9810E277-A599-45B9-B48B-B61AF6EEBC3C}" destId="{DAA7F984-EDBE-4C19-A511-2F79DB39CDCC}" srcOrd="5" destOrd="0" presId="urn:microsoft.com/office/officeart/2005/8/layout/vList2"/>
    <dgm:cxn modelId="{7C38E085-934E-4D37-AAB7-67E8039C4CE3}" type="presParOf" srcId="{9810E277-A599-45B9-B48B-B61AF6EEBC3C}" destId="{141EA259-E128-496E-8331-85E66F381EF3}" srcOrd="6" destOrd="0" presId="urn:microsoft.com/office/officeart/2005/8/layout/vList2"/>
    <dgm:cxn modelId="{F21D08C2-761D-43CE-9741-E4CE15561FCD}" type="presParOf" srcId="{9810E277-A599-45B9-B48B-B61AF6EEBC3C}" destId="{CB7AA5D3-0530-4064-BEFA-F909453CC675}" srcOrd="7" destOrd="0" presId="urn:microsoft.com/office/officeart/2005/8/layout/vList2"/>
    <dgm:cxn modelId="{CCF38A65-8C81-42CC-B24C-26A66BA3D104}" type="presParOf" srcId="{9810E277-A599-45B9-B48B-B61AF6EEBC3C}" destId="{92E2D2AA-DE8E-4CC7-9F07-4C5D94744157}" srcOrd="8" destOrd="0" presId="urn:microsoft.com/office/officeart/2005/8/layout/vList2"/>
    <dgm:cxn modelId="{E64E2860-FFBD-48E7-A124-A6C195ACCC1D}" type="presParOf" srcId="{9810E277-A599-45B9-B48B-B61AF6EEBC3C}" destId="{047008BE-F729-4B12-B785-205006834A3D}"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9A18A3-D62E-4EA3-B9FF-9695B15A367C}"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1A8D2D79-EF44-4B15-93BC-4B8D9F3015B6}">
      <dgm:prSet phldrT="[Text]" custT="1"/>
      <dgm:spPr/>
      <dgm:t>
        <a:bodyPr/>
        <a:lstStyle/>
        <a:p>
          <a:r>
            <a:rPr lang="en-US" sz="5400" dirty="0"/>
            <a:t>ALA Request Forms</a:t>
          </a:r>
        </a:p>
      </dgm:t>
    </dgm:pt>
    <dgm:pt modelId="{2EB7CD6B-7C54-4099-A200-088BF4B88CE1}" type="parTrans" cxnId="{60C82AD7-8019-45D1-AB4C-9C1616520B1A}">
      <dgm:prSet/>
      <dgm:spPr/>
      <dgm:t>
        <a:bodyPr/>
        <a:lstStyle/>
        <a:p>
          <a:endParaRPr lang="en-US"/>
        </a:p>
      </dgm:t>
    </dgm:pt>
    <dgm:pt modelId="{BF822749-B304-4625-9BAB-BF84D7D8A125}" type="sibTrans" cxnId="{60C82AD7-8019-45D1-AB4C-9C1616520B1A}">
      <dgm:prSet/>
      <dgm:spPr/>
      <dgm:t>
        <a:bodyPr/>
        <a:lstStyle/>
        <a:p>
          <a:endParaRPr lang="en-US"/>
        </a:p>
      </dgm:t>
    </dgm:pt>
    <dgm:pt modelId="{13D1B7CE-00DA-47D7-8644-0C855D501597}">
      <dgm:prSet phldrT="[Text]" custT="1"/>
      <dgm:spPr/>
      <dgm:t>
        <a:bodyPr/>
        <a:lstStyle/>
        <a:p>
          <a:r>
            <a:rPr lang="en-US" sz="5400" dirty="0"/>
            <a:t>Email Partners</a:t>
          </a:r>
        </a:p>
      </dgm:t>
    </dgm:pt>
    <dgm:pt modelId="{8C3059C0-C286-4970-9951-71B9B992C90E}" type="parTrans" cxnId="{28FD47CA-DEAD-4427-B6AC-5BC9D1BAA607}">
      <dgm:prSet/>
      <dgm:spPr/>
      <dgm:t>
        <a:bodyPr/>
        <a:lstStyle/>
        <a:p>
          <a:endParaRPr lang="en-US"/>
        </a:p>
      </dgm:t>
    </dgm:pt>
    <dgm:pt modelId="{6D4E31B0-2B5A-43DE-8CB0-F0F1255A6A51}" type="sibTrans" cxnId="{28FD47CA-DEAD-4427-B6AC-5BC9D1BAA607}">
      <dgm:prSet/>
      <dgm:spPr/>
      <dgm:t>
        <a:bodyPr/>
        <a:lstStyle/>
        <a:p>
          <a:endParaRPr lang="en-US"/>
        </a:p>
      </dgm:t>
    </dgm:pt>
    <dgm:pt modelId="{975C5220-9697-4FD5-9F99-6A96326BA719}">
      <dgm:prSet phldrT="[Text]" custT="1"/>
      <dgm:spPr/>
      <dgm:t>
        <a:bodyPr/>
        <a:lstStyle/>
        <a:p>
          <a:r>
            <a:rPr lang="en-US" sz="5400" dirty="0"/>
            <a:t>Illiad ISO ILL</a:t>
          </a:r>
          <a:r>
            <a:rPr lang="en-US" sz="4300" dirty="0"/>
            <a:t> </a:t>
          </a:r>
        </a:p>
      </dgm:t>
    </dgm:pt>
    <dgm:pt modelId="{59FF785F-4908-4BBD-8E66-EB2F43A65A1B}" type="parTrans" cxnId="{EAE0478C-53CD-4905-ABC8-83926D3BEA31}">
      <dgm:prSet/>
      <dgm:spPr/>
      <dgm:t>
        <a:bodyPr/>
        <a:lstStyle/>
        <a:p>
          <a:endParaRPr lang="en-US"/>
        </a:p>
      </dgm:t>
    </dgm:pt>
    <dgm:pt modelId="{4799B9BD-996D-4AE6-BF70-A2190A51A0C2}" type="sibTrans" cxnId="{EAE0478C-53CD-4905-ABC8-83926D3BEA31}">
      <dgm:prSet/>
      <dgm:spPr/>
      <dgm:t>
        <a:bodyPr/>
        <a:lstStyle/>
        <a:p>
          <a:endParaRPr lang="en-US"/>
        </a:p>
      </dgm:t>
    </dgm:pt>
    <dgm:pt modelId="{2B4FCFEC-D627-4CB4-816E-31E678BA0D52}">
      <dgm:prSet phldrT="[Text]" custT="1"/>
      <dgm:spPr/>
      <dgm:t>
        <a:bodyPr/>
        <a:lstStyle/>
        <a:p>
          <a:r>
            <a:rPr lang="en-US" sz="5400" dirty="0"/>
            <a:t>Illiad Lending Webpages</a:t>
          </a:r>
        </a:p>
      </dgm:t>
    </dgm:pt>
    <dgm:pt modelId="{5D61FD2C-6EAF-4DB0-8AB9-4D18C58313BF}" type="parTrans" cxnId="{5EDA516D-B8AF-41E4-B2AD-BCC7163D4BAA}">
      <dgm:prSet/>
      <dgm:spPr/>
      <dgm:t>
        <a:bodyPr/>
        <a:lstStyle/>
        <a:p>
          <a:endParaRPr lang="en-US"/>
        </a:p>
      </dgm:t>
    </dgm:pt>
    <dgm:pt modelId="{45880F48-A987-4FA4-9DDF-17A31E18CF2F}" type="sibTrans" cxnId="{5EDA516D-B8AF-41E4-B2AD-BCC7163D4BAA}">
      <dgm:prSet/>
      <dgm:spPr/>
      <dgm:t>
        <a:bodyPr/>
        <a:lstStyle/>
        <a:p>
          <a:endParaRPr lang="en-US"/>
        </a:p>
      </dgm:t>
    </dgm:pt>
    <dgm:pt modelId="{21AA0723-2736-4A5E-A5FA-16FFBEB71E9D}">
      <dgm:prSet phldrT="[Text]" custT="1"/>
      <dgm:spPr/>
      <dgm:t>
        <a:bodyPr/>
        <a:lstStyle/>
        <a:p>
          <a:r>
            <a:rPr lang="en-US" sz="3200" dirty="0"/>
            <a:t>Then: Each form created Manually</a:t>
          </a:r>
        </a:p>
      </dgm:t>
    </dgm:pt>
    <dgm:pt modelId="{E253D6B4-5A74-4F00-8E55-E8561F5EB274}" type="parTrans" cxnId="{4D4D62DC-29DA-4DC0-AE06-347615F105D8}">
      <dgm:prSet/>
      <dgm:spPr/>
      <dgm:t>
        <a:bodyPr/>
        <a:lstStyle/>
        <a:p>
          <a:endParaRPr lang="en-US"/>
        </a:p>
      </dgm:t>
    </dgm:pt>
    <dgm:pt modelId="{5F607346-00AC-4D3C-9EE2-A3E69AD2ABAF}" type="sibTrans" cxnId="{4D4D62DC-29DA-4DC0-AE06-347615F105D8}">
      <dgm:prSet/>
      <dgm:spPr/>
      <dgm:t>
        <a:bodyPr/>
        <a:lstStyle/>
        <a:p>
          <a:endParaRPr lang="en-US"/>
        </a:p>
      </dgm:t>
    </dgm:pt>
    <dgm:pt modelId="{037D74A9-146B-45E3-83C1-923698259435}">
      <dgm:prSet phldrT="[Text]" custT="1"/>
      <dgm:spPr/>
      <dgm:t>
        <a:bodyPr/>
        <a:lstStyle/>
        <a:p>
          <a:r>
            <a:rPr lang="en-US" sz="3200" dirty="0"/>
            <a:t>Then: Created templates for regular lenders</a:t>
          </a:r>
        </a:p>
      </dgm:t>
    </dgm:pt>
    <dgm:pt modelId="{7D1275B7-3ACA-4308-A9E0-B2143F57876A}" type="parTrans" cxnId="{BBAAA66E-B6A4-4143-86DF-3E90E2694EC7}">
      <dgm:prSet/>
      <dgm:spPr/>
      <dgm:t>
        <a:bodyPr/>
        <a:lstStyle/>
        <a:p>
          <a:endParaRPr lang="en-US"/>
        </a:p>
      </dgm:t>
    </dgm:pt>
    <dgm:pt modelId="{14B06FC2-295F-43A9-A0A7-FE0E0990B5D3}" type="sibTrans" cxnId="{BBAAA66E-B6A4-4143-86DF-3E90E2694EC7}">
      <dgm:prSet/>
      <dgm:spPr/>
      <dgm:t>
        <a:bodyPr/>
        <a:lstStyle/>
        <a:p>
          <a:endParaRPr lang="en-US"/>
        </a:p>
      </dgm:t>
    </dgm:pt>
    <dgm:pt modelId="{BC390EE0-02E1-47F2-B4B8-0BB6A3212678}">
      <dgm:prSet phldrT="[Text]" custT="1"/>
      <dgm:spPr/>
      <dgm:t>
        <a:bodyPr/>
        <a:lstStyle/>
        <a:p>
          <a:r>
            <a:rPr lang="en-US" sz="3200" dirty="0"/>
            <a:t>Then: Difficult to maintain</a:t>
          </a:r>
        </a:p>
      </dgm:t>
    </dgm:pt>
    <dgm:pt modelId="{A42D4384-BC05-403E-A2F6-619103038ACB}" type="parTrans" cxnId="{576DF62F-50F4-4E9E-8CAA-FE52B3C30E18}">
      <dgm:prSet/>
      <dgm:spPr/>
      <dgm:t>
        <a:bodyPr/>
        <a:lstStyle/>
        <a:p>
          <a:endParaRPr lang="en-US"/>
        </a:p>
      </dgm:t>
    </dgm:pt>
    <dgm:pt modelId="{50F1D0A0-A6FD-4D5E-9283-055CE67C6449}" type="sibTrans" cxnId="{576DF62F-50F4-4E9E-8CAA-FE52B3C30E18}">
      <dgm:prSet/>
      <dgm:spPr/>
      <dgm:t>
        <a:bodyPr/>
        <a:lstStyle/>
        <a:p>
          <a:endParaRPr lang="en-US"/>
        </a:p>
      </dgm:t>
    </dgm:pt>
    <dgm:pt modelId="{019A400D-F233-4024-A89B-19B8A158254E}">
      <dgm:prSet phldrT="[Text]" custT="1"/>
      <dgm:spPr/>
      <dgm:t>
        <a:bodyPr/>
        <a:lstStyle/>
        <a:p>
          <a:r>
            <a:rPr lang="en-US" sz="3200" dirty="0"/>
            <a:t>Now: Included in workflow (automatically filled and attached)</a:t>
          </a:r>
        </a:p>
      </dgm:t>
    </dgm:pt>
    <dgm:pt modelId="{C86FF312-7608-48D2-83B3-79DA1E07257E}" type="parTrans" cxnId="{D6848A0A-FFEF-4F47-AB9F-828E34D73D85}">
      <dgm:prSet/>
      <dgm:spPr/>
      <dgm:t>
        <a:bodyPr/>
        <a:lstStyle/>
        <a:p>
          <a:endParaRPr lang="en-US"/>
        </a:p>
      </dgm:t>
    </dgm:pt>
    <dgm:pt modelId="{41E774E5-8086-4E02-A9C7-F42E30C5133C}" type="sibTrans" cxnId="{D6848A0A-FFEF-4F47-AB9F-828E34D73D85}">
      <dgm:prSet/>
      <dgm:spPr/>
      <dgm:t>
        <a:bodyPr/>
        <a:lstStyle/>
        <a:p>
          <a:endParaRPr lang="en-US"/>
        </a:p>
      </dgm:t>
    </dgm:pt>
    <dgm:pt modelId="{D411B2AA-092D-49C0-B44C-B0E9327BBFF7}">
      <dgm:prSet phldrT="[Text]" custT="1"/>
      <dgm:spPr/>
      <dgm:t>
        <a:bodyPr/>
        <a:lstStyle/>
        <a:p>
          <a:r>
            <a:rPr lang="en-US" sz="3200" dirty="0"/>
            <a:t>Now: Sends emails at each step to lender</a:t>
          </a:r>
        </a:p>
      </dgm:t>
    </dgm:pt>
    <dgm:pt modelId="{C9A30AC6-A838-4D09-A420-27242CF4ABE6}" type="parTrans" cxnId="{391E395B-FD42-4B90-AFCC-1327404C231D}">
      <dgm:prSet/>
      <dgm:spPr/>
      <dgm:t>
        <a:bodyPr/>
        <a:lstStyle/>
        <a:p>
          <a:endParaRPr lang="en-US"/>
        </a:p>
      </dgm:t>
    </dgm:pt>
    <dgm:pt modelId="{EE8A464E-9171-48AB-8578-4858DA35A7FA}" type="sibTrans" cxnId="{391E395B-FD42-4B90-AFCC-1327404C231D}">
      <dgm:prSet/>
      <dgm:spPr/>
      <dgm:t>
        <a:bodyPr/>
        <a:lstStyle/>
        <a:p>
          <a:endParaRPr lang="en-US"/>
        </a:p>
      </dgm:t>
    </dgm:pt>
    <dgm:pt modelId="{B35CC3E9-DF23-4A9E-98E4-5C5D196C7CCA}">
      <dgm:prSet phldrT="[Text]" custT="1"/>
      <dgm:spPr/>
      <dgm:t>
        <a:bodyPr/>
        <a:lstStyle/>
        <a:p>
          <a:r>
            <a:rPr lang="en-US" sz="3200" dirty="0"/>
            <a:t>Now: Attached to request records</a:t>
          </a:r>
        </a:p>
      </dgm:t>
    </dgm:pt>
    <dgm:pt modelId="{9F4D8320-6DF0-45D2-BFA4-1F33118CA217}" type="parTrans" cxnId="{472C556A-FE67-404B-AD93-ECED590D42CD}">
      <dgm:prSet/>
      <dgm:spPr/>
      <dgm:t>
        <a:bodyPr/>
        <a:lstStyle/>
        <a:p>
          <a:endParaRPr lang="en-US"/>
        </a:p>
      </dgm:t>
    </dgm:pt>
    <dgm:pt modelId="{BC12BBED-E338-4EF8-AB4E-907A64DF31B9}" type="sibTrans" cxnId="{472C556A-FE67-404B-AD93-ECED590D42CD}">
      <dgm:prSet/>
      <dgm:spPr/>
      <dgm:t>
        <a:bodyPr/>
        <a:lstStyle/>
        <a:p>
          <a:endParaRPr lang="en-US"/>
        </a:p>
      </dgm:t>
    </dgm:pt>
    <dgm:pt modelId="{0D545146-533A-4110-BD48-868D45DFA46B}">
      <dgm:prSet phldrT="[Text]" custT="1"/>
      <dgm:spPr/>
      <dgm:t>
        <a:bodyPr/>
        <a:lstStyle/>
        <a:p>
          <a:r>
            <a:rPr lang="en-US" sz="3200" dirty="0"/>
            <a:t>Use this method for libraries not requiring ALA forms</a:t>
          </a:r>
        </a:p>
      </dgm:t>
    </dgm:pt>
    <dgm:pt modelId="{9BAC10F6-C68A-46D9-8C98-4910CE911D3F}" type="parTrans" cxnId="{6FCAEAA5-F085-4FCC-9367-6B09B0DD0889}">
      <dgm:prSet/>
      <dgm:spPr/>
      <dgm:t>
        <a:bodyPr/>
        <a:lstStyle/>
        <a:p>
          <a:endParaRPr lang="en-US"/>
        </a:p>
      </dgm:t>
    </dgm:pt>
    <dgm:pt modelId="{F76B1CD1-EBCD-46A4-8786-888ABBEDC7DB}" type="sibTrans" cxnId="{6FCAEAA5-F085-4FCC-9367-6B09B0DD0889}">
      <dgm:prSet/>
      <dgm:spPr/>
      <dgm:t>
        <a:bodyPr/>
        <a:lstStyle/>
        <a:p>
          <a:endParaRPr lang="en-US"/>
        </a:p>
      </dgm:t>
    </dgm:pt>
    <dgm:pt modelId="{FDB47B26-9AF7-4064-961D-532E6BC026A1}">
      <dgm:prSet phldrT="[Text]" custT="1"/>
      <dgm:spPr/>
      <dgm:t>
        <a:bodyPr/>
        <a:lstStyle/>
        <a:p>
          <a:r>
            <a:rPr lang="en-US" sz="3200" dirty="0"/>
            <a:t>Bibliographic information is included in message</a:t>
          </a:r>
        </a:p>
      </dgm:t>
    </dgm:pt>
    <dgm:pt modelId="{0F0A17C3-9558-4669-A4E6-7638C366812F}" type="parTrans" cxnId="{1B1F763F-036C-4835-9E12-68CD244B5402}">
      <dgm:prSet/>
      <dgm:spPr/>
      <dgm:t>
        <a:bodyPr/>
        <a:lstStyle/>
        <a:p>
          <a:endParaRPr lang="en-US"/>
        </a:p>
      </dgm:t>
    </dgm:pt>
    <dgm:pt modelId="{D2D1762F-CD52-4B1D-9574-835F65876520}" type="sibTrans" cxnId="{1B1F763F-036C-4835-9E12-68CD244B5402}">
      <dgm:prSet/>
      <dgm:spPr/>
      <dgm:t>
        <a:bodyPr/>
        <a:lstStyle/>
        <a:p>
          <a:endParaRPr lang="en-US"/>
        </a:p>
      </dgm:t>
    </dgm:pt>
    <dgm:pt modelId="{87619418-270E-43DD-85A8-1EF86A7DF53A}">
      <dgm:prSet phldrT="[Text]" custT="1"/>
      <dgm:spPr/>
      <dgm:t>
        <a:bodyPr/>
        <a:lstStyle/>
        <a:p>
          <a:r>
            <a:rPr lang="en-US" sz="3200" dirty="0"/>
            <a:t>Lender receives email at each step of process</a:t>
          </a:r>
        </a:p>
      </dgm:t>
    </dgm:pt>
    <dgm:pt modelId="{ED999721-2027-4CED-B32E-2B0128944802}" type="parTrans" cxnId="{2BFB3414-122D-4AD3-ABC4-B8865B08B12F}">
      <dgm:prSet/>
      <dgm:spPr/>
      <dgm:t>
        <a:bodyPr/>
        <a:lstStyle/>
        <a:p>
          <a:endParaRPr lang="en-US"/>
        </a:p>
      </dgm:t>
    </dgm:pt>
    <dgm:pt modelId="{2B588A9C-1809-4221-A490-0ACE1EEB235B}" type="sibTrans" cxnId="{2BFB3414-122D-4AD3-ABC4-B8865B08B12F}">
      <dgm:prSet/>
      <dgm:spPr/>
      <dgm:t>
        <a:bodyPr/>
        <a:lstStyle/>
        <a:p>
          <a:endParaRPr lang="en-US"/>
        </a:p>
      </dgm:t>
    </dgm:pt>
    <dgm:pt modelId="{421DB116-97DE-44A0-A2B8-6B144AAB7140}">
      <dgm:prSet phldrT="[Text]" custT="1"/>
      <dgm:spPr/>
      <dgm:t>
        <a:bodyPr/>
        <a:lstStyle/>
        <a:p>
          <a:r>
            <a:rPr lang="en-US" sz="3200" dirty="0"/>
            <a:t>Included in attachment section</a:t>
          </a:r>
        </a:p>
      </dgm:t>
    </dgm:pt>
    <dgm:pt modelId="{ABC2A5ED-CC4B-4C2C-8A71-FC4CBE32A41F}" type="parTrans" cxnId="{7A44AE68-A5FC-407F-B2AC-6A69E302F031}">
      <dgm:prSet/>
      <dgm:spPr/>
      <dgm:t>
        <a:bodyPr/>
        <a:lstStyle/>
        <a:p>
          <a:endParaRPr lang="en-US"/>
        </a:p>
      </dgm:t>
    </dgm:pt>
    <dgm:pt modelId="{A332777F-8743-4651-8549-4CF7B5DEDA18}" type="sibTrans" cxnId="{7A44AE68-A5FC-407F-B2AC-6A69E302F031}">
      <dgm:prSet/>
      <dgm:spPr/>
      <dgm:t>
        <a:bodyPr/>
        <a:lstStyle/>
        <a:p>
          <a:endParaRPr lang="en-US"/>
        </a:p>
      </dgm:t>
    </dgm:pt>
    <dgm:pt modelId="{49C0B422-F43D-41CC-A1EB-DE6ACC00F232}">
      <dgm:prSet phldrT="[Text]" custT="1"/>
      <dgm:spPr/>
      <dgm:t>
        <a:bodyPr/>
        <a:lstStyle/>
        <a:p>
          <a:r>
            <a:rPr lang="en-US" sz="3200" dirty="0"/>
            <a:t>Lift for lenders –they have to configure/install ISO ILL in Illiad</a:t>
          </a:r>
        </a:p>
      </dgm:t>
    </dgm:pt>
    <dgm:pt modelId="{597EF5D7-A2EA-4C4C-B172-1228410088FB}" type="parTrans" cxnId="{531D2940-F84D-44F3-BA09-B9B2A4EBC37A}">
      <dgm:prSet/>
      <dgm:spPr/>
      <dgm:t>
        <a:bodyPr/>
        <a:lstStyle/>
        <a:p>
          <a:endParaRPr lang="en-US"/>
        </a:p>
      </dgm:t>
    </dgm:pt>
    <dgm:pt modelId="{4942AD0A-8B59-4DBF-9683-7CA71FD7B4D3}" type="sibTrans" cxnId="{531D2940-F84D-44F3-BA09-B9B2A4EBC37A}">
      <dgm:prSet/>
      <dgm:spPr/>
      <dgm:t>
        <a:bodyPr/>
        <a:lstStyle/>
        <a:p>
          <a:endParaRPr lang="en-US"/>
        </a:p>
      </dgm:t>
    </dgm:pt>
    <dgm:pt modelId="{82D7B096-A191-4B3F-83D8-7A758499DF81}">
      <dgm:prSet phldrT="[Text]" custT="1"/>
      <dgm:spPr/>
      <dgm:t>
        <a:bodyPr/>
        <a:lstStyle/>
        <a:p>
          <a:r>
            <a:rPr lang="en-US" sz="3200" dirty="0"/>
            <a:t>Lenders have to create a new partner record for the Borrowing library (can’t use old OCLC partner)</a:t>
          </a:r>
        </a:p>
      </dgm:t>
    </dgm:pt>
    <dgm:pt modelId="{51A0C719-35A8-4C5F-A78E-73C0D79D2B43}" type="parTrans" cxnId="{69225B92-E448-4773-A2F4-95D2C5F48278}">
      <dgm:prSet/>
      <dgm:spPr/>
      <dgm:t>
        <a:bodyPr/>
        <a:lstStyle/>
        <a:p>
          <a:endParaRPr lang="en-US"/>
        </a:p>
      </dgm:t>
    </dgm:pt>
    <dgm:pt modelId="{28009E60-9D47-4FA2-A8AA-2ABD7ABDE296}" type="sibTrans" cxnId="{69225B92-E448-4773-A2F4-95D2C5F48278}">
      <dgm:prSet/>
      <dgm:spPr/>
      <dgm:t>
        <a:bodyPr/>
        <a:lstStyle/>
        <a:p>
          <a:endParaRPr lang="en-US"/>
        </a:p>
      </dgm:t>
    </dgm:pt>
    <dgm:pt modelId="{0AB8A5B9-57DE-4407-B69B-1E36C608BF89}">
      <dgm:prSet phldrT="[Text]" custT="1"/>
      <dgm:spPr/>
      <dgm:t>
        <a:bodyPr/>
        <a:lstStyle/>
        <a:p>
          <a:r>
            <a:rPr lang="en-US" sz="3200" dirty="0"/>
            <a:t>Works for BOTH Borrowing &amp; Lending</a:t>
          </a:r>
        </a:p>
      </dgm:t>
    </dgm:pt>
    <dgm:pt modelId="{0747AA26-AF63-4E7E-8BEE-6866F936A817}" type="parTrans" cxnId="{C785034C-2B3B-4170-8156-9AA1774DF685}">
      <dgm:prSet/>
      <dgm:spPr/>
      <dgm:t>
        <a:bodyPr/>
        <a:lstStyle/>
        <a:p>
          <a:endParaRPr lang="en-US"/>
        </a:p>
      </dgm:t>
    </dgm:pt>
    <dgm:pt modelId="{F8867657-AE94-4D06-A210-E32AAEF12A41}" type="sibTrans" cxnId="{C785034C-2B3B-4170-8156-9AA1774DF685}">
      <dgm:prSet/>
      <dgm:spPr/>
      <dgm:t>
        <a:bodyPr/>
        <a:lstStyle/>
        <a:p>
          <a:endParaRPr lang="en-US"/>
        </a:p>
      </dgm:t>
    </dgm:pt>
    <dgm:pt modelId="{6E8C05FA-CEF6-499E-B81E-61A504256A49}">
      <dgm:prSet phldrT="[Text]" custT="1"/>
      <dgm:spPr/>
      <dgm:t>
        <a:bodyPr/>
        <a:lstStyle/>
        <a:p>
          <a:r>
            <a:rPr lang="en-US" sz="3200" dirty="0"/>
            <a:t>Requires lender to supply system information</a:t>
          </a:r>
        </a:p>
      </dgm:t>
    </dgm:pt>
    <dgm:pt modelId="{5ED3304A-FE58-418E-8F9D-D6C6CF2ABB70}" type="parTrans" cxnId="{4640398F-53F9-42BB-B57F-0DE28AE5496F}">
      <dgm:prSet/>
      <dgm:spPr/>
      <dgm:t>
        <a:bodyPr/>
        <a:lstStyle/>
        <a:p>
          <a:endParaRPr lang="en-US"/>
        </a:p>
      </dgm:t>
    </dgm:pt>
    <dgm:pt modelId="{B63E4364-C5F1-4BE4-A644-348AC1F42FBF}" type="sibTrans" cxnId="{4640398F-53F9-42BB-B57F-0DE28AE5496F}">
      <dgm:prSet/>
      <dgm:spPr/>
      <dgm:t>
        <a:bodyPr/>
        <a:lstStyle/>
        <a:p>
          <a:endParaRPr lang="en-US"/>
        </a:p>
      </dgm:t>
    </dgm:pt>
    <dgm:pt modelId="{9E7E668E-7FA2-4C0D-AB08-24201CC9F8AB}">
      <dgm:prSet phldrT="[Text]" custT="1"/>
      <dgm:spPr/>
      <dgm:t>
        <a:bodyPr/>
        <a:lstStyle/>
        <a:p>
          <a:r>
            <a:rPr lang="en-US" sz="3200" dirty="0"/>
            <a:t>Set-up as external (fewer emails)</a:t>
          </a:r>
        </a:p>
      </dgm:t>
    </dgm:pt>
    <dgm:pt modelId="{FBBB555D-23D4-4C1D-ACFE-BEB984EC23DA}" type="parTrans" cxnId="{5B4E4283-AE33-4793-BD4D-D51835F82ACD}">
      <dgm:prSet/>
      <dgm:spPr/>
      <dgm:t>
        <a:bodyPr/>
        <a:lstStyle/>
        <a:p>
          <a:endParaRPr lang="en-US"/>
        </a:p>
      </dgm:t>
    </dgm:pt>
    <dgm:pt modelId="{109AFD11-BBCF-45EF-9827-4EE60B21802C}" type="sibTrans" cxnId="{5B4E4283-AE33-4793-BD4D-D51835F82ACD}">
      <dgm:prSet/>
      <dgm:spPr/>
      <dgm:t>
        <a:bodyPr/>
        <a:lstStyle/>
        <a:p>
          <a:endParaRPr lang="en-US"/>
        </a:p>
      </dgm:t>
    </dgm:pt>
    <dgm:pt modelId="{01931815-E12E-499C-B48E-6DB3DDD313C3}">
      <dgm:prSet phldrT="[Text]" custT="1"/>
      <dgm:spPr/>
      <dgm:t>
        <a:bodyPr/>
        <a:lstStyle/>
        <a:p>
          <a:r>
            <a:rPr lang="en-US" sz="3200" dirty="0"/>
            <a:t>Maintain a list of URLS, Usernames, and Passwords</a:t>
          </a:r>
        </a:p>
      </dgm:t>
    </dgm:pt>
    <dgm:pt modelId="{190BE281-05D1-412F-AD14-94C4B453BF20}" type="parTrans" cxnId="{BD38F166-3A5E-4B71-84E1-23122F76F7C0}">
      <dgm:prSet/>
      <dgm:spPr/>
      <dgm:t>
        <a:bodyPr/>
        <a:lstStyle/>
        <a:p>
          <a:endParaRPr lang="en-US"/>
        </a:p>
      </dgm:t>
    </dgm:pt>
    <dgm:pt modelId="{8324B4D3-EAC0-4F29-9972-0D3F066F82CA}" type="sibTrans" cxnId="{BD38F166-3A5E-4B71-84E1-23122F76F7C0}">
      <dgm:prSet/>
      <dgm:spPr/>
      <dgm:t>
        <a:bodyPr/>
        <a:lstStyle/>
        <a:p>
          <a:endParaRPr lang="en-US"/>
        </a:p>
      </dgm:t>
    </dgm:pt>
    <dgm:pt modelId="{7047DBE6-B28A-4E12-8B38-5381FD84B64A}">
      <dgm:prSet phldrT="[Text]" custT="1"/>
      <dgm:spPr/>
      <dgm:t>
        <a:bodyPr/>
        <a:lstStyle/>
        <a:p>
          <a:r>
            <a:rPr lang="en-US" sz="3200" dirty="0"/>
            <a:t>Have to request an initial account</a:t>
          </a:r>
        </a:p>
      </dgm:t>
    </dgm:pt>
    <dgm:pt modelId="{8D13DB6A-933C-45BF-8099-AF814366A22C}" type="parTrans" cxnId="{09A67553-D5DB-4FFE-946B-D312CE8152D7}">
      <dgm:prSet/>
      <dgm:spPr/>
      <dgm:t>
        <a:bodyPr/>
        <a:lstStyle/>
        <a:p>
          <a:endParaRPr lang="en-US"/>
        </a:p>
      </dgm:t>
    </dgm:pt>
    <dgm:pt modelId="{DFCA8083-4C95-4B48-B14B-C6BE1481B824}" type="sibTrans" cxnId="{09A67553-D5DB-4FFE-946B-D312CE8152D7}">
      <dgm:prSet/>
      <dgm:spPr/>
      <dgm:t>
        <a:bodyPr/>
        <a:lstStyle/>
        <a:p>
          <a:endParaRPr lang="en-US"/>
        </a:p>
      </dgm:t>
    </dgm:pt>
    <dgm:pt modelId="{6ABAF3BE-CD1A-42BA-B181-1D3FE03DF012}">
      <dgm:prSet phldrT="[Text]" custT="1"/>
      <dgm:spPr/>
      <dgm:t>
        <a:bodyPr/>
        <a:lstStyle/>
        <a:p>
          <a:r>
            <a:rPr lang="en-US" sz="3200" dirty="0"/>
            <a:t>Most manual method —but works fairly well as last resort  </a:t>
          </a:r>
        </a:p>
      </dgm:t>
    </dgm:pt>
    <dgm:pt modelId="{BFC75296-4F9B-4E38-9247-D2489937F17D}" type="parTrans" cxnId="{2EFBAC04-76DC-4E4A-8CDC-A11F9D1EC825}">
      <dgm:prSet/>
      <dgm:spPr/>
      <dgm:t>
        <a:bodyPr/>
        <a:lstStyle/>
        <a:p>
          <a:endParaRPr lang="en-US"/>
        </a:p>
      </dgm:t>
    </dgm:pt>
    <dgm:pt modelId="{84B93F38-3E15-41C5-A72E-358E42312636}" type="sibTrans" cxnId="{2EFBAC04-76DC-4E4A-8CDC-A11F9D1EC825}">
      <dgm:prSet/>
      <dgm:spPr/>
      <dgm:t>
        <a:bodyPr/>
        <a:lstStyle/>
        <a:p>
          <a:endParaRPr lang="en-US"/>
        </a:p>
      </dgm:t>
    </dgm:pt>
    <dgm:pt modelId="{A6F6A08B-8D42-4E56-BB4A-63AC451C2C2C}">
      <dgm:prSet phldrT="[Text]" custT="1"/>
      <dgm:spPr/>
      <dgm:t>
        <a:bodyPr/>
        <a:lstStyle/>
        <a:p>
          <a:r>
            <a:rPr lang="en-US" sz="3200" dirty="0"/>
            <a:t>Can use the Illiad request ID as the external identifier for easier check in</a:t>
          </a:r>
        </a:p>
      </dgm:t>
    </dgm:pt>
    <dgm:pt modelId="{41C1920F-ACB1-4BD8-B460-D6FD5A58931A}" type="parTrans" cxnId="{11D7AD5E-02AF-42FD-89DA-2EC59995B4FA}">
      <dgm:prSet/>
      <dgm:spPr/>
      <dgm:t>
        <a:bodyPr/>
        <a:lstStyle/>
        <a:p>
          <a:endParaRPr lang="en-US"/>
        </a:p>
      </dgm:t>
    </dgm:pt>
    <dgm:pt modelId="{2B0AFACF-13BC-45DC-BC24-8C9706B8776E}" type="sibTrans" cxnId="{11D7AD5E-02AF-42FD-89DA-2EC59995B4FA}">
      <dgm:prSet/>
      <dgm:spPr/>
      <dgm:t>
        <a:bodyPr/>
        <a:lstStyle/>
        <a:p>
          <a:endParaRPr lang="en-US"/>
        </a:p>
      </dgm:t>
    </dgm:pt>
    <dgm:pt modelId="{D8C0931B-9B80-4C93-8073-9929F1B3C20A}" type="pres">
      <dgm:prSet presAssocID="{C39A18A3-D62E-4EA3-B9FF-9695B15A367C}" presName="linearFlow" presStyleCnt="0">
        <dgm:presLayoutVars>
          <dgm:dir/>
          <dgm:animLvl val="lvl"/>
          <dgm:resizeHandles/>
        </dgm:presLayoutVars>
      </dgm:prSet>
      <dgm:spPr/>
    </dgm:pt>
    <dgm:pt modelId="{87F3BB4D-0CDD-4563-AB64-44ADA86AB6C5}" type="pres">
      <dgm:prSet presAssocID="{1A8D2D79-EF44-4B15-93BC-4B8D9F3015B6}" presName="compositeNode" presStyleCnt="0">
        <dgm:presLayoutVars>
          <dgm:bulletEnabled val="1"/>
        </dgm:presLayoutVars>
      </dgm:prSet>
      <dgm:spPr/>
    </dgm:pt>
    <dgm:pt modelId="{C082F13E-B22B-4D5A-821B-1CE1932D32B6}" type="pres">
      <dgm:prSet presAssocID="{1A8D2D79-EF44-4B15-93BC-4B8D9F3015B6}" presName="image" presStyleLbl="fgImgPlac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296" t="5945" r="-31707" b="719"/>
          </a:stretch>
        </a:blipFill>
      </dgm:spPr>
      <dgm:extLst>
        <a:ext uri="{E40237B7-FDA0-4F09-8148-C483321AD2D9}">
          <dgm14:cNvPr xmlns:dgm14="http://schemas.microsoft.com/office/drawing/2010/diagram" id="0" name="" descr="Screenshot of ALA form"/>
        </a:ext>
      </dgm:extLst>
    </dgm:pt>
    <dgm:pt modelId="{09A541E7-F8E6-4CF5-B855-CBA0346EA98A}" type="pres">
      <dgm:prSet presAssocID="{1A8D2D79-EF44-4B15-93BC-4B8D9F3015B6}" presName="childNode" presStyleLbl="node1" presStyleIdx="0" presStyleCnt="4">
        <dgm:presLayoutVars>
          <dgm:bulletEnabled val="1"/>
        </dgm:presLayoutVars>
      </dgm:prSet>
      <dgm:spPr/>
    </dgm:pt>
    <dgm:pt modelId="{5CFF6615-98F0-4BC8-87D8-19E54B006C03}" type="pres">
      <dgm:prSet presAssocID="{1A8D2D79-EF44-4B15-93BC-4B8D9F3015B6}" presName="parentNode" presStyleLbl="revTx" presStyleIdx="0" presStyleCnt="4">
        <dgm:presLayoutVars>
          <dgm:chMax val="0"/>
          <dgm:bulletEnabled val="1"/>
        </dgm:presLayoutVars>
      </dgm:prSet>
      <dgm:spPr/>
    </dgm:pt>
    <dgm:pt modelId="{BDEB750C-95D3-448C-BB5A-9781A0398D32}" type="pres">
      <dgm:prSet presAssocID="{BF822749-B304-4625-9BAB-BF84D7D8A125}" presName="sibTrans" presStyleCnt="0"/>
      <dgm:spPr/>
    </dgm:pt>
    <dgm:pt modelId="{5433ED04-559D-4E3C-A361-143B58999CCA}" type="pres">
      <dgm:prSet presAssocID="{13D1B7CE-00DA-47D7-8644-0C855D501597}" presName="compositeNode" presStyleCnt="0">
        <dgm:presLayoutVars>
          <dgm:bulletEnabled val="1"/>
        </dgm:presLayoutVars>
      </dgm:prSet>
      <dgm:spPr/>
    </dgm:pt>
    <dgm:pt modelId="{02C24DA6-F734-40E6-AC43-BCF7679CA7EB}" type="pres">
      <dgm:prSet presAssocID="{13D1B7CE-00DA-47D7-8644-0C855D501597}" presName="imag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extLst>
        <a:ext uri="{E40237B7-FDA0-4F09-8148-C483321AD2D9}">
          <dgm14:cNvPr xmlns:dgm14="http://schemas.microsoft.com/office/drawing/2010/diagram" id="0" name="" descr="Screenshot of sample letter"/>
        </a:ext>
      </dgm:extLst>
    </dgm:pt>
    <dgm:pt modelId="{E6AE71D2-BC7C-4C10-94B8-5C7279053731}" type="pres">
      <dgm:prSet presAssocID="{13D1B7CE-00DA-47D7-8644-0C855D501597}" presName="childNode" presStyleLbl="node1" presStyleIdx="1" presStyleCnt="4">
        <dgm:presLayoutVars>
          <dgm:bulletEnabled val="1"/>
        </dgm:presLayoutVars>
      </dgm:prSet>
      <dgm:spPr/>
    </dgm:pt>
    <dgm:pt modelId="{4B3915A7-A7BB-4805-9DE3-89CBA59628C6}" type="pres">
      <dgm:prSet presAssocID="{13D1B7CE-00DA-47D7-8644-0C855D501597}" presName="parentNode" presStyleLbl="revTx" presStyleIdx="1" presStyleCnt="4">
        <dgm:presLayoutVars>
          <dgm:chMax val="0"/>
          <dgm:bulletEnabled val="1"/>
        </dgm:presLayoutVars>
      </dgm:prSet>
      <dgm:spPr/>
    </dgm:pt>
    <dgm:pt modelId="{2A47E1EE-937C-4FD2-8A12-A62A94E25014}" type="pres">
      <dgm:prSet presAssocID="{6D4E31B0-2B5A-43DE-8CB0-F0F1255A6A51}" presName="sibTrans" presStyleCnt="0"/>
      <dgm:spPr/>
    </dgm:pt>
    <dgm:pt modelId="{AB5EEF31-50DA-44B7-A41C-8FBE7736B317}" type="pres">
      <dgm:prSet presAssocID="{975C5220-9697-4FD5-9F99-6A96326BA719}" presName="compositeNode" presStyleCnt="0">
        <dgm:presLayoutVars>
          <dgm:bulletEnabled val="1"/>
        </dgm:presLayoutVars>
      </dgm:prSet>
      <dgm:spPr/>
    </dgm:pt>
    <dgm:pt modelId="{FA48D511-4C5A-4105-8139-3884F8816FEC}" type="pres">
      <dgm:prSet presAssocID="{975C5220-9697-4FD5-9F99-6A96326BA719}" presName="image" presStyleLbl="fgImgPlace1" presStyleIdx="2" presStyleCnt="4"/>
      <dgm:spPr>
        <a:blipFill>
          <a:blip xmlns:r="http://schemas.openxmlformats.org/officeDocument/2006/relationships" r:embed="rId3"/>
          <a:srcRect/>
          <a:stretch>
            <a:fillRect l="-14000" r="-14000"/>
          </a:stretch>
        </a:blipFill>
      </dgm:spPr>
      <dgm:extLst>
        <a:ext uri="{E40237B7-FDA0-4F09-8148-C483321AD2D9}">
          <dgm14:cNvPr xmlns:dgm14="http://schemas.microsoft.com/office/drawing/2010/diagram" id="0" name="" descr="Screenshot of our ISO ILL record"/>
        </a:ext>
      </dgm:extLst>
    </dgm:pt>
    <dgm:pt modelId="{AA8C2E68-A194-49FF-8262-DB68641C45D5}" type="pres">
      <dgm:prSet presAssocID="{975C5220-9697-4FD5-9F99-6A96326BA719}" presName="childNode" presStyleLbl="node1" presStyleIdx="2" presStyleCnt="4">
        <dgm:presLayoutVars>
          <dgm:bulletEnabled val="1"/>
        </dgm:presLayoutVars>
      </dgm:prSet>
      <dgm:spPr/>
    </dgm:pt>
    <dgm:pt modelId="{98E52D71-7F17-4C4E-A898-9789AB982349}" type="pres">
      <dgm:prSet presAssocID="{975C5220-9697-4FD5-9F99-6A96326BA719}" presName="parentNode" presStyleLbl="revTx" presStyleIdx="2" presStyleCnt="4">
        <dgm:presLayoutVars>
          <dgm:chMax val="0"/>
          <dgm:bulletEnabled val="1"/>
        </dgm:presLayoutVars>
      </dgm:prSet>
      <dgm:spPr/>
    </dgm:pt>
    <dgm:pt modelId="{625F72FB-4B25-4D11-A47A-D23FF84F38FE}" type="pres">
      <dgm:prSet presAssocID="{4799B9BD-996D-4AE6-BF70-A2190A51A0C2}" presName="sibTrans" presStyleCnt="0"/>
      <dgm:spPr/>
    </dgm:pt>
    <dgm:pt modelId="{E6C69B99-C74E-4AFD-A012-5FA806A2D33E}" type="pres">
      <dgm:prSet presAssocID="{2B4FCFEC-D627-4CB4-816E-31E678BA0D52}" presName="compositeNode" presStyleCnt="0">
        <dgm:presLayoutVars>
          <dgm:bulletEnabled val="1"/>
        </dgm:presLayoutVars>
      </dgm:prSet>
      <dgm:spPr/>
    </dgm:pt>
    <dgm:pt modelId="{07E6F021-3F46-4741-9B94-C79FF4DAC6B0}" type="pres">
      <dgm:prSet presAssocID="{2B4FCFEC-D627-4CB4-816E-31E678BA0D52}" presName="imag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36000" r="-36000"/>
          </a:stretch>
        </a:blipFill>
      </dgm:spPr>
      <dgm:extLst>
        <a:ext uri="{E40237B7-FDA0-4F09-8148-C483321AD2D9}">
          <dgm14:cNvPr xmlns:dgm14="http://schemas.microsoft.com/office/drawing/2010/diagram" id="0" name="" descr="Screenshot of illiad lending webpages form Columbia University"/>
        </a:ext>
      </dgm:extLst>
    </dgm:pt>
    <dgm:pt modelId="{C27A9559-D88D-49FD-B5DC-DD4AC2A93EAE}" type="pres">
      <dgm:prSet presAssocID="{2B4FCFEC-D627-4CB4-816E-31E678BA0D52}" presName="childNode" presStyleLbl="node1" presStyleIdx="3" presStyleCnt="4">
        <dgm:presLayoutVars>
          <dgm:bulletEnabled val="1"/>
        </dgm:presLayoutVars>
      </dgm:prSet>
      <dgm:spPr/>
    </dgm:pt>
    <dgm:pt modelId="{F51ED9D7-F828-43A7-BB36-D6111ABF9FD3}" type="pres">
      <dgm:prSet presAssocID="{2B4FCFEC-D627-4CB4-816E-31E678BA0D52}" presName="parentNode" presStyleLbl="revTx" presStyleIdx="3" presStyleCnt="4">
        <dgm:presLayoutVars>
          <dgm:chMax val="0"/>
          <dgm:bulletEnabled val="1"/>
        </dgm:presLayoutVars>
      </dgm:prSet>
      <dgm:spPr/>
    </dgm:pt>
  </dgm:ptLst>
  <dgm:cxnLst>
    <dgm:cxn modelId="{2EFBAC04-76DC-4E4A-8CDC-A11F9D1EC825}" srcId="{2B4FCFEC-D627-4CB4-816E-31E678BA0D52}" destId="{6ABAF3BE-CD1A-42BA-B181-1D3FE03DF012}" srcOrd="3" destOrd="0" parTransId="{BFC75296-4F9B-4E38-9247-D2489937F17D}" sibTransId="{84B93F38-3E15-41C5-A72E-358E42312636}"/>
    <dgm:cxn modelId="{36B06B06-D9CC-4661-8F89-A174383DEF54}" type="presOf" srcId="{421DB116-97DE-44A0-A2B8-6B144AAB7140}" destId="{E6AE71D2-BC7C-4C10-94B8-5C7279053731}" srcOrd="0" destOrd="3" presId="urn:microsoft.com/office/officeart/2005/8/layout/hList2"/>
    <dgm:cxn modelId="{D6848A0A-FFEF-4F47-AB9F-828E34D73D85}" srcId="{1A8D2D79-EF44-4B15-93BC-4B8D9F3015B6}" destId="{019A400D-F233-4024-A89B-19B8A158254E}" srcOrd="3" destOrd="0" parTransId="{C86FF312-7608-48D2-83B3-79DA1E07257E}" sibTransId="{41E774E5-8086-4E02-A9C7-F42E30C5133C}"/>
    <dgm:cxn modelId="{9D8AE50E-D37E-47B7-81F2-1498BCAF68D6}" type="presOf" srcId="{82D7B096-A191-4B3F-83D8-7A758499DF81}" destId="{AA8C2E68-A194-49FF-8262-DB68641C45D5}" srcOrd="0" destOrd="1" presId="urn:microsoft.com/office/officeart/2005/8/layout/hList2"/>
    <dgm:cxn modelId="{0571360F-3189-475B-B1FE-77525912362B}" type="presOf" srcId="{6E8C05FA-CEF6-499E-B81E-61A504256A49}" destId="{AA8C2E68-A194-49FF-8262-DB68641C45D5}" srcOrd="0" destOrd="3" presId="urn:microsoft.com/office/officeart/2005/8/layout/hList2"/>
    <dgm:cxn modelId="{2BFB3414-122D-4AD3-ABC4-B8865B08B12F}" srcId="{13D1B7CE-00DA-47D7-8644-0C855D501597}" destId="{87619418-270E-43DD-85A8-1EF86A7DF53A}" srcOrd="2" destOrd="0" parTransId="{ED999721-2027-4CED-B32E-2B0128944802}" sibTransId="{2B588A9C-1809-4221-A490-0ACE1EEB235B}"/>
    <dgm:cxn modelId="{576DF62F-50F4-4E9E-8CAA-FE52B3C30E18}" srcId="{1A8D2D79-EF44-4B15-93BC-4B8D9F3015B6}" destId="{BC390EE0-02E1-47F2-B4B8-0BB6A3212678}" srcOrd="2" destOrd="0" parTransId="{A42D4384-BC05-403E-A2F6-619103038ACB}" sibTransId="{50F1D0A0-A6FD-4D5E-9283-055CE67C6449}"/>
    <dgm:cxn modelId="{05117831-C409-40F5-BC12-68A0C6572D82}" type="presOf" srcId="{B35CC3E9-DF23-4A9E-98E4-5C5D196C7CCA}" destId="{09A541E7-F8E6-4CF5-B855-CBA0346EA98A}" srcOrd="0" destOrd="5" presId="urn:microsoft.com/office/officeart/2005/8/layout/hList2"/>
    <dgm:cxn modelId="{F6B4D732-F8DF-48FE-B849-99EAC2C5FAB3}" type="presOf" srcId="{A6F6A08B-8D42-4E56-BB4A-63AC451C2C2C}" destId="{C27A9559-D88D-49FD-B5DC-DD4AC2A93EAE}" srcOrd="0" destOrd="4" presId="urn:microsoft.com/office/officeart/2005/8/layout/hList2"/>
    <dgm:cxn modelId="{1B1F763F-036C-4835-9E12-68CD244B5402}" srcId="{13D1B7CE-00DA-47D7-8644-0C855D501597}" destId="{FDB47B26-9AF7-4064-961D-532E6BC026A1}" srcOrd="1" destOrd="0" parTransId="{0F0A17C3-9558-4669-A4E6-7638C366812F}" sibTransId="{D2D1762F-CD52-4B1D-9574-835F65876520}"/>
    <dgm:cxn modelId="{531D2940-F84D-44F3-BA09-B9B2A4EBC37A}" srcId="{975C5220-9697-4FD5-9F99-6A96326BA719}" destId="{49C0B422-F43D-41CC-A1EB-DE6ACC00F232}" srcOrd="0" destOrd="0" parTransId="{597EF5D7-A2EA-4C4C-B172-1228410088FB}" sibTransId="{4942AD0A-8B59-4DBF-9683-7CA71FD7B4D3}"/>
    <dgm:cxn modelId="{FE75F440-4C3A-4B18-917C-126B7556C13E}" type="presOf" srcId="{BC390EE0-02E1-47F2-B4B8-0BB6A3212678}" destId="{09A541E7-F8E6-4CF5-B855-CBA0346EA98A}" srcOrd="0" destOrd="2" presId="urn:microsoft.com/office/officeart/2005/8/layout/hList2"/>
    <dgm:cxn modelId="{391E395B-FD42-4B90-AFCC-1327404C231D}" srcId="{1A8D2D79-EF44-4B15-93BC-4B8D9F3015B6}" destId="{D411B2AA-092D-49C0-B44C-B0E9327BBFF7}" srcOrd="4" destOrd="0" parTransId="{C9A30AC6-A838-4D09-A420-27242CF4ABE6}" sibTransId="{EE8A464E-9171-48AB-8578-4858DA35A7FA}"/>
    <dgm:cxn modelId="{11D7AD5E-02AF-42FD-89DA-2EC59995B4FA}" srcId="{2B4FCFEC-D627-4CB4-816E-31E678BA0D52}" destId="{A6F6A08B-8D42-4E56-BB4A-63AC451C2C2C}" srcOrd="4" destOrd="0" parTransId="{41C1920F-ACB1-4BD8-B460-D6FD5A58931A}" sibTransId="{2B0AFACF-13BC-45DC-BC24-8C9706B8776E}"/>
    <dgm:cxn modelId="{500A5C60-3B66-436A-A3D4-D5FBAF162DA4}" type="presOf" srcId="{6ABAF3BE-CD1A-42BA-B181-1D3FE03DF012}" destId="{C27A9559-D88D-49FD-B5DC-DD4AC2A93EAE}" srcOrd="0" destOrd="3" presId="urn:microsoft.com/office/officeart/2005/8/layout/hList2"/>
    <dgm:cxn modelId="{75181F41-1BC3-46E7-8006-52658B6BDAC4}" type="presOf" srcId="{1A8D2D79-EF44-4B15-93BC-4B8D9F3015B6}" destId="{5CFF6615-98F0-4BC8-87D8-19E54B006C03}" srcOrd="0" destOrd="0" presId="urn:microsoft.com/office/officeart/2005/8/layout/hList2"/>
    <dgm:cxn modelId="{4E5F6042-CE2E-444B-B959-EC0E720E2117}" type="presOf" srcId="{21AA0723-2736-4A5E-A5FA-16FFBEB71E9D}" destId="{09A541E7-F8E6-4CF5-B855-CBA0346EA98A}" srcOrd="0" destOrd="0" presId="urn:microsoft.com/office/officeart/2005/8/layout/hList2"/>
    <dgm:cxn modelId="{BD38F166-3A5E-4B71-84E1-23122F76F7C0}" srcId="{2B4FCFEC-D627-4CB4-816E-31E678BA0D52}" destId="{01931815-E12E-499C-B48E-6DB3DDD313C3}" srcOrd="1" destOrd="0" parTransId="{190BE281-05D1-412F-AD14-94C4B453BF20}" sibTransId="{8324B4D3-EAC0-4F29-9972-0D3F066F82CA}"/>
    <dgm:cxn modelId="{7A44AE68-A5FC-407F-B2AC-6A69E302F031}" srcId="{13D1B7CE-00DA-47D7-8644-0C855D501597}" destId="{421DB116-97DE-44A0-A2B8-6B144AAB7140}" srcOrd="3" destOrd="0" parTransId="{ABC2A5ED-CC4B-4C2C-8A71-FC4CBE32A41F}" sibTransId="{A332777F-8743-4651-8549-4CF7B5DEDA18}"/>
    <dgm:cxn modelId="{472C556A-FE67-404B-AD93-ECED590D42CD}" srcId="{1A8D2D79-EF44-4B15-93BC-4B8D9F3015B6}" destId="{B35CC3E9-DF23-4A9E-98E4-5C5D196C7CCA}" srcOrd="5" destOrd="0" parTransId="{9F4D8320-6DF0-45D2-BFA4-1F33118CA217}" sibTransId="{BC12BBED-E338-4EF8-AB4E-907A64DF31B9}"/>
    <dgm:cxn modelId="{C785034C-2B3B-4170-8156-9AA1774DF685}" srcId="{975C5220-9697-4FD5-9F99-6A96326BA719}" destId="{0AB8A5B9-57DE-4407-B69B-1E36C608BF89}" srcOrd="2" destOrd="0" parTransId="{0747AA26-AF63-4E7E-8BEE-6866F936A817}" sibTransId="{F8867657-AE94-4D06-A210-E32AAEF12A41}"/>
    <dgm:cxn modelId="{5EDA516D-B8AF-41E4-B2AD-BCC7163D4BAA}" srcId="{C39A18A3-D62E-4EA3-B9FF-9695B15A367C}" destId="{2B4FCFEC-D627-4CB4-816E-31E678BA0D52}" srcOrd="3" destOrd="0" parTransId="{5D61FD2C-6EAF-4DB0-8AB9-4D18C58313BF}" sibTransId="{45880F48-A987-4FA4-9DDF-17A31E18CF2F}"/>
    <dgm:cxn modelId="{BBAAA66E-B6A4-4143-86DF-3E90E2694EC7}" srcId="{1A8D2D79-EF44-4B15-93BC-4B8D9F3015B6}" destId="{037D74A9-146B-45E3-83C1-923698259435}" srcOrd="1" destOrd="0" parTransId="{7D1275B7-3ACA-4308-A9E0-B2143F57876A}" sibTransId="{14B06FC2-295F-43A9-A0A7-FE0E0990B5D3}"/>
    <dgm:cxn modelId="{29366751-AD87-44C6-BD1C-D0DEF7DEC4AB}" type="presOf" srcId="{D411B2AA-092D-49C0-B44C-B0E9327BBFF7}" destId="{09A541E7-F8E6-4CF5-B855-CBA0346EA98A}" srcOrd="0" destOrd="4" presId="urn:microsoft.com/office/officeart/2005/8/layout/hList2"/>
    <dgm:cxn modelId="{09A67553-D5DB-4FFE-946B-D312CE8152D7}" srcId="{2B4FCFEC-D627-4CB4-816E-31E678BA0D52}" destId="{7047DBE6-B28A-4E12-8B38-5381FD84B64A}" srcOrd="2" destOrd="0" parTransId="{8D13DB6A-933C-45BF-8099-AF814366A22C}" sibTransId="{DFCA8083-4C95-4B48-B14B-C6BE1481B824}"/>
    <dgm:cxn modelId="{26CBC279-4238-4B7C-ACA8-7F8336229088}" type="presOf" srcId="{7047DBE6-B28A-4E12-8B38-5381FD84B64A}" destId="{C27A9559-D88D-49FD-B5DC-DD4AC2A93EAE}" srcOrd="0" destOrd="2" presId="urn:microsoft.com/office/officeart/2005/8/layout/hList2"/>
    <dgm:cxn modelId="{9C88A480-0954-4512-8670-E06C06388150}" type="presOf" srcId="{01931815-E12E-499C-B48E-6DB3DDD313C3}" destId="{C27A9559-D88D-49FD-B5DC-DD4AC2A93EAE}" srcOrd="0" destOrd="1" presId="urn:microsoft.com/office/officeart/2005/8/layout/hList2"/>
    <dgm:cxn modelId="{5B4E4283-AE33-4793-BD4D-D51835F82ACD}" srcId="{2B4FCFEC-D627-4CB4-816E-31E678BA0D52}" destId="{9E7E668E-7FA2-4C0D-AB08-24201CC9F8AB}" srcOrd="0" destOrd="0" parTransId="{FBBB555D-23D4-4C1D-ACFE-BEB984EC23DA}" sibTransId="{109AFD11-BBCF-45EF-9827-4EE60B21802C}"/>
    <dgm:cxn modelId="{EAE0478C-53CD-4905-ABC8-83926D3BEA31}" srcId="{C39A18A3-D62E-4EA3-B9FF-9695B15A367C}" destId="{975C5220-9697-4FD5-9F99-6A96326BA719}" srcOrd="2" destOrd="0" parTransId="{59FF785F-4908-4BBD-8E66-EB2F43A65A1B}" sibTransId="{4799B9BD-996D-4AE6-BF70-A2190A51A0C2}"/>
    <dgm:cxn modelId="{4640398F-53F9-42BB-B57F-0DE28AE5496F}" srcId="{975C5220-9697-4FD5-9F99-6A96326BA719}" destId="{6E8C05FA-CEF6-499E-B81E-61A504256A49}" srcOrd="3" destOrd="0" parTransId="{5ED3304A-FE58-418E-8F9D-D6C6CF2ABB70}" sibTransId="{B63E4364-C5F1-4BE4-A644-348AC1F42FBF}"/>
    <dgm:cxn modelId="{69225B92-E448-4773-A2F4-95D2C5F48278}" srcId="{975C5220-9697-4FD5-9F99-6A96326BA719}" destId="{82D7B096-A191-4B3F-83D8-7A758499DF81}" srcOrd="1" destOrd="0" parTransId="{51A0C719-35A8-4C5F-A78E-73C0D79D2B43}" sibTransId="{28009E60-9D47-4FA2-A8AA-2ABD7ABDE296}"/>
    <dgm:cxn modelId="{7FA7EB96-9DF9-41FE-9F7A-3DE13A3C368C}" type="presOf" srcId="{9E7E668E-7FA2-4C0D-AB08-24201CC9F8AB}" destId="{C27A9559-D88D-49FD-B5DC-DD4AC2A93EAE}" srcOrd="0" destOrd="0" presId="urn:microsoft.com/office/officeart/2005/8/layout/hList2"/>
    <dgm:cxn modelId="{D7352B9E-BCEF-4E60-AC46-0897A1AD09B9}" type="presOf" srcId="{87619418-270E-43DD-85A8-1EF86A7DF53A}" destId="{E6AE71D2-BC7C-4C10-94B8-5C7279053731}" srcOrd="0" destOrd="2" presId="urn:microsoft.com/office/officeart/2005/8/layout/hList2"/>
    <dgm:cxn modelId="{6FCAEAA5-F085-4FCC-9367-6B09B0DD0889}" srcId="{13D1B7CE-00DA-47D7-8644-0C855D501597}" destId="{0D545146-533A-4110-BD48-868D45DFA46B}" srcOrd="0" destOrd="0" parTransId="{9BAC10F6-C68A-46D9-8C98-4910CE911D3F}" sibTransId="{F76B1CD1-EBCD-46A4-8786-888ABBEDC7DB}"/>
    <dgm:cxn modelId="{9AB99FA6-A256-4907-BF5C-A3973EC73A3A}" type="presOf" srcId="{0AB8A5B9-57DE-4407-B69B-1E36C608BF89}" destId="{AA8C2E68-A194-49FF-8262-DB68641C45D5}" srcOrd="0" destOrd="2" presId="urn:microsoft.com/office/officeart/2005/8/layout/hList2"/>
    <dgm:cxn modelId="{E14789AD-9538-407D-96AB-CEE857CD8D40}" type="presOf" srcId="{2B4FCFEC-D627-4CB4-816E-31E678BA0D52}" destId="{F51ED9D7-F828-43A7-BB36-D6111ABF9FD3}" srcOrd="0" destOrd="0" presId="urn:microsoft.com/office/officeart/2005/8/layout/hList2"/>
    <dgm:cxn modelId="{0CFE26B9-12C1-4CA2-B88F-2F6B6EEB0F41}" type="presOf" srcId="{975C5220-9697-4FD5-9F99-6A96326BA719}" destId="{98E52D71-7F17-4C4E-A898-9789AB982349}" srcOrd="0" destOrd="0" presId="urn:microsoft.com/office/officeart/2005/8/layout/hList2"/>
    <dgm:cxn modelId="{62C4CDBB-FE18-4B7A-8E98-56274BE7EB11}" type="presOf" srcId="{FDB47B26-9AF7-4064-961D-532E6BC026A1}" destId="{E6AE71D2-BC7C-4C10-94B8-5C7279053731}" srcOrd="0" destOrd="1" presId="urn:microsoft.com/office/officeart/2005/8/layout/hList2"/>
    <dgm:cxn modelId="{C6EC63C9-DE33-4B78-BD7F-4DE4A363F7CC}" type="presOf" srcId="{0D545146-533A-4110-BD48-868D45DFA46B}" destId="{E6AE71D2-BC7C-4C10-94B8-5C7279053731}" srcOrd="0" destOrd="0" presId="urn:microsoft.com/office/officeart/2005/8/layout/hList2"/>
    <dgm:cxn modelId="{28FD47CA-DEAD-4427-B6AC-5BC9D1BAA607}" srcId="{C39A18A3-D62E-4EA3-B9FF-9695B15A367C}" destId="{13D1B7CE-00DA-47D7-8644-0C855D501597}" srcOrd="1" destOrd="0" parTransId="{8C3059C0-C286-4970-9951-71B9B992C90E}" sibTransId="{6D4E31B0-2B5A-43DE-8CB0-F0F1255A6A51}"/>
    <dgm:cxn modelId="{60C82AD7-8019-45D1-AB4C-9C1616520B1A}" srcId="{C39A18A3-D62E-4EA3-B9FF-9695B15A367C}" destId="{1A8D2D79-EF44-4B15-93BC-4B8D9F3015B6}" srcOrd="0" destOrd="0" parTransId="{2EB7CD6B-7C54-4099-A200-088BF4B88CE1}" sibTransId="{BF822749-B304-4625-9BAB-BF84D7D8A125}"/>
    <dgm:cxn modelId="{4D4D62DC-29DA-4DC0-AE06-347615F105D8}" srcId="{1A8D2D79-EF44-4B15-93BC-4B8D9F3015B6}" destId="{21AA0723-2736-4A5E-A5FA-16FFBEB71E9D}" srcOrd="0" destOrd="0" parTransId="{E253D6B4-5A74-4F00-8E55-E8561F5EB274}" sibTransId="{5F607346-00AC-4D3C-9EE2-A3E69AD2ABAF}"/>
    <dgm:cxn modelId="{E5D4DCE5-7469-4807-BD6E-4910970A0F79}" type="presOf" srcId="{C39A18A3-D62E-4EA3-B9FF-9695B15A367C}" destId="{D8C0931B-9B80-4C93-8073-9929F1B3C20A}" srcOrd="0" destOrd="0" presId="urn:microsoft.com/office/officeart/2005/8/layout/hList2"/>
    <dgm:cxn modelId="{AB9E38E9-BF8B-4FA7-B602-D8573822E306}" type="presOf" srcId="{037D74A9-146B-45E3-83C1-923698259435}" destId="{09A541E7-F8E6-4CF5-B855-CBA0346EA98A}" srcOrd="0" destOrd="1" presId="urn:microsoft.com/office/officeart/2005/8/layout/hList2"/>
    <dgm:cxn modelId="{69486DE9-2F13-4146-B275-462DFFA40946}" type="presOf" srcId="{13D1B7CE-00DA-47D7-8644-0C855D501597}" destId="{4B3915A7-A7BB-4805-9DE3-89CBA59628C6}" srcOrd="0" destOrd="0" presId="urn:microsoft.com/office/officeart/2005/8/layout/hList2"/>
    <dgm:cxn modelId="{2FC49BF1-2D26-4FD3-BE95-30C4B8AC1B91}" type="presOf" srcId="{019A400D-F233-4024-A89B-19B8A158254E}" destId="{09A541E7-F8E6-4CF5-B855-CBA0346EA98A}" srcOrd="0" destOrd="3" presId="urn:microsoft.com/office/officeart/2005/8/layout/hList2"/>
    <dgm:cxn modelId="{25FB39FA-03FD-42CA-B5C1-C56EACCE34D9}" type="presOf" srcId="{49C0B422-F43D-41CC-A1EB-DE6ACC00F232}" destId="{AA8C2E68-A194-49FF-8262-DB68641C45D5}" srcOrd="0" destOrd="0" presId="urn:microsoft.com/office/officeart/2005/8/layout/hList2"/>
    <dgm:cxn modelId="{8CD7AA66-9161-48D3-9BE2-E52908477948}" type="presParOf" srcId="{D8C0931B-9B80-4C93-8073-9929F1B3C20A}" destId="{87F3BB4D-0CDD-4563-AB64-44ADA86AB6C5}" srcOrd="0" destOrd="0" presId="urn:microsoft.com/office/officeart/2005/8/layout/hList2"/>
    <dgm:cxn modelId="{0F1CB84F-D284-43E1-9FFA-304B1C7A974E}" type="presParOf" srcId="{87F3BB4D-0CDD-4563-AB64-44ADA86AB6C5}" destId="{C082F13E-B22B-4D5A-821B-1CE1932D32B6}" srcOrd="0" destOrd="0" presId="urn:microsoft.com/office/officeart/2005/8/layout/hList2"/>
    <dgm:cxn modelId="{39EED0F1-9062-438B-A9BA-FCD22B4D075E}" type="presParOf" srcId="{87F3BB4D-0CDD-4563-AB64-44ADA86AB6C5}" destId="{09A541E7-F8E6-4CF5-B855-CBA0346EA98A}" srcOrd="1" destOrd="0" presId="urn:microsoft.com/office/officeart/2005/8/layout/hList2"/>
    <dgm:cxn modelId="{BDA73DCE-4D8D-4234-B754-EC747CB6CC31}" type="presParOf" srcId="{87F3BB4D-0CDD-4563-AB64-44ADA86AB6C5}" destId="{5CFF6615-98F0-4BC8-87D8-19E54B006C03}" srcOrd="2" destOrd="0" presId="urn:microsoft.com/office/officeart/2005/8/layout/hList2"/>
    <dgm:cxn modelId="{9D447A85-3245-446A-9FE7-A4BF16FFA5D3}" type="presParOf" srcId="{D8C0931B-9B80-4C93-8073-9929F1B3C20A}" destId="{BDEB750C-95D3-448C-BB5A-9781A0398D32}" srcOrd="1" destOrd="0" presId="urn:microsoft.com/office/officeart/2005/8/layout/hList2"/>
    <dgm:cxn modelId="{28C1834D-AD48-4A66-B10D-9FE1333AC99B}" type="presParOf" srcId="{D8C0931B-9B80-4C93-8073-9929F1B3C20A}" destId="{5433ED04-559D-4E3C-A361-143B58999CCA}" srcOrd="2" destOrd="0" presId="urn:microsoft.com/office/officeart/2005/8/layout/hList2"/>
    <dgm:cxn modelId="{83767A3D-DD27-4B72-AA3F-A8EED679D934}" type="presParOf" srcId="{5433ED04-559D-4E3C-A361-143B58999CCA}" destId="{02C24DA6-F734-40E6-AC43-BCF7679CA7EB}" srcOrd="0" destOrd="0" presId="urn:microsoft.com/office/officeart/2005/8/layout/hList2"/>
    <dgm:cxn modelId="{59879B5A-14F1-47CB-A5CD-717F67AC02CE}" type="presParOf" srcId="{5433ED04-559D-4E3C-A361-143B58999CCA}" destId="{E6AE71D2-BC7C-4C10-94B8-5C7279053731}" srcOrd="1" destOrd="0" presId="urn:microsoft.com/office/officeart/2005/8/layout/hList2"/>
    <dgm:cxn modelId="{D1668E14-D757-4862-87BA-E6275D4EF03E}" type="presParOf" srcId="{5433ED04-559D-4E3C-A361-143B58999CCA}" destId="{4B3915A7-A7BB-4805-9DE3-89CBA59628C6}" srcOrd="2" destOrd="0" presId="urn:microsoft.com/office/officeart/2005/8/layout/hList2"/>
    <dgm:cxn modelId="{49BEF05A-733E-4A41-95AF-73860870F14B}" type="presParOf" srcId="{D8C0931B-9B80-4C93-8073-9929F1B3C20A}" destId="{2A47E1EE-937C-4FD2-8A12-A62A94E25014}" srcOrd="3" destOrd="0" presId="urn:microsoft.com/office/officeart/2005/8/layout/hList2"/>
    <dgm:cxn modelId="{C21391B6-54E2-4514-91DA-5A69161EB9EA}" type="presParOf" srcId="{D8C0931B-9B80-4C93-8073-9929F1B3C20A}" destId="{AB5EEF31-50DA-44B7-A41C-8FBE7736B317}" srcOrd="4" destOrd="0" presId="urn:microsoft.com/office/officeart/2005/8/layout/hList2"/>
    <dgm:cxn modelId="{2B67CD66-AF68-4141-AD4B-CBF45DA72594}" type="presParOf" srcId="{AB5EEF31-50DA-44B7-A41C-8FBE7736B317}" destId="{FA48D511-4C5A-4105-8139-3884F8816FEC}" srcOrd="0" destOrd="0" presId="urn:microsoft.com/office/officeart/2005/8/layout/hList2"/>
    <dgm:cxn modelId="{B3786067-E4FF-4834-A9E0-9A4C5B07FEEA}" type="presParOf" srcId="{AB5EEF31-50DA-44B7-A41C-8FBE7736B317}" destId="{AA8C2E68-A194-49FF-8262-DB68641C45D5}" srcOrd="1" destOrd="0" presId="urn:microsoft.com/office/officeart/2005/8/layout/hList2"/>
    <dgm:cxn modelId="{95E2E019-D753-4D4D-BEBB-6B98614C7E6B}" type="presParOf" srcId="{AB5EEF31-50DA-44B7-A41C-8FBE7736B317}" destId="{98E52D71-7F17-4C4E-A898-9789AB982349}" srcOrd="2" destOrd="0" presId="urn:microsoft.com/office/officeart/2005/8/layout/hList2"/>
    <dgm:cxn modelId="{6C654096-3369-4209-B597-444CA519329F}" type="presParOf" srcId="{D8C0931B-9B80-4C93-8073-9929F1B3C20A}" destId="{625F72FB-4B25-4D11-A47A-D23FF84F38FE}" srcOrd="5" destOrd="0" presId="urn:microsoft.com/office/officeart/2005/8/layout/hList2"/>
    <dgm:cxn modelId="{6ED2AE5A-DC05-42EE-948A-4D325E5FA9EF}" type="presParOf" srcId="{D8C0931B-9B80-4C93-8073-9929F1B3C20A}" destId="{E6C69B99-C74E-4AFD-A012-5FA806A2D33E}" srcOrd="6" destOrd="0" presId="urn:microsoft.com/office/officeart/2005/8/layout/hList2"/>
    <dgm:cxn modelId="{97E1407D-E391-4EC2-A432-255F92E70443}" type="presParOf" srcId="{E6C69B99-C74E-4AFD-A012-5FA806A2D33E}" destId="{07E6F021-3F46-4741-9B94-C79FF4DAC6B0}" srcOrd="0" destOrd="0" presId="urn:microsoft.com/office/officeart/2005/8/layout/hList2"/>
    <dgm:cxn modelId="{53A7B299-7781-4DF0-ABA6-BEB176D3530E}" type="presParOf" srcId="{E6C69B99-C74E-4AFD-A012-5FA806A2D33E}" destId="{C27A9559-D88D-49FD-B5DC-DD4AC2A93EAE}" srcOrd="1" destOrd="0" presId="urn:microsoft.com/office/officeart/2005/8/layout/hList2"/>
    <dgm:cxn modelId="{1FCB961D-5FC7-43A8-9F72-EDB425BE2E69}" type="presParOf" srcId="{E6C69B99-C74E-4AFD-A012-5FA806A2D33E}" destId="{F51ED9D7-F828-43A7-BB36-D6111ABF9FD3}"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A7073-97EE-4AF1-A943-BB6D56CD5826}">
      <dsp:nvSpPr>
        <dsp:cNvPr id="0" name=""/>
        <dsp:cNvSpPr/>
      </dsp:nvSpPr>
      <dsp:spPr>
        <a:xfrm>
          <a:off x="0" y="2854"/>
          <a:ext cx="21621908" cy="12164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C21F8E-EC56-4BBC-975C-BBB9997E03BB}">
      <dsp:nvSpPr>
        <dsp:cNvPr id="0" name=""/>
        <dsp:cNvSpPr/>
      </dsp:nvSpPr>
      <dsp:spPr>
        <a:xfrm>
          <a:off x="367980" y="276559"/>
          <a:ext cx="669055" cy="6690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46C148-F910-47D5-91D6-0A9930CE3050}">
      <dsp:nvSpPr>
        <dsp:cNvPr id="0" name=""/>
        <dsp:cNvSpPr/>
      </dsp:nvSpPr>
      <dsp:spPr>
        <a:xfrm>
          <a:off x="1405015" y="2854"/>
          <a:ext cx="20216893" cy="1216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742" tIns="128742" rIns="128742" bIns="128742" numCol="1" spcCol="1270" anchor="ctr" anchorCtr="0">
          <a:noAutofit/>
        </a:bodyPr>
        <a:lstStyle/>
        <a:p>
          <a:pPr marL="0" lvl="0" indent="0" algn="l" defTabSz="2667000">
            <a:lnSpc>
              <a:spcPct val="100000"/>
            </a:lnSpc>
            <a:spcBef>
              <a:spcPct val="0"/>
            </a:spcBef>
            <a:spcAft>
              <a:spcPct val="35000"/>
            </a:spcAft>
            <a:buNone/>
          </a:pPr>
          <a:r>
            <a:rPr lang="en-US" sz="6000" kern="1200" dirty="0"/>
            <a:t>About Ithaca College/ Library/ ILL</a:t>
          </a:r>
        </a:p>
      </dsp:txBody>
      <dsp:txXfrm>
        <a:off x="1405015" y="2854"/>
        <a:ext cx="20216893" cy="1216463"/>
      </dsp:txXfrm>
    </dsp:sp>
    <dsp:sp modelId="{B1B672CD-AD0F-4A6D-A139-1638482D1494}">
      <dsp:nvSpPr>
        <dsp:cNvPr id="0" name=""/>
        <dsp:cNvSpPr/>
      </dsp:nvSpPr>
      <dsp:spPr>
        <a:xfrm>
          <a:off x="0" y="1502766"/>
          <a:ext cx="21621908" cy="12164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BBD71D-4004-427D-90F4-4CFE0C06006B}">
      <dsp:nvSpPr>
        <dsp:cNvPr id="0" name=""/>
        <dsp:cNvSpPr/>
      </dsp:nvSpPr>
      <dsp:spPr>
        <a:xfrm>
          <a:off x="367980" y="1797138"/>
          <a:ext cx="669055" cy="6690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62E202-8787-4946-BC7B-57074F597D3C}">
      <dsp:nvSpPr>
        <dsp:cNvPr id="0" name=""/>
        <dsp:cNvSpPr/>
      </dsp:nvSpPr>
      <dsp:spPr>
        <a:xfrm>
          <a:off x="1405015" y="1523434"/>
          <a:ext cx="20216893" cy="1216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742" tIns="128742" rIns="128742" bIns="128742" numCol="1" spcCol="1270" anchor="ctr" anchorCtr="0">
          <a:noAutofit/>
        </a:bodyPr>
        <a:lstStyle/>
        <a:p>
          <a:pPr marL="0" lvl="0" indent="0" algn="l" defTabSz="2667000">
            <a:lnSpc>
              <a:spcPct val="100000"/>
            </a:lnSpc>
            <a:spcBef>
              <a:spcPct val="0"/>
            </a:spcBef>
            <a:spcAft>
              <a:spcPct val="35000"/>
            </a:spcAft>
            <a:buNone/>
          </a:pPr>
          <a:r>
            <a:rPr lang="en-US" sz="6000" kern="1200" dirty="0"/>
            <a:t>Why did we make this switch?</a:t>
          </a:r>
        </a:p>
      </dsp:txBody>
      <dsp:txXfrm>
        <a:off x="1405015" y="1523434"/>
        <a:ext cx="20216893" cy="1216463"/>
      </dsp:txXfrm>
    </dsp:sp>
    <dsp:sp modelId="{164EC574-0ED9-49A3-8C3B-55DB92CB91B3}">
      <dsp:nvSpPr>
        <dsp:cNvPr id="0" name=""/>
        <dsp:cNvSpPr/>
      </dsp:nvSpPr>
      <dsp:spPr>
        <a:xfrm>
          <a:off x="0" y="3006985"/>
          <a:ext cx="21621908" cy="12164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A4D421-7E7F-4A96-9C0C-9420B119BF09}">
      <dsp:nvSpPr>
        <dsp:cNvPr id="0" name=""/>
        <dsp:cNvSpPr/>
      </dsp:nvSpPr>
      <dsp:spPr>
        <a:xfrm>
          <a:off x="367980" y="3317718"/>
          <a:ext cx="669055" cy="6690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7E41A6-A4BC-41B3-93F2-0633EF8712FD}">
      <dsp:nvSpPr>
        <dsp:cNvPr id="0" name=""/>
        <dsp:cNvSpPr/>
      </dsp:nvSpPr>
      <dsp:spPr>
        <a:xfrm>
          <a:off x="1405015" y="3044014"/>
          <a:ext cx="20216893" cy="1216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742" tIns="128742" rIns="128742" bIns="128742" numCol="1" spcCol="1270" anchor="ctr" anchorCtr="0">
          <a:noAutofit/>
        </a:bodyPr>
        <a:lstStyle/>
        <a:p>
          <a:pPr marL="0" lvl="0" indent="0" algn="l" defTabSz="2667000">
            <a:lnSpc>
              <a:spcPct val="100000"/>
            </a:lnSpc>
            <a:spcBef>
              <a:spcPct val="0"/>
            </a:spcBef>
            <a:spcAft>
              <a:spcPct val="35000"/>
            </a:spcAft>
            <a:buNone/>
          </a:pPr>
          <a:r>
            <a:rPr lang="en-US" sz="6000" kern="1200" dirty="0"/>
            <a:t>Pathway to change</a:t>
          </a:r>
        </a:p>
      </dsp:txBody>
      <dsp:txXfrm>
        <a:off x="1405015" y="3044014"/>
        <a:ext cx="20216893" cy="1216463"/>
      </dsp:txXfrm>
    </dsp:sp>
    <dsp:sp modelId="{DFE9B0A3-30D2-4405-86BD-E915315CF406}">
      <dsp:nvSpPr>
        <dsp:cNvPr id="0" name=""/>
        <dsp:cNvSpPr/>
      </dsp:nvSpPr>
      <dsp:spPr>
        <a:xfrm>
          <a:off x="0" y="4515461"/>
          <a:ext cx="21621908" cy="12164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ED03EA-3A33-469A-8696-ACC5DB9A5851}">
      <dsp:nvSpPr>
        <dsp:cNvPr id="0" name=""/>
        <dsp:cNvSpPr/>
      </dsp:nvSpPr>
      <dsp:spPr>
        <a:xfrm>
          <a:off x="367980" y="4838298"/>
          <a:ext cx="669055" cy="6690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C11305-7392-4A3F-A031-520A676CB98B}">
      <dsp:nvSpPr>
        <dsp:cNvPr id="0" name=""/>
        <dsp:cNvSpPr/>
      </dsp:nvSpPr>
      <dsp:spPr>
        <a:xfrm>
          <a:off x="1405015" y="4564593"/>
          <a:ext cx="20216893" cy="1216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742" tIns="128742" rIns="128742" bIns="128742" numCol="1" spcCol="1270" anchor="ctr" anchorCtr="0">
          <a:noAutofit/>
        </a:bodyPr>
        <a:lstStyle/>
        <a:p>
          <a:pPr marL="0" lvl="0" indent="0" algn="l" defTabSz="2667000">
            <a:lnSpc>
              <a:spcPct val="100000"/>
            </a:lnSpc>
            <a:spcBef>
              <a:spcPct val="0"/>
            </a:spcBef>
            <a:spcAft>
              <a:spcPct val="35000"/>
            </a:spcAft>
            <a:buNone/>
          </a:pPr>
          <a:r>
            <a:rPr lang="en-US" sz="6000" kern="1200" dirty="0"/>
            <a:t>Migration and implementation pointers</a:t>
          </a:r>
        </a:p>
      </dsp:txBody>
      <dsp:txXfrm>
        <a:off x="1405015" y="4564593"/>
        <a:ext cx="20216893" cy="1216463"/>
      </dsp:txXfrm>
    </dsp:sp>
    <dsp:sp modelId="{DD809405-3FFE-4623-8E3E-869B4BCF10CB}">
      <dsp:nvSpPr>
        <dsp:cNvPr id="0" name=""/>
        <dsp:cNvSpPr/>
      </dsp:nvSpPr>
      <dsp:spPr>
        <a:xfrm>
          <a:off x="0" y="6085173"/>
          <a:ext cx="21621908" cy="12164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597CD3-B8E6-4EE1-A124-A00324D6BF37}">
      <dsp:nvSpPr>
        <dsp:cNvPr id="0" name=""/>
        <dsp:cNvSpPr/>
      </dsp:nvSpPr>
      <dsp:spPr>
        <a:xfrm>
          <a:off x="367980" y="6358878"/>
          <a:ext cx="669055" cy="66905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073322-32BC-4011-8872-C93FDB820AB6}">
      <dsp:nvSpPr>
        <dsp:cNvPr id="0" name=""/>
        <dsp:cNvSpPr/>
      </dsp:nvSpPr>
      <dsp:spPr>
        <a:xfrm>
          <a:off x="1405015" y="6085173"/>
          <a:ext cx="20216893" cy="1216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742" tIns="128742" rIns="128742" bIns="128742" numCol="1" spcCol="1270" anchor="ctr" anchorCtr="0">
          <a:noAutofit/>
        </a:bodyPr>
        <a:lstStyle/>
        <a:p>
          <a:pPr marL="0" lvl="0" indent="0" algn="l" defTabSz="2667000">
            <a:lnSpc>
              <a:spcPct val="100000"/>
            </a:lnSpc>
            <a:spcBef>
              <a:spcPct val="0"/>
            </a:spcBef>
            <a:spcAft>
              <a:spcPct val="35000"/>
            </a:spcAft>
            <a:buNone/>
          </a:pPr>
          <a:r>
            <a:rPr lang="en-US" sz="6000" kern="1200" dirty="0"/>
            <a:t>What’s working well/What’s improving/What’s different</a:t>
          </a:r>
        </a:p>
      </dsp:txBody>
      <dsp:txXfrm>
        <a:off x="1405015" y="6085173"/>
        <a:ext cx="20216893" cy="1216463"/>
      </dsp:txXfrm>
    </dsp:sp>
    <dsp:sp modelId="{1A8EEF0E-0541-4358-AD70-05E63513B8DF}">
      <dsp:nvSpPr>
        <dsp:cNvPr id="0" name=""/>
        <dsp:cNvSpPr/>
      </dsp:nvSpPr>
      <dsp:spPr>
        <a:xfrm>
          <a:off x="0" y="7605753"/>
          <a:ext cx="21621908" cy="12164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FDFB8A-8942-4A5E-B76C-BB836C1F0F78}">
      <dsp:nvSpPr>
        <dsp:cNvPr id="0" name=""/>
        <dsp:cNvSpPr/>
      </dsp:nvSpPr>
      <dsp:spPr>
        <a:xfrm>
          <a:off x="367980" y="7879457"/>
          <a:ext cx="669055" cy="669055"/>
        </a:xfrm>
        <a:prstGeom prst="rect">
          <a:avLst/>
        </a:prstGeom>
        <a:blipFill>
          <a:blip xmlns:r="http://schemas.openxmlformats.org/officeDocument/2006/relationships" r:embed="rId11">
            <a:alphaModFix/>
            <a:biLevel thresh="75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B4DE3C-EF31-401B-9B3A-9E8CEE029030}">
      <dsp:nvSpPr>
        <dsp:cNvPr id="0" name=""/>
        <dsp:cNvSpPr/>
      </dsp:nvSpPr>
      <dsp:spPr>
        <a:xfrm>
          <a:off x="1405015" y="7605753"/>
          <a:ext cx="20216893" cy="1216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742" tIns="128742" rIns="128742" bIns="128742" numCol="1" spcCol="1270" anchor="ctr" anchorCtr="0">
          <a:noAutofit/>
        </a:bodyPr>
        <a:lstStyle/>
        <a:p>
          <a:pPr marL="0" lvl="0" indent="0" algn="l" defTabSz="2667000">
            <a:lnSpc>
              <a:spcPct val="100000"/>
            </a:lnSpc>
            <a:spcBef>
              <a:spcPct val="0"/>
            </a:spcBef>
            <a:spcAft>
              <a:spcPct val="35000"/>
            </a:spcAft>
            <a:buNone/>
          </a:pPr>
          <a:r>
            <a:rPr lang="en-US" sz="6000" kern="1200" dirty="0"/>
            <a:t>Lifecycle of a borrowing </a:t>
          </a:r>
          <a:r>
            <a:rPr lang="en-US" sz="6000" kern="1200" dirty="0" err="1"/>
            <a:t>rapido</a:t>
          </a:r>
          <a:r>
            <a:rPr lang="en-US" sz="6000" kern="1200" dirty="0"/>
            <a:t> request/Helpful features</a:t>
          </a:r>
        </a:p>
      </dsp:txBody>
      <dsp:txXfrm>
        <a:off x="1405015" y="7605753"/>
        <a:ext cx="20216893" cy="12164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AA4C7-AE3D-47B6-B850-8DCA9EA58C34}">
      <dsp:nvSpPr>
        <dsp:cNvPr id="0" name=""/>
        <dsp:cNvSpPr/>
      </dsp:nvSpPr>
      <dsp:spPr>
        <a:xfrm rot="5400000">
          <a:off x="-389550" y="593609"/>
          <a:ext cx="2597003" cy="1817902"/>
        </a:xfrm>
        <a:prstGeom prst="chevron">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October-</a:t>
          </a:r>
        </a:p>
        <a:p>
          <a:pPr marL="0" lvl="0" indent="0" algn="ctr" defTabSz="889000">
            <a:lnSpc>
              <a:spcPct val="90000"/>
            </a:lnSpc>
            <a:spcBef>
              <a:spcPct val="0"/>
            </a:spcBef>
            <a:spcAft>
              <a:spcPct val="35000"/>
            </a:spcAft>
            <a:buNone/>
          </a:pPr>
          <a:r>
            <a:rPr lang="en-US" sz="2000" b="1" kern="1200" dirty="0"/>
            <a:t>December </a:t>
          </a:r>
        </a:p>
        <a:p>
          <a:pPr marL="0" lvl="0" indent="0" algn="ctr" defTabSz="889000">
            <a:lnSpc>
              <a:spcPct val="90000"/>
            </a:lnSpc>
            <a:spcBef>
              <a:spcPct val="0"/>
            </a:spcBef>
            <a:spcAft>
              <a:spcPct val="35000"/>
            </a:spcAft>
            <a:buNone/>
          </a:pPr>
          <a:r>
            <a:rPr lang="en-US" sz="2000" b="1" kern="1200" dirty="0"/>
            <a:t>2020</a:t>
          </a:r>
        </a:p>
      </dsp:txBody>
      <dsp:txXfrm rot="-5400000">
        <a:off x="1" y="1113009"/>
        <a:ext cx="1817902" cy="779101"/>
      </dsp:txXfrm>
    </dsp:sp>
    <dsp:sp modelId="{81EC3297-F467-4419-829C-017EF2950E93}">
      <dsp:nvSpPr>
        <dsp:cNvPr id="0" name=""/>
        <dsp:cNvSpPr/>
      </dsp:nvSpPr>
      <dsp:spPr>
        <a:xfrm rot="5400000">
          <a:off x="5649475" y="-3831572"/>
          <a:ext cx="1688939" cy="9352085"/>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Rapido pitched by </a:t>
          </a:r>
          <a:r>
            <a:rPr lang="en-US" sz="2400" kern="1200" dirty="0" err="1"/>
            <a:t>ExLibris</a:t>
          </a:r>
          <a:endParaRPr lang="en-US" sz="2400" kern="1200" dirty="0"/>
        </a:p>
        <a:p>
          <a:pPr marL="228600" lvl="1" indent="-228600" algn="l" defTabSz="1066800">
            <a:lnSpc>
              <a:spcPct val="90000"/>
            </a:lnSpc>
            <a:spcBef>
              <a:spcPct val="0"/>
            </a:spcBef>
            <a:spcAft>
              <a:spcPct val="15000"/>
            </a:spcAft>
            <a:buChar char="•"/>
          </a:pPr>
          <a:r>
            <a:rPr lang="en-US" sz="2400" kern="1200" dirty="0"/>
            <a:t>Agreement signed</a:t>
          </a:r>
        </a:p>
        <a:p>
          <a:pPr marL="228600" lvl="1" indent="-228600" algn="l" defTabSz="1066800">
            <a:lnSpc>
              <a:spcPct val="90000"/>
            </a:lnSpc>
            <a:spcBef>
              <a:spcPct val="0"/>
            </a:spcBef>
            <a:spcAft>
              <a:spcPct val="15000"/>
            </a:spcAft>
            <a:buChar char="•"/>
          </a:pPr>
          <a:r>
            <a:rPr lang="en-US" sz="2400" kern="1200" dirty="0"/>
            <a:t>Initial transition planning begins</a:t>
          </a:r>
        </a:p>
        <a:p>
          <a:pPr marL="228600" lvl="1" indent="-228600" algn="l" defTabSz="1066800">
            <a:lnSpc>
              <a:spcPct val="90000"/>
            </a:lnSpc>
            <a:spcBef>
              <a:spcPct val="0"/>
            </a:spcBef>
            <a:spcAft>
              <a:spcPct val="15000"/>
            </a:spcAft>
            <a:buChar char="•"/>
          </a:pPr>
          <a:r>
            <a:rPr lang="en-US" sz="2400" kern="1200" dirty="0"/>
            <a:t>Discussion with SUNY re: ALMA Resource Sharing (RS)</a:t>
          </a:r>
        </a:p>
      </dsp:txBody>
      <dsp:txXfrm rot="-5400000">
        <a:off x="1817903" y="82447"/>
        <a:ext cx="9269638" cy="1524045"/>
      </dsp:txXfrm>
    </dsp:sp>
    <dsp:sp modelId="{2F81FE89-6B69-40DB-84B8-3DED3CD99246}">
      <dsp:nvSpPr>
        <dsp:cNvPr id="0" name=""/>
        <dsp:cNvSpPr/>
      </dsp:nvSpPr>
      <dsp:spPr>
        <a:xfrm rot="5400000">
          <a:off x="-389550" y="3068321"/>
          <a:ext cx="2597003" cy="1817902"/>
        </a:xfrm>
        <a:prstGeom prst="chevron">
          <a:avLst/>
        </a:prstGeom>
        <a:solidFill>
          <a:schemeClr val="accent2">
            <a:hueOff val="-3685634"/>
            <a:satOff val="-21164"/>
            <a:lumOff val="320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January </a:t>
          </a:r>
        </a:p>
        <a:p>
          <a:pPr marL="0" lvl="0" indent="0" algn="ctr" defTabSz="977900">
            <a:lnSpc>
              <a:spcPct val="90000"/>
            </a:lnSpc>
            <a:spcBef>
              <a:spcPct val="0"/>
            </a:spcBef>
            <a:spcAft>
              <a:spcPct val="35000"/>
            </a:spcAft>
            <a:buNone/>
          </a:pPr>
          <a:r>
            <a:rPr lang="en-US" sz="2200" kern="1200" dirty="0"/>
            <a:t>2021</a:t>
          </a:r>
        </a:p>
      </dsp:txBody>
      <dsp:txXfrm rot="-5400000">
        <a:off x="1" y="3587721"/>
        <a:ext cx="1817902" cy="779101"/>
      </dsp:txXfrm>
    </dsp:sp>
    <dsp:sp modelId="{63C1E4C6-517B-471C-BE16-6FE62867145F}">
      <dsp:nvSpPr>
        <dsp:cNvPr id="0" name=""/>
        <dsp:cNvSpPr/>
      </dsp:nvSpPr>
      <dsp:spPr>
        <a:xfrm rot="5400000">
          <a:off x="5649919" y="-1153245"/>
          <a:ext cx="1688052" cy="9352085"/>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Configure &amp; Test ALMA RS with select SUNY Partners</a:t>
          </a:r>
        </a:p>
        <a:p>
          <a:pPr marL="228600" lvl="1" indent="-228600" algn="l" defTabSz="1066800">
            <a:lnSpc>
              <a:spcPct val="90000"/>
            </a:lnSpc>
            <a:spcBef>
              <a:spcPct val="0"/>
            </a:spcBef>
            <a:spcAft>
              <a:spcPct val="15000"/>
            </a:spcAft>
            <a:buChar char="•"/>
          </a:pPr>
          <a:r>
            <a:rPr lang="en-US" sz="2400" kern="1200" dirty="0"/>
            <a:t>Enable Patron RS requesting in Primo</a:t>
          </a:r>
        </a:p>
        <a:p>
          <a:pPr marL="228600" lvl="1" indent="-228600" algn="l" defTabSz="1066800">
            <a:lnSpc>
              <a:spcPct val="90000"/>
            </a:lnSpc>
            <a:spcBef>
              <a:spcPct val="0"/>
            </a:spcBef>
            <a:spcAft>
              <a:spcPct val="15000"/>
            </a:spcAft>
            <a:buChar char="•"/>
          </a:pPr>
          <a:r>
            <a:rPr lang="en-US" sz="2400" kern="1200" dirty="0"/>
            <a:t>Rapido configuration begins</a:t>
          </a:r>
        </a:p>
      </dsp:txBody>
      <dsp:txXfrm rot="-5400000">
        <a:off x="1817903" y="2761175"/>
        <a:ext cx="9269681" cy="1523244"/>
      </dsp:txXfrm>
    </dsp:sp>
    <dsp:sp modelId="{23ADAD59-090F-4D5F-AA24-37EE8BE69075}">
      <dsp:nvSpPr>
        <dsp:cNvPr id="0" name=""/>
        <dsp:cNvSpPr/>
      </dsp:nvSpPr>
      <dsp:spPr>
        <a:xfrm rot="5400000">
          <a:off x="-389550" y="5942644"/>
          <a:ext cx="2597003" cy="1817902"/>
        </a:xfrm>
        <a:prstGeom prst="chevron">
          <a:avLst/>
        </a:prstGeom>
        <a:solidFill>
          <a:schemeClr val="accent2">
            <a:hueOff val="-7371268"/>
            <a:satOff val="-42329"/>
            <a:lumOff val="640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February </a:t>
          </a:r>
        </a:p>
        <a:p>
          <a:pPr marL="0" lvl="0" indent="0" algn="ctr" defTabSz="977900">
            <a:lnSpc>
              <a:spcPct val="90000"/>
            </a:lnSpc>
            <a:spcBef>
              <a:spcPct val="0"/>
            </a:spcBef>
            <a:spcAft>
              <a:spcPct val="35000"/>
            </a:spcAft>
            <a:buNone/>
          </a:pPr>
          <a:r>
            <a:rPr lang="en-US" sz="2200" kern="1200" dirty="0"/>
            <a:t>2021</a:t>
          </a:r>
        </a:p>
      </dsp:txBody>
      <dsp:txXfrm rot="-5400000">
        <a:off x="1" y="6462044"/>
        <a:ext cx="1817902" cy="779101"/>
      </dsp:txXfrm>
    </dsp:sp>
    <dsp:sp modelId="{7AFA177E-98A1-4387-AB97-6F8F9BB4F0C5}">
      <dsp:nvSpPr>
        <dsp:cNvPr id="0" name=""/>
        <dsp:cNvSpPr/>
      </dsp:nvSpPr>
      <dsp:spPr>
        <a:xfrm rot="5400000">
          <a:off x="5255294" y="1716090"/>
          <a:ext cx="2477301" cy="9352085"/>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Initial Rapido training begins</a:t>
          </a:r>
        </a:p>
        <a:p>
          <a:pPr marL="228600" lvl="1" indent="-228600" algn="l" defTabSz="1066800">
            <a:lnSpc>
              <a:spcPct val="90000"/>
            </a:lnSpc>
            <a:spcBef>
              <a:spcPct val="0"/>
            </a:spcBef>
            <a:spcAft>
              <a:spcPct val="15000"/>
            </a:spcAft>
            <a:buChar char="•"/>
          </a:pPr>
          <a:r>
            <a:rPr lang="en-US" sz="2400" kern="1200" dirty="0"/>
            <a:t>All articles now delivered via ALMA RS</a:t>
          </a:r>
        </a:p>
        <a:p>
          <a:pPr marL="228600" lvl="1" indent="-228600" algn="l" defTabSz="1066800">
            <a:lnSpc>
              <a:spcPct val="90000"/>
            </a:lnSpc>
            <a:spcBef>
              <a:spcPct val="0"/>
            </a:spcBef>
            <a:spcAft>
              <a:spcPct val="15000"/>
            </a:spcAft>
            <a:buChar char="•"/>
          </a:pPr>
          <a:r>
            <a:rPr lang="en-US" sz="2400" kern="1200" dirty="0"/>
            <a:t>All requests initiate in ALMA and exported to Illiad</a:t>
          </a:r>
        </a:p>
        <a:p>
          <a:pPr marL="228600" lvl="1" indent="-228600" algn="l" defTabSz="1066800">
            <a:lnSpc>
              <a:spcPct val="90000"/>
            </a:lnSpc>
            <a:spcBef>
              <a:spcPct val="0"/>
            </a:spcBef>
            <a:spcAft>
              <a:spcPct val="15000"/>
            </a:spcAft>
            <a:buChar char="•"/>
          </a:pPr>
          <a:r>
            <a:rPr lang="en-US" sz="2400" kern="1200" dirty="0"/>
            <a:t>Patron links to Illiad accounts removed from website (patrons request history)</a:t>
          </a:r>
        </a:p>
        <a:p>
          <a:pPr marL="228600" lvl="1" indent="-228600" algn="l" defTabSz="1066800">
            <a:lnSpc>
              <a:spcPct val="90000"/>
            </a:lnSpc>
            <a:spcBef>
              <a:spcPct val="0"/>
            </a:spcBef>
            <a:spcAft>
              <a:spcPct val="15000"/>
            </a:spcAft>
            <a:buChar char="•"/>
          </a:pPr>
          <a:r>
            <a:rPr lang="en-US" sz="2400" kern="1200" dirty="0"/>
            <a:t>Training librarians on requesting through Primo</a:t>
          </a:r>
        </a:p>
      </dsp:txBody>
      <dsp:txXfrm rot="-5400000">
        <a:off x="1817902" y="5274414"/>
        <a:ext cx="9231153" cy="2235437"/>
      </dsp:txXfrm>
    </dsp:sp>
    <dsp:sp modelId="{933D6FD2-F15A-41A2-B7A5-78412AF13D73}">
      <dsp:nvSpPr>
        <dsp:cNvPr id="0" name=""/>
        <dsp:cNvSpPr/>
      </dsp:nvSpPr>
      <dsp:spPr>
        <a:xfrm rot="5400000">
          <a:off x="-389550" y="8964261"/>
          <a:ext cx="2597003" cy="1817902"/>
        </a:xfrm>
        <a:prstGeom prst="chevron">
          <a:avLst/>
        </a:prstGeom>
        <a:solidFill>
          <a:schemeClr val="accent2">
            <a:hueOff val="-11056902"/>
            <a:satOff val="-63493"/>
            <a:lumOff val="960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March</a:t>
          </a:r>
          <a:br>
            <a:rPr lang="en-US" sz="2200" kern="1200" dirty="0"/>
          </a:br>
          <a:r>
            <a:rPr lang="en-US" sz="2200" kern="1200" dirty="0"/>
            <a:t>2021</a:t>
          </a:r>
        </a:p>
      </dsp:txBody>
      <dsp:txXfrm rot="-5400000">
        <a:off x="1" y="9483661"/>
        <a:ext cx="1817902" cy="779101"/>
      </dsp:txXfrm>
    </dsp:sp>
    <dsp:sp modelId="{816E3A41-6D87-4D7F-BE0A-D0112FE995A4}">
      <dsp:nvSpPr>
        <dsp:cNvPr id="0" name=""/>
        <dsp:cNvSpPr/>
      </dsp:nvSpPr>
      <dsp:spPr>
        <a:xfrm rot="5400000">
          <a:off x="5098027" y="4742694"/>
          <a:ext cx="2791835" cy="9352085"/>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More Setup: PRIMO, TOU, Profiles</a:t>
          </a:r>
        </a:p>
        <a:p>
          <a:pPr marL="228600" lvl="1" indent="-228600" algn="l" defTabSz="1111250">
            <a:lnSpc>
              <a:spcPct val="90000"/>
            </a:lnSpc>
            <a:spcBef>
              <a:spcPct val="0"/>
            </a:spcBef>
            <a:spcAft>
              <a:spcPct val="15000"/>
            </a:spcAft>
            <a:buChar char="•"/>
          </a:pPr>
          <a:r>
            <a:rPr lang="en-US" sz="2500" kern="1200" dirty="0"/>
            <a:t>Weekly meetings with </a:t>
          </a:r>
          <a:r>
            <a:rPr lang="en-US" sz="2500" kern="1200" dirty="0" err="1"/>
            <a:t>ExLibris</a:t>
          </a:r>
          <a:r>
            <a:rPr lang="en-US" sz="2500" kern="1200" dirty="0"/>
            <a:t> begin</a:t>
          </a:r>
        </a:p>
        <a:p>
          <a:pPr marL="228600" lvl="1" indent="-228600" algn="l" defTabSz="1111250">
            <a:lnSpc>
              <a:spcPct val="90000"/>
            </a:lnSpc>
            <a:spcBef>
              <a:spcPct val="0"/>
            </a:spcBef>
            <a:spcAft>
              <a:spcPct val="15000"/>
            </a:spcAft>
            <a:buChar char="•"/>
          </a:pPr>
          <a:r>
            <a:rPr lang="en-US" sz="2500" kern="1200" dirty="0"/>
            <a:t>Article requesting through ALMA RS</a:t>
          </a:r>
        </a:p>
        <a:p>
          <a:pPr marL="228600" lvl="1" indent="-228600" algn="l" defTabSz="1111250">
            <a:lnSpc>
              <a:spcPct val="90000"/>
            </a:lnSpc>
            <a:spcBef>
              <a:spcPct val="0"/>
            </a:spcBef>
            <a:spcAft>
              <a:spcPct val="15000"/>
            </a:spcAft>
            <a:buChar char="•"/>
          </a:pPr>
          <a:r>
            <a:rPr lang="en-US" sz="2500" kern="1200" dirty="0"/>
            <a:t>Deadline for Patron history requests</a:t>
          </a:r>
        </a:p>
        <a:p>
          <a:pPr marL="228600" lvl="1" indent="-228600" algn="l" defTabSz="1111250">
            <a:lnSpc>
              <a:spcPct val="90000"/>
            </a:lnSpc>
            <a:spcBef>
              <a:spcPct val="0"/>
            </a:spcBef>
            <a:spcAft>
              <a:spcPct val="15000"/>
            </a:spcAft>
            <a:buChar char="•"/>
          </a:pPr>
          <a:r>
            <a:rPr lang="en-US" sz="2500" kern="1200" dirty="0"/>
            <a:t>Download all data needed from Illiad</a:t>
          </a:r>
        </a:p>
        <a:p>
          <a:pPr marL="228600" lvl="1" indent="-228600" algn="l" defTabSz="1111250">
            <a:lnSpc>
              <a:spcPct val="90000"/>
            </a:lnSpc>
            <a:spcBef>
              <a:spcPct val="0"/>
            </a:spcBef>
            <a:spcAft>
              <a:spcPct val="15000"/>
            </a:spcAft>
            <a:buChar char="•"/>
          </a:pPr>
          <a:r>
            <a:rPr lang="en-US" sz="2500" kern="1200" dirty="0"/>
            <a:t>Lending: Due Dates Shortened/ No additional renewals</a:t>
          </a:r>
        </a:p>
      </dsp:txBody>
      <dsp:txXfrm rot="-5400000">
        <a:off x="1817902" y="8159105"/>
        <a:ext cx="9215799" cy="25192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2564F-A4B4-491D-99F4-34C0E158054C}">
      <dsp:nvSpPr>
        <dsp:cNvPr id="0" name=""/>
        <dsp:cNvSpPr/>
      </dsp:nvSpPr>
      <dsp:spPr>
        <a:xfrm rot="5400000">
          <a:off x="-341759" y="761153"/>
          <a:ext cx="2011606" cy="1408124"/>
        </a:xfrm>
        <a:prstGeom prst="chevron">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April </a:t>
          </a:r>
        </a:p>
        <a:p>
          <a:pPr marL="0" lvl="0" indent="0" algn="ctr" defTabSz="889000">
            <a:lnSpc>
              <a:spcPct val="90000"/>
            </a:lnSpc>
            <a:spcBef>
              <a:spcPct val="0"/>
            </a:spcBef>
            <a:spcAft>
              <a:spcPct val="35000"/>
            </a:spcAft>
            <a:buNone/>
          </a:pPr>
          <a:r>
            <a:rPr lang="en-US" sz="2000" kern="1200" dirty="0"/>
            <a:t>2021</a:t>
          </a:r>
        </a:p>
      </dsp:txBody>
      <dsp:txXfrm rot="-5400000">
        <a:off x="-40018" y="1163474"/>
        <a:ext cx="1408124" cy="603482"/>
      </dsp:txXfrm>
    </dsp:sp>
    <dsp:sp modelId="{2E77B7D3-E044-4223-B3F4-7D60FC587CA2}">
      <dsp:nvSpPr>
        <dsp:cNvPr id="0" name=""/>
        <dsp:cNvSpPr/>
      </dsp:nvSpPr>
      <dsp:spPr>
        <a:xfrm rot="5400000">
          <a:off x="5339370" y="-3695671"/>
          <a:ext cx="1675870" cy="961840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Sunset Illiad</a:t>
          </a:r>
        </a:p>
        <a:p>
          <a:pPr marL="228600" lvl="1" indent="-228600" algn="l" defTabSz="1066800">
            <a:lnSpc>
              <a:spcPct val="90000"/>
            </a:lnSpc>
            <a:spcBef>
              <a:spcPct val="0"/>
            </a:spcBef>
            <a:spcAft>
              <a:spcPct val="15000"/>
            </a:spcAft>
            <a:buChar char="•"/>
          </a:pPr>
          <a:r>
            <a:rPr lang="en-US" sz="2400" kern="1200" dirty="0"/>
            <a:t>Weekly Rapido meetings/training setup &amp; config</a:t>
          </a:r>
        </a:p>
        <a:p>
          <a:pPr marL="228600" lvl="1" indent="-228600" algn="l" defTabSz="1066800">
            <a:lnSpc>
              <a:spcPct val="90000"/>
            </a:lnSpc>
            <a:spcBef>
              <a:spcPct val="0"/>
            </a:spcBef>
            <a:spcAft>
              <a:spcPct val="15000"/>
            </a:spcAft>
            <a:buChar char="•"/>
          </a:pPr>
          <a:r>
            <a:rPr lang="en-US" sz="2400" kern="1200" dirty="0"/>
            <a:t>All non-ALMA requests manually entered to </a:t>
          </a:r>
          <a:r>
            <a:rPr lang="en-US" sz="2400" kern="1200" dirty="0" err="1"/>
            <a:t>Worldshare</a:t>
          </a:r>
          <a:r>
            <a:rPr lang="en-US" sz="2400" kern="1200" dirty="0"/>
            <a:t> ILL</a:t>
          </a:r>
        </a:p>
        <a:p>
          <a:pPr marL="228600" lvl="1" indent="-228600" algn="l" defTabSz="1066800">
            <a:lnSpc>
              <a:spcPct val="90000"/>
            </a:lnSpc>
            <a:spcBef>
              <a:spcPct val="0"/>
            </a:spcBef>
            <a:spcAft>
              <a:spcPct val="15000"/>
            </a:spcAft>
            <a:buChar char="•"/>
          </a:pPr>
          <a:r>
            <a:rPr lang="en-US" sz="2400" kern="1200" dirty="0"/>
            <a:t>Increase article borrowing with SUNY</a:t>
          </a:r>
        </a:p>
      </dsp:txBody>
      <dsp:txXfrm rot="-5400000">
        <a:off x="1368106" y="357402"/>
        <a:ext cx="9536591" cy="1512252"/>
      </dsp:txXfrm>
    </dsp:sp>
    <dsp:sp modelId="{E7A827B4-9145-4D80-9FCC-EE790AE4F52E}">
      <dsp:nvSpPr>
        <dsp:cNvPr id="0" name=""/>
        <dsp:cNvSpPr/>
      </dsp:nvSpPr>
      <dsp:spPr>
        <a:xfrm rot="5400000">
          <a:off x="-341759" y="2819782"/>
          <a:ext cx="2011606" cy="1408124"/>
        </a:xfrm>
        <a:prstGeom prst="chevron">
          <a:avLst/>
        </a:prstGeom>
        <a:solidFill>
          <a:schemeClr val="accent2">
            <a:hueOff val="-2764225"/>
            <a:satOff val="-15873"/>
            <a:lumOff val="240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May </a:t>
          </a:r>
        </a:p>
        <a:p>
          <a:pPr marL="0" lvl="0" indent="0" algn="ctr" defTabSz="889000">
            <a:lnSpc>
              <a:spcPct val="90000"/>
            </a:lnSpc>
            <a:spcBef>
              <a:spcPct val="0"/>
            </a:spcBef>
            <a:spcAft>
              <a:spcPct val="35000"/>
            </a:spcAft>
            <a:buNone/>
          </a:pPr>
          <a:r>
            <a:rPr lang="en-US" sz="2000" b="1" kern="1200" dirty="0"/>
            <a:t>2021</a:t>
          </a:r>
        </a:p>
      </dsp:txBody>
      <dsp:txXfrm rot="-5400000">
        <a:off x="-40018" y="3222103"/>
        <a:ext cx="1408124" cy="603482"/>
      </dsp:txXfrm>
    </dsp:sp>
    <dsp:sp modelId="{31ECE074-0C8A-4D0A-905A-271763FD852F}">
      <dsp:nvSpPr>
        <dsp:cNvPr id="0" name=""/>
        <dsp:cNvSpPr/>
      </dsp:nvSpPr>
      <dsp:spPr>
        <a:xfrm rot="5400000">
          <a:off x="5379697" y="-1637387"/>
          <a:ext cx="1595216" cy="961840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No more renewals on requests through </a:t>
          </a:r>
          <a:r>
            <a:rPr lang="en-US" sz="2400" kern="1200" dirty="0" err="1"/>
            <a:t>Worldshare</a:t>
          </a:r>
          <a:r>
            <a:rPr lang="en-US" sz="2400" kern="1200" dirty="0"/>
            <a:t> ILL</a:t>
          </a:r>
        </a:p>
        <a:p>
          <a:pPr marL="228600" lvl="1" indent="-228600" algn="l" defTabSz="1066800">
            <a:lnSpc>
              <a:spcPct val="90000"/>
            </a:lnSpc>
            <a:spcBef>
              <a:spcPct val="0"/>
            </a:spcBef>
            <a:spcAft>
              <a:spcPct val="15000"/>
            </a:spcAft>
            <a:buChar char="•"/>
          </a:pPr>
          <a:r>
            <a:rPr lang="en-US" sz="2400" kern="1200" dirty="0"/>
            <a:t>Implementation begins-- using Rapido features wherever possible</a:t>
          </a:r>
        </a:p>
        <a:p>
          <a:pPr marL="228600" lvl="1" indent="-228600" algn="l" defTabSz="1066800">
            <a:lnSpc>
              <a:spcPct val="90000"/>
            </a:lnSpc>
            <a:spcBef>
              <a:spcPct val="0"/>
            </a:spcBef>
            <a:spcAft>
              <a:spcPct val="15000"/>
            </a:spcAft>
            <a:buChar char="•"/>
          </a:pPr>
          <a:r>
            <a:rPr lang="en-US" sz="2400" kern="1200" dirty="0"/>
            <a:t>RapidILL access begins</a:t>
          </a:r>
        </a:p>
      </dsp:txBody>
      <dsp:txXfrm rot="-5400000">
        <a:off x="1368105" y="2452077"/>
        <a:ext cx="9540528" cy="1439472"/>
      </dsp:txXfrm>
    </dsp:sp>
    <dsp:sp modelId="{DBAEC767-E91F-4749-A653-D2D805399EE3}">
      <dsp:nvSpPr>
        <dsp:cNvPr id="0" name=""/>
        <dsp:cNvSpPr/>
      </dsp:nvSpPr>
      <dsp:spPr>
        <a:xfrm rot="5400000">
          <a:off x="-261722" y="5235275"/>
          <a:ext cx="2011606" cy="1568200"/>
        </a:xfrm>
        <a:prstGeom prst="chevron">
          <a:avLst/>
        </a:prstGeom>
        <a:solidFill>
          <a:schemeClr val="accent2">
            <a:hueOff val="-5528451"/>
            <a:satOff val="-31747"/>
            <a:lumOff val="480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June </a:t>
          </a:r>
        </a:p>
        <a:p>
          <a:pPr marL="0" lvl="0" indent="0" algn="ctr" defTabSz="889000">
            <a:lnSpc>
              <a:spcPct val="90000"/>
            </a:lnSpc>
            <a:spcBef>
              <a:spcPct val="0"/>
            </a:spcBef>
            <a:spcAft>
              <a:spcPct val="35000"/>
            </a:spcAft>
            <a:buNone/>
          </a:pPr>
          <a:r>
            <a:rPr lang="en-US" sz="2000" b="1" kern="1200" dirty="0"/>
            <a:t>2021</a:t>
          </a:r>
        </a:p>
      </dsp:txBody>
      <dsp:txXfrm rot="-5400000">
        <a:off x="-40019" y="5797672"/>
        <a:ext cx="1568200" cy="443406"/>
      </dsp:txXfrm>
    </dsp:sp>
    <dsp:sp modelId="{2D368093-870A-4F7F-B7CA-9EB75D40AB62}">
      <dsp:nvSpPr>
        <dsp:cNvPr id="0" name=""/>
        <dsp:cNvSpPr/>
      </dsp:nvSpPr>
      <dsp:spPr>
        <a:xfrm rot="5400000">
          <a:off x="5022832" y="858144"/>
          <a:ext cx="2469022" cy="961840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No more loan requests through </a:t>
          </a:r>
          <a:r>
            <a:rPr lang="en-US" sz="2400" kern="1200" dirty="0" err="1"/>
            <a:t>Worldshare</a:t>
          </a:r>
          <a:r>
            <a:rPr lang="en-US" sz="2400" kern="1200" dirty="0"/>
            <a:t> ILL</a:t>
          </a:r>
        </a:p>
        <a:p>
          <a:pPr marL="228600" lvl="1" indent="-228600" algn="l" defTabSz="1066800">
            <a:lnSpc>
              <a:spcPct val="90000"/>
            </a:lnSpc>
            <a:spcBef>
              <a:spcPct val="0"/>
            </a:spcBef>
            <a:spcAft>
              <a:spcPct val="15000"/>
            </a:spcAft>
            <a:buChar char="•"/>
          </a:pPr>
          <a:r>
            <a:rPr lang="en-US" sz="2400" kern="1200" dirty="0"/>
            <a:t>Final </a:t>
          </a:r>
          <a:r>
            <a:rPr lang="en-US" sz="2400" kern="1200" dirty="0" err="1"/>
            <a:t>Worldshare</a:t>
          </a:r>
          <a:r>
            <a:rPr lang="en-US" sz="2400" kern="1200" dirty="0"/>
            <a:t> due dates: 6/20.  All borrowing items returned by 7/1</a:t>
          </a:r>
        </a:p>
        <a:p>
          <a:pPr marL="228600" lvl="1" indent="-228600" algn="l" defTabSz="1066800">
            <a:lnSpc>
              <a:spcPct val="90000"/>
            </a:lnSpc>
            <a:spcBef>
              <a:spcPct val="0"/>
            </a:spcBef>
            <a:spcAft>
              <a:spcPct val="15000"/>
            </a:spcAft>
            <a:buChar char="•"/>
          </a:pPr>
          <a:r>
            <a:rPr lang="en-US" sz="2400" kern="1200" dirty="0"/>
            <a:t>Implementation continues</a:t>
          </a:r>
        </a:p>
        <a:p>
          <a:pPr marL="228600" lvl="1" indent="-228600" algn="l" defTabSz="1066800">
            <a:lnSpc>
              <a:spcPct val="90000"/>
            </a:lnSpc>
            <a:spcBef>
              <a:spcPct val="0"/>
            </a:spcBef>
            <a:spcAft>
              <a:spcPct val="15000"/>
            </a:spcAft>
            <a:buChar char="•"/>
          </a:pPr>
          <a:r>
            <a:rPr lang="en-US" sz="2400" kern="1200" dirty="0"/>
            <a:t>Article cutoff in </a:t>
          </a:r>
          <a:r>
            <a:rPr lang="en-US" sz="2400" kern="1200" dirty="0" err="1"/>
            <a:t>Worldshare</a:t>
          </a:r>
          <a:r>
            <a:rPr lang="en-US" sz="2400" kern="1200" dirty="0"/>
            <a:t> last week of June</a:t>
          </a:r>
        </a:p>
        <a:p>
          <a:pPr marL="228600" lvl="1" indent="-228600" algn="l" defTabSz="1066800">
            <a:lnSpc>
              <a:spcPct val="90000"/>
            </a:lnSpc>
            <a:spcBef>
              <a:spcPct val="0"/>
            </a:spcBef>
            <a:spcAft>
              <a:spcPct val="15000"/>
            </a:spcAft>
            <a:buChar char="•"/>
          </a:pPr>
          <a:r>
            <a:rPr lang="en-US" sz="2400" kern="1200" dirty="0"/>
            <a:t>Pull any </a:t>
          </a:r>
          <a:r>
            <a:rPr lang="en-US" sz="2400" kern="1200" dirty="0" err="1"/>
            <a:t>Worldshare</a:t>
          </a:r>
          <a:r>
            <a:rPr lang="en-US" sz="2400" kern="1200" dirty="0"/>
            <a:t> stats</a:t>
          </a:r>
        </a:p>
        <a:p>
          <a:pPr marL="228600" lvl="1" indent="-228600" algn="l" defTabSz="1066800">
            <a:lnSpc>
              <a:spcPct val="90000"/>
            </a:lnSpc>
            <a:spcBef>
              <a:spcPct val="0"/>
            </a:spcBef>
            <a:spcAft>
              <a:spcPct val="15000"/>
            </a:spcAft>
            <a:buChar char="•"/>
          </a:pPr>
          <a:r>
            <a:rPr lang="en-US" sz="2400" kern="1200" dirty="0"/>
            <a:t>Copy any custom holdings groups.  </a:t>
          </a:r>
        </a:p>
      </dsp:txBody>
      <dsp:txXfrm rot="-5400000">
        <a:off x="1448143" y="4553361"/>
        <a:ext cx="9497872" cy="2227966"/>
      </dsp:txXfrm>
    </dsp:sp>
    <dsp:sp modelId="{947B8142-37EF-495F-A80D-4559B77FA352}">
      <dsp:nvSpPr>
        <dsp:cNvPr id="0" name=""/>
        <dsp:cNvSpPr/>
      </dsp:nvSpPr>
      <dsp:spPr>
        <a:xfrm rot="5400000">
          <a:off x="-341759" y="7230105"/>
          <a:ext cx="2011606" cy="1408124"/>
        </a:xfrm>
        <a:prstGeom prst="chevron">
          <a:avLst/>
        </a:prstGeom>
        <a:solidFill>
          <a:schemeClr val="accent2">
            <a:hueOff val="-8292676"/>
            <a:satOff val="-47620"/>
            <a:lumOff val="720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July </a:t>
          </a:r>
        </a:p>
        <a:p>
          <a:pPr marL="0" lvl="0" indent="0" algn="ctr" defTabSz="889000">
            <a:lnSpc>
              <a:spcPct val="90000"/>
            </a:lnSpc>
            <a:spcBef>
              <a:spcPct val="0"/>
            </a:spcBef>
            <a:spcAft>
              <a:spcPct val="35000"/>
            </a:spcAft>
            <a:buNone/>
          </a:pPr>
          <a:r>
            <a:rPr lang="en-US" sz="2000" b="1" kern="1200" dirty="0"/>
            <a:t>2021</a:t>
          </a:r>
        </a:p>
      </dsp:txBody>
      <dsp:txXfrm rot="-5400000">
        <a:off x="-40018" y="7632426"/>
        <a:ext cx="1408124" cy="603482"/>
      </dsp:txXfrm>
    </dsp:sp>
    <dsp:sp modelId="{BF262884-D412-4EF7-8A97-E6463428A8D8}">
      <dsp:nvSpPr>
        <dsp:cNvPr id="0" name=""/>
        <dsp:cNvSpPr/>
      </dsp:nvSpPr>
      <dsp:spPr>
        <a:xfrm rot="5400000">
          <a:off x="5659794" y="3021591"/>
          <a:ext cx="1115060" cy="961840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Sunset OCLC </a:t>
          </a:r>
          <a:r>
            <a:rPr lang="en-US" sz="2400" kern="1200" dirty="0" err="1"/>
            <a:t>Worldshare</a:t>
          </a:r>
          <a:endParaRPr lang="en-US" sz="2400" kern="1200" dirty="0"/>
        </a:p>
        <a:p>
          <a:pPr marL="228600" lvl="1" indent="-228600" algn="l" defTabSz="1066800">
            <a:lnSpc>
              <a:spcPct val="90000"/>
            </a:lnSpc>
            <a:spcBef>
              <a:spcPct val="0"/>
            </a:spcBef>
            <a:spcAft>
              <a:spcPct val="15000"/>
            </a:spcAft>
            <a:buChar char="•"/>
          </a:pPr>
          <a:r>
            <a:rPr lang="en-US" sz="2400" kern="1200"/>
            <a:t>Illiad </a:t>
          </a:r>
          <a:r>
            <a:rPr lang="en-US" sz="2400" kern="1200" dirty="0"/>
            <a:t>Server retired</a:t>
          </a:r>
        </a:p>
        <a:p>
          <a:pPr marL="228600" lvl="1" indent="-228600" algn="l" defTabSz="1066800">
            <a:lnSpc>
              <a:spcPct val="90000"/>
            </a:lnSpc>
            <a:spcBef>
              <a:spcPct val="0"/>
            </a:spcBef>
            <a:spcAft>
              <a:spcPct val="15000"/>
            </a:spcAft>
            <a:buChar char="•"/>
          </a:pPr>
          <a:r>
            <a:rPr lang="en-US" sz="2400" kern="1200" dirty="0"/>
            <a:t>Rapido IS LIVE</a:t>
          </a:r>
        </a:p>
      </dsp:txBody>
      <dsp:txXfrm rot="-5400000">
        <a:off x="1408125" y="7327694"/>
        <a:ext cx="9563967" cy="1006194"/>
      </dsp:txXfrm>
    </dsp:sp>
    <dsp:sp modelId="{FCAAE760-7F2B-4F21-8EC4-03ACEE7C7D68}">
      <dsp:nvSpPr>
        <dsp:cNvPr id="0" name=""/>
        <dsp:cNvSpPr/>
      </dsp:nvSpPr>
      <dsp:spPr>
        <a:xfrm rot="5400000">
          <a:off x="-341759" y="9144897"/>
          <a:ext cx="2011606" cy="1408124"/>
        </a:xfrm>
        <a:prstGeom prst="chevron">
          <a:avLst/>
        </a:prstGeom>
        <a:solidFill>
          <a:schemeClr val="accent2">
            <a:hueOff val="-11056902"/>
            <a:satOff val="-63493"/>
            <a:lumOff val="960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August </a:t>
          </a:r>
        </a:p>
        <a:p>
          <a:pPr marL="0" lvl="0" indent="0" algn="ctr" defTabSz="889000">
            <a:lnSpc>
              <a:spcPct val="90000"/>
            </a:lnSpc>
            <a:spcBef>
              <a:spcPct val="0"/>
            </a:spcBef>
            <a:spcAft>
              <a:spcPct val="35000"/>
            </a:spcAft>
            <a:buNone/>
          </a:pPr>
          <a:r>
            <a:rPr lang="en-US" sz="2000" b="1" kern="1200" dirty="0"/>
            <a:t>2021-</a:t>
          </a:r>
        </a:p>
        <a:p>
          <a:pPr marL="0" lvl="0" indent="0" algn="ctr" defTabSz="889000">
            <a:lnSpc>
              <a:spcPct val="90000"/>
            </a:lnSpc>
            <a:spcBef>
              <a:spcPct val="0"/>
            </a:spcBef>
            <a:spcAft>
              <a:spcPct val="35000"/>
            </a:spcAft>
            <a:buNone/>
          </a:pPr>
          <a:r>
            <a:rPr lang="en-US" sz="2000" b="1" kern="1200" dirty="0"/>
            <a:t>Present</a:t>
          </a:r>
        </a:p>
      </dsp:txBody>
      <dsp:txXfrm rot="-5400000">
        <a:off x="-40018" y="9547218"/>
        <a:ext cx="1408124" cy="603482"/>
      </dsp:txXfrm>
    </dsp:sp>
    <dsp:sp modelId="{7187CE03-028C-44F7-AF99-5B4CE7590459}">
      <dsp:nvSpPr>
        <dsp:cNvPr id="0" name=""/>
        <dsp:cNvSpPr/>
      </dsp:nvSpPr>
      <dsp:spPr>
        <a:xfrm rot="5400000">
          <a:off x="5563552" y="5182738"/>
          <a:ext cx="1307544" cy="961840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Work toward broadening borrowing and lending base</a:t>
          </a:r>
        </a:p>
        <a:p>
          <a:pPr marL="228600" lvl="1" indent="-228600" algn="l" defTabSz="1111250">
            <a:lnSpc>
              <a:spcPct val="90000"/>
            </a:lnSpc>
            <a:spcBef>
              <a:spcPct val="0"/>
            </a:spcBef>
            <a:spcAft>
              <a:spcPct val="15000"/>
            </a:spcAft>
            <a:buChar char="•"/>
          </a:pPr>
          <a:r>
            <a:rPr lang="en-US" sz="2500" kern="1200" dirty="0"/>
            <a:t>Attend monthly update webinars to stay on top of configurations, changes, and enhancements</a:t>
          </a:r>
        </a:p>
      </dsp:txBody>
      <dsp:txXfrm rot="-5400000">
        <a:off x="1408125" y="9401995"/>
        <a:ext cx="9554571" cy="1179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6AC0B-7102-41A4-B213-AE0F33323943}">
      <dsp:nvSpPr>
        <dsp:cNvPr id="0" name=""/>
        <dsp:cNvSpPr/>
      </dsp:nvSpPr>
      <dsp:spPr>
        <a:xfrm>
          <a:off x="0" y="911750"/>
          <a:ext cx="6931546" cy="4158928"/>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We were the 1</a:t>
          </a:r>
          <a:r>
            <a:rPr lang="en-US" sz="4200" kern="1200" baseline="30000" dirty="0"/>
            <a:t>st</a:t>
          </a:r>
          <a:r>
            <a:rPr lang="en-US" sz="4200" kern="1200" dirty="0"/>
            <a:t>  North American Library to go Live</a:t>
          </a:r>
          <a:br>
            <a:rPr lang="en-US" sz="4200" kern="1200" dirty="0"/>
          </a:br>
          <a:br>
            <a:rPr lang="en-US" sz="4200" kern="1200" dirty="0"/>
          </a:br>
          <a:r>
            <a:rPr lang="en-US" sz="4200" kern="1200" dirty="0"/>
            <a:t>Brandeis soon followed</a:t>
          </a:r>
        </a:p>
        <a:p>
          <a:pPr marL="285750" lvl="1" indent="-285750" algn="ctr" defTabSz="1466850">
            <a:lnSpc>
              <a:spcPct val="90000"/>
            </a:lnSpc>
            <a:spcBef>
              <a:spcPct val="0"/>
            </a:spcBef>
            <a:spcAft>
              <a:spcPct val="15000"/>
            </a:spcAft>
            <a:buChar char="•"/>
          </a:pPr>
          <a:endParaRPr lang="en-US" sz="3300" kern="1200" dirty="0"/>
        </a:p>
      </dsp:txBody>
      <dsp:txXfrm>
        <a:off x="0" y="911750"/>
        <a:ext cx="6931546" cy="4158928"/>
      </dsp:txXfrm>
    </dsp:sp>
    <dsp:sp modelId="{4EEF8AB0-94CC-495A-873F-4F077C62A00D}">
      <dsp:nvSpPr>
        <dsp:cNvPr id="0" name=""/>
        <dsp:cNvSpPr/>
      </dsp:nvSpPr>
      <dsp:spPr>
        <a:xfrm>
          <a:off x="7624701" y="911750"/>
          <a:ext cx="6931546" cy="4158928"/>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dirty="0"/>
            <a:t>RAPID ILL is Amazing</a:t>
          </a:r>
          <a:r>
            <a:rPr lang="en-US" sz="4200" kern="1200" dirty="0"/>
            <a:t>:</a:t>
          </a:r>
          <a:br>
            <a:rPr lang="en-US" sz="4200" kern="1200" dirty="0"/>
          </a:br>
          <a:r>
            <a:rPr lang="en-US" sz="4200" kern="1200" dirty="0"/>
            <a:t>95%+ fill rate for articles</a:t>
          </a:r>
        </a:p>
      </dsp:txBody>
      <dsp:txXfrm>
        <a:off x="7624701" y="911750"/>
        <a:ext cx="6931546" cy="4158928"/>
      </dsp:txXfrm>
    </dsp:sp>
    <dsp:sp modelId="{4D896481-92B3-49ED-9199-F550C0758AAE}">
      <dsp:nvSpPr>
        <dsp:cNvPr id="0" name=""/>
        <dsp:cNvSpPr/>
      </dsp:nvSpPr>
      <dsp:spPr>
        <a:xfrm>
          <a:off x="15249403" y="911750"/>
          <a:ext cx="6931546" cy="4158928"/>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We manually sent &gt;300 ALA forms the first year (almost 1/3 of our physical loans)</a:t>
          </a:r>
        </a:p>
        <a:p>
          <a:pPr marL="0" lvl="0" indent="0" algn="ctr" defTabSz="1866900">
            <a:lnSpc>
              <a:spcPct val="90000"/>
            </a:lnSpc>
            <a:spcBef>
              <a:spcPct val="0"/>
            </a:spcBef>
            <a:spcAft>
              <a:spcPct val="35000"/>
            </a:spcAft>
            <a:buNone/>
          </a:pPr>
          <a:r>
            <a:rPr lang="en-US" sz="4200" kern="1200" dirty="0"/>
            <a:t>Happy for ALA email partners enhancement</a:t>
          </a:r>
        </a:p>
      </dsp:txBody>
      <dsp:txXfrm>
        <a:off x="15249403" y="911750"/>
        <a:ext cx="6931546" cy="4158928"/>
      </dsp:txXfrm>
    </dsp:sp>
    <dsp:sp modelId="{7FD76DF6-7FB7-4A2E-B273-F792AC0F632A}">
      <dsp:nvSpPr>
        <dsp:cNvPr id="0" name=""/>
        <dsp:cNvSpPr/>
      </dsp:nvSpPr>
      <dsp:spPr>
        <a:xfrm>
          <a:off x="0" y="5763832"/>
          <a:ext cx="6931546" cy="4158928"/>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Took 6 months to realize we still had access to the OCLC Policies directory.  </a:t>
          </a:r>
          <a:br>
            <a:rPr lang="en-US" sz="4200" kern="1200" dirty="0"/>
          </a:br>
          <a:br>
            <a:rPr lang="en-US" sz="4200" kern="1200" dirty="0"/>
          </a:br>
          <a:r>
            <a:rPr lang="en-US" sz="4200" kern="1200" dirty="0"/>
            <a:t>Some library websites are difficult to navigate</a:t>
          </a:r>
        </a:p>
      </dsp:txBody>
      <dsp:txXfrm>
        <a:off x="0" y="5763832"/>
        <a:ext cx="6931546" cy="4158928"/>
      </dsp:txXfrm>
    </dsp:sp>
    <dsp:sp modelId="{1931EDBF-AF5D-4F7A-A192-E93232E7D79D}">
      <dsp:nvSpPr>
        <dsp:cNvPr id="0" name=""/>
        <dsp:cNvSpPr/>
      </dsp:nvSpPr>
      <dsp:spPr>
        <a:xfrm>
          <a:off x="7624701" y="5763832"/>
          <a:ext cx="6931546" cy="4158928"/>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dirty="0"/>
            <a:t>RS partnerships with SUNY made this endeavor possible</a:t>
          </a:r>
          <a:r>
            <a:rPr lang="en-US" sz="4200" kern="1200" dirty="0"/>
            <a:t>.  </a:t>
          </a:r>
          <a:br>
            <a:rPr lang="en-US" sz="4200" kern="1200" dirty="0"/>
          </a:br>
          <a:br>
            <a:rPr lang="en-US" sz="4200" kern="1200" dirty="0"/>
          </a:br>
          <a:r>
            <a:rPr lang="en-US" sz="4200" kern="1200" dirty="0"/>
            <a:t>We couldn’t have done it without them.</a:t>
          </a:r>
        </a:p>
      </dsp:txBody>
      <dsp:txXfrm>
        <a:off x="7624701" y="5763832"/>
        <a:ext cx="6931546" cy="4158928"/>
      </dsp:txXfrm>
    </dsp:sp>
    <dsp:sp modelId="{BA4688F6-DD18-40C4-82F1-FE91418472F8}">
      <dsp:nvSpPr>
        <dsp:cNvPr id="0" name=""/>
        <dsp:cNvSpPr/>
      </dsp:nvSpPr>
      <dsp:spPr>
        <a:xfrm>
          <a:off x="15249403" y="5763832"/>
          <a:ext cx="6931546" cy="4158928"/>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dirty="0"/>
            <a:t>Most challenging requests:</a:t>
          </a:r>
          <a:br>
            <a:rPr lang="en-US" sz="4200" b="1" kern="1200" dirty="0"/>
          </a:br>
          <a:r>
            <a:rPr lang="en-US" sz="4200" kern="1200" dirty="0"/>
            <a:t>Newer Materials, Media, Popular Reads, Scores, dissertations </a:t>
          </a:r>
        </a:p>
        <a:p>
          <a:pPr marL="0" lvl="0" indent="0" algn="ctr" defTabSz="1866900">
            <a:lnSpc>
              <a:spcPct val="90000"/>
            </a:lnSpc>
            <a:spcBef>
              <a:spcPct val="0"/>
            </a:spcBef>
            <a:spcAft>
              <a:spcPct val="35000"/>
            </a:spcAft>
            <a:buNone/>
          </a:pPr>
          <a:r>
            <a:rPr lang="en-US" sz="4200" kern="1200" dirty="0"/>
            <a:t>Recently developed a POD budget for newer Items</a:t>
          </a:r>
        </a:p>
      </dsp:txBody>
      <dsp:txXfrm>
        <a:off x="15249403" y="5763832"/>
        <a:ext cx="6931546" cy="41589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655B2-7384-4982-AF6C-A0A0399D8B7E}">
      <dsp:nvSpPr>
        <dsp:cNvPr id="0" name=""/>
        <dsp:cNvSpPr/>
      </dsp:nvSpPr>
      <dsp:spPr>
        <a:xfrm>
          <a:off x="0" y="755771"/>
          <a:ext cx="21531238" cy="5402250"/>
        </a:xfrm>
        <a:prstGeom prst="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671063" tIns="1020572" rIns="1671063"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Rapid ILL integration</a:t>
          </a:r>
        </a:p>
        <a:p>
          <a:pPr marL="285750" lvl="1" indent="-285750" algn="l" defTabSz="1422400">
            <a:lnSpc>
              <a:spcPct val="90000"/>
            </a:lnSpc>
            <a:spcBef>
              <a:spcPct val="0"/>
            </a:spcBef>
            <a:spcAft>
              <a:spcPct val="15000"/>
            </a:spcAft>
            <a:buChar char="•"/>
          </a:pPr>
          <a:r>
            <a:rPr lang="en-US" sz="3200" kern="1200" dirty="0"/>
            <a:t>Most requests automated</a:t>
          </a:r>
        </a:p>
        <a:p>
          <a:pPr marL="285750" lvl="1" indent="-285750" algn="l" defTabSz="1422400">
            <a:lnSpc>
              <a:spcPct val="90000"/>
            </a:lnSpc>
            <a:spcBef>
              <a:spcPct val="0"/>
            </a:spcBef>
            <a:spcAft>
              <a:spcPct val="15000"/>
            </a:spcAft>
            <a:buChar char="•"/>
          </a:pPr>
          <a:r>
            <a:rPr lang="en-US" sz="3200" kern="1200" dirty="0"/>
            <a:t>Integrates with Reprints &amp; CCC</a:t>
          </a:r>
        </a:p>
        <a:p>
          <a:pPr marL="285750" lvl="1" indent="-285750" algn="l" defTabSz="1422400">
            <a:lnSpc>
              <a:spcPct val="90000"/>
            </a:lnSpc>
            <a:spcBef>
              <a:spcPct val="0"/>
            </a:spcBef>
            <a:spcAft>
              <a:spcPct val="15000"/>
            </a:spcAft>
            <a:buChar char="•"/>
          </a:pPr>
          <a:r>
            <a:rPr lang="en-US" sz="3200" kern="1200" dirty="0"/>
            <a:t>Easy for patrons to request/delivery times &amp; due dates are transparent</a:t>
          </a:r>
        </a:p>
        <a:p>
          <a:pPr marL="285750" lvl="1" indent="-285750" algn="l" defTabSz="1422400">
            <a:lnSpc>
              <a:spcPct val="90000"/>
            </a:lnSpc>
            <a:spcBef>
              <a:spcPct val="0"/>
            </a:spcBef>
            <a:spcAft>
              <a:spcPct val="15000"/>
            </a:spcAft>
            <a:buChar char="•"/>
          </a:pPr>
          <a:r>
            <a:rPr lang="en-US" sz="3200" kern="1200" dirty="0"/>
            <a:t>All library items in the same account for patrons</a:t>
          </a:r>
        </a:p>
        <a:p>
          <a:pPr marL="285750" lvl="1" indent="-285750" algn="l" defTabSz="1422400">
            <a:lnSpc>
              <a:spcPct val="90000"/>
            </a:lnSpc>
            <a:spcBef>
              <a:spcPct val="0"/>
            </a:spcBef>
            <a:spcAft>
              <a:spcPct val="15000"/>
            </a:spcAft>
            <a:buChar char="•"/>
          </a:pPr>
          <a:r>
            <a:rPr lang="en-US" sz="3200" kern="1200" dirty="0"/>
            <a:t>Good for high article volume</a:t>
          </a:r>
        </a:p>
        <a:p>
          <a:pPr marL="285750" lvl="1" indent="-285750" algn="l" defTabSz="1422400">
            <a:lnSpc>
              <a:spcPct val="90000"/>
            </a:lnSpc>
            <a:spcBef>
              <a:spcPct val="0"/>
            </a:spcBef>
            <a:spcAft>
              <a:spcPct val="15000"/>
            </a:spcAft>
            <a:buChar char="•"/>
          </a:pPr>
          <a:r>
            <a:rPr lang="en-US" sz="3200" kern="1200" dirty="0"/>
            <a:t>Works well for libraries connected to a larger consortia or those able to keep </a:t>
          </a:r>
          <a:r>
            <a:rPr lang="en-US" sz="3200" kern="1200" dirty="0" err="1"/>
            <a:t>Worldshare</a:t>
          </a:r>
          <a:endParaRPr lang="en-US" sz="3200" kern="1200" dirty="0"/>
        </a:p>
        <a:p>
          <a:pPr marL="285750" lvl="1" indent="-285750" algn="l" defTabSz="1422400">
            <a:lnSpc>
              <a:spcPct val="90000"/>
            </a:lnSpc>
            <a:spcBef>
              <a:spcPct val="0"/>
            </a:spcBef>
            <a:spcAft>
              <a:spcPct val="15000"/>
            </a:spcAft>
            <a:buChar char="•"/>
          </a:pPr>
          <a:r>
            <a:rPr lang="en-US" sz="3200" kern="1200" dirty="0"/>
            <a:t>Very easy to connect with peer-to-peer partners, send email, and [now] ALA requests when needed</a:t>
          </a:r>
        </a:p>
      </dsp:txBody>
      <dsp:txXfrm>
        <a:off x="0" y="755771"/>
        <a:ext cx="21531238" cy="5402250"/>
      </dsp:txXfrm>
    </dsp:sp>
    <dsp:sp modelId="{F9021EA9-A1C8-478E-9EDF-FA24ECF6FB8E}">
      <dsp:nvSpPr>
        <dsp:cNvPr id="0" name=""/>
        <dsp:cNvSpPr/>
      </dsp:nvSpPr>
      <dsp:spPr>
        <a:xfrm>
          <a:off x="1076561" y="32531"/>
          <a:ext cx="15071867" cy="144648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9681" tIns="0" rIns="569681" bIns="0" numCol="1" spcCol="1270" anchor="ctr" anchorCtr="0">
          <a:noAutofit/>
        </a:bodyPr>
        <a:lstStyle/>
        <a:p>
          <a:pPr marL="0" lvl="0" indent="0" algn="l" defTabSz="2178050">
            <a:lnSpc>
              <a:spcPct val="90000"/>
            </a:lnSpc>
            <a:spcBef>
              <a:spcPct val="0"/>
            </a:spcBef>
            <a:spcAft>
              <a:spcPct val="35000"/>
            </a:spcAft>
            <a:buNone/>
          </a:pPr>
          <a:r>
            <a:rPr lang="en-US" sz="4900" kern="1200" dirty="0"/>
            <a:t>Working Well</a:t>
          </a:r>
        </a:p>
      </dsp:txBody>
      <dsp:txXfrm>
        <a:off x="1147172" y="103142"/>
        <a:ext cx="14930645" cy="1305258"/>
      </dsp:txXfrm>
    </dsp:sp>
    <dsp:sp modelId="{8D061688-5313-4784-B795-17A7E1303452}">
      <dsp:nvSpPr>
        <dsp:cNvPr id="0" name=""/>
        <dsp:cNvSpPr/>
      </dsp:nvSpPr>
      <dsp:spPr>
        <a:xfrm>
          <a:off x="0" y="7145861"/>
          <a:ext cx="21531238" cy="4244625"/>
        </a:xfrm>
        <a:prstGeom prst="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671063" tIns="1020572" rIns="1671063"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Lending base is still growing</a:t>
          </a:r>
        </a:p>
        <a:p>
          <a:pPr marL="285750" lvl="1" indent="-285750" algn="l" defTabSz="1422400">
            <a:lnSpc>
              <a:spcPct val="90000"/>
            </a:lnSpc>
            <a:spcBef>
              <a:spcPct val="0"/>
            </a:spcBef>
            <a:spcAft>
              <a:spcPct val="15000"/>
            </a:spcAft>
            <a:buChar char="•"/>
          </a:pPr>
          <a:r>
            <a:rPr lang="en-US" sz="3200" kern="1200" dirty="0"/>
            <a:t>Customization/Setup (it’s complicated)/Documentation</a:t>
          </a:r>
        </a:p>
        <a:p>
          <a:pPr marL="285750" lvl="1" indent="-285750" algn="l" defTabSz="1422400">
            <a:lnSpc>
              <a:spcPct val="90000"/>
            </a:lnSpc>
            <a:spcBef>
              <a:spcPct val="0"/>
            </a:spcBef>
            <a:spcAft>
              <a:spcPct val="15000"/>
            </a:spcAft>
            <a:buChar char="•"/>
          </a:pPr>
          <a:r>
            <a:rPr lang="en-US" sz="3200" kern="1200" dirty="0"/>
            <a:t>Steep learning curve for Analytics and letters customization (more out of box options for both in the works)</a:t>
          </a:r>
        </a:p>
        <a:p>
          <a:pPr marL="285750" lvl="1" indent="-285750" algn="l" defTabSz="1422400">
            <a:lnSpc>
              <a:spcPct val="90000"/>
            </a:lnSpc>
            <a:spcBef>
              <a:spcPct val="0"/>
            </a:spcBef>
            <a:spcAft>
              <a:spcPct val="15000"/>
            </a:spcAft>
            <a:buChar char="•"/>
          </a:pPr>
          <a:r>
            <a:rPr lang="en-US" sz="3200" kern="1200" dirty="0"/>
            <a:t>Sometimes feel disconnected from the larger RS community—different system, different experience</a:t>
          </a:r>
        </a:p>
        <a:p>
          <a:pPr marL="285750" lvl="1" indent="-285750" algn="l" defTabSz="1422400">
            <a:lnSpc>
              <a:spcPct val="90000"/>
            </a:lnSpc>
            <a:spcBef>
              <a:spcPct val="0"/>
            </a:spcBef>
            <a:spcAft>
              <a:spcPct val="15000"/>
            </a:spcAft>
            <a:buChar char="•"/>
          </a:pPr>
          <a:r>
            <a:rPr lang="en-US" sz="3200" kern="1200" dirty="0"/>
            <a:t>Many libraries use ALMA, but not ALMA Resource Sharing</a:t>
          </a:r>
        </a:p>
        <a:p>
          <a:pPr marL="228600" lvl="1" indent="-228600" algn="l" defTabSz="1066800">
            <a:lnSpc>
              <a:spcPct val="90000"/>
            </a:lnSpc>
            <a:spcBef>
              <a:spcPct val="0"/>
            </a:spcBef>
            <a:spcAft>
              <a:spcPct val="15000"/>
            </a:spcAft>
            <a:buChar char="•"/>
          </a:pPr>
          <a:endParaRPr lang="en-US" sz="2400" kern="1200" dirty="0"/>
        </a:p>
      </dsp:txBody>
      <dsp:txXfrm>
        <a:off x="0" y="7145861"/>
        <a:ext cx="21531238" cy="4244625"/>
      </dsp:txXfrm>
    </dsp:sp>
    <dsp:sp modelId="{A7C260B1-1744-4970-AC6B-45A706495C91}">
      <dsp:nvSpPr>
        <dsp:cNvPr id="0" name=""/>
        <dsp:cNvSpPr/>
      </dsp:nvSpPr>
      <dsp:spPr>
        <a:xfrm>
          <a:off x="1076561" y="6422621"/>
          <a:ext cx="15071867" cy="144648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9681" tIns="0" rIns="569681" bIns="0" numCol="1" spcCol="1270" anchor="ctr" anchorCtr="0">
          <a:noAutofit/>
        </a:bodyPr>
        <a:lstStyle/>
        <a:p>
          <a:pPr marL="0" lvl="0" indent="0" algn="l" defTabSz="2178050">
            <a:lnSpc>
              <a:spcPct val="90000"/>
            </a:lnSpc>
            <a:spcBef>
              <a:spcPct val="0"/>
            </a:spcBef>
            <a:spcAft>
              <a:spcPct val="35000"/>
            </a:spcAft>
            <a:buNone/>
          </a:pPr>
          <a:r>
            <a:rPr lang="en-US" sz="4900" kern="1200" dirty="0"/>
            <a:t>Improving</a:t>
          </a:r>
        </a:p>
      </dsp:txBody>
      <dsp:txXfrm>
        <a:off x="1147172" y="6493232"/>
        <a:ext cx="14930645" cy="13052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8A83A-6786-4110-B0CA-DAFE4562BC3A}">
      <dsp:nvSpPr>
        <dsp:cNvPr id="0" name=""/>
        <dsp:cNvSpPr/>
      </dsp:nvSpPr>
      <dsp:spPr>
        <a:xfrm>
          <a:off x="0" y="0"/>
          <a:ext cx="22835448" cy="447503"/>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Letters/Notifications</a:t>
          </a:r>
        </a:p>
      </dsp:txBody>
      <dsp:txXfrm>
        <a:off x="21845" y="21845"/>
        <a:ext cx="22791758" cy="403813"/>
      </dsp:txXfrm>
    </dsp:sp>
    <dsp:sp modelId="{E25C545D-16E8-4BDB-92B1-CE878CE902BE}">
      <dsp:nvSpPr>
        <dsp:cNvPr id="0" name=""/>
        <dsp:cNvSpPr/>
      </dsp:nvSpPr>
      <dsp:spPr>
        <a:xfrm>
          <a:off x="0" y="451669"/>
          <a:ext cx="22835448" cy="145447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25025"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t>Customization of letters is difficult in ALMA/Rapido</a:t>
          </a:r>
        </a:p>
        <a:p>
          <a:pPr marL="285750" lvl="1" indent="-285750" algn="l" defTabSz="1422400">
            <a:lnSpc>
              <a:spcPct val="90000"/>
            </a:lnSpc>
            <a:spcBef>
              <a:spcPct val="0"/>
            </a:spcBef>
            <a:spcAft>
              <a:spcPct val="20000"/>
            </a:spcAft>
            <a:buChar char="•"/>
          </a:pPr>
          <a:r>
            <a:rPr lang="en-US" sz="3200" kern="1200" dirty="0" err="1"/>
            <a:t>ExLibris</a:t>
          </a:r>
          <a:r>
            <a:rPr lang="en-US" sz="3200" kern="1200" dirty="0"/>
            <a:t> is listening to our feedback and improvements are on the way</a:t>
          </a:r>
        </a:p>
      </dsp:txBody>
      <dsp:txXfrm>
        <a:off x="0" y="451669"/>
        <a:ext cx="22835448" cy="1454476"/>
      </dsp:txXfrm>
    </dsp:sp>
    <dsp:sp modelId="{7E719E4D-E47D-4CD7-A9A6-41F8983A3A8E}">
      <dsp:nvSpPr>
        <dsp:cNvPr id="0" name=""/>
        <dsp:cNvSpPr/>
      </dsp:nvSpPr>
      <dsp:spPr>
        <a:xfrm>
          <a:off x="0" y="1906146"/>
          <a:ext cx="22835448" cy="43364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Rapido Uses Labels/Sets/Mediations</a:t>
          </a:r>
        </a:p>
      </dsp:txBody>
      <dsp:txXfrm>
        <a:off x="21169" y="1927315"/>
        <a:ext cx="22793110" cy="391302"/>
      </dsp:txXfrm>
    </dsp:sp>
    <dsp:sp modelId="{6244624B-DD4C-4C4C-9CDB-53F628D345A3}">
      <dsp:nvSpPr>
        <dsp:cNvPr id="0" name=""/>
        <dsp:cNvSpPr/>
      </dsp:nvSpPr>
      <dsp:spPr>
        <a:xfrm>
          <a:off x="0" y="2339786"/>
          <a:ext cx="22835448" cy="1529328"/>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25025"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t>These are similar to Illiad queues and mediations but aren’t as flexible.</a:t>
          </a:r>
        </a:p>
        <a:p>
          <a:pPr marL="285750" lvl="1" indent="-285750" algn="l" defTabSz="1422400">
            <a:lnSpc>
              <a:spcPct val="90000"/>
            </a:lnSpc>
            <a:spcBef>
              <a:spcPct val="0"/>
            </a:spcBef>
            <a:spcAft>
              <a:spcPct val="20000"/>
            </a:spcAft>
            <a:buChar char="•"/>
          </a:pPr>
          <a:r>
            <a:rPr lang="en-US" sz="3200" kern="1200" dirty="0"/>
            <a:t>It is much easier to push requests through processes in Illiad when there’s a goof up</a:t>
          </a:r>
        </a:p>
      </dsp:txBody>
      <dsp:txXfrm>
        <a:off x="0" y="2339786"/>
        <a:ext cx="22835448" cy="1529328"/>
      </dsp:txXfrm>
    </dsp:sp>
    <dsp:sp modelId="{9EA246EC-B4BB-4A5C-9D65-CD5C82D470BE}">
      <dsp:nvSpPr>
        <dsp:cNvPr id="0" name=""/>
        <dsp:cNvSpPr/>
      </dsp:nvSpPr>
      <dsp:spPr>
        <a:xfrm>
          <a:off x="0" y="3869115"/>
          <a:ext cx="22835448" cy="447503"/>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Individual Lenders vs. POD mentality</a:t>
          </a:r>
        </a:p>
      </dsp:txBody>
      <dsp:txXfrm>
        <a:off x="21845" y="3890960"/>
        <a:ext cx="22791758" cy="403813"/>
      </dsp:txXfrm>
    </dsp:sp>
    <dsp:sp modelId="{DAA7F984-EDBE-4C19-A511-2F79DB39CDCC}">
      <dsp:nvSpPr>
        <dsp:cNvPr id="0" name=""/>
        <dsp:cNvSpPr/>
      </dsp:nvSpPr>
      <dsp:spPr>
        <a:xfrm>
          <a:off x="0" y="4316618"/>
          <a:ext cx="22835448" cy="124084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25025"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t>The system chooses lenders for you from a pod</a:t>
          </a:r>
        </a:p>
        <a:p>
          <a:pPr marL="285750" lvl="1" indent="-285750" algn="l" defTabSz="1422400">
            <a:lnSpc>
              <a:spcPct val="90000"/>
            </a:lnSpc>
            <a:spcBef>
              <a:spcPct val="0"/>
            </a:spcBef>
            <a:spcAft>
              <a:spcPct val="20000"/>
            </a:spcAft>
            <a:buChar char="•"/>
          </a:pPr>
          <a:r>
            <a:rPr lang="en-US" sz="3200" kern="1200" dirty="0"/>
            <a:t>Difficult to select specific lenders/partners (in some situations)</a:t>
          </a:r>
        </a:p>
      </dsp:txBody>
      <dsp:txXfrm>
        <a:off x="0" y="4316618"/>
        <a:ext cx="22835448" cy="1240845"/>
      </dsp:txXfrm>
    </dsp:sp>
    <dsp:sp modelId="{141EA259-E128-496E-8331-85E66F381EF3}">
      <dsp:nvSpPr>
        <dsp:cNvPr id="0" name=""/>
        <dsp:cNvSpPr/>
      </dsp:nvSpPr>
      <dsp:spPr>
        <a:xfrm>
          <a:off x="0" y="5557464"/>
          <a:ext cx="22835448" cy="447503"/>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Billing </a:t>
          </a:r>
        </a:p>
      </dsp:txBody>
      <dsp:txXfrm>
        <a:off x="21845" y="5579309"/>
        <a:ext cx="22791758" cy="403813"/>
      </dsp:txXfrm>
    </dsp:sp>
    <dsp:sp modelId="{CB7AA5D3-0530-4064-BEFA-F909453CC675}">
      <dsp:nvSpPr>
        <dsp:cNvPr id="0" name=""/>
        <dsp:cNvSpPr/>
      </dsp:nvSpPr>
      <dsp:spPr>
        <a:xfrm>
          <a:off x="0" y="6004968"/>
          <a:ext cx="22835448" cy="123121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25025"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t>Overall expectation is reciprocity </a:t>
          </a:r>
        </a:p>
        <a:p>
          <a:pPr marL="285750" lvl="1" indent="-285750" algn="l" defTabSz="1422400">
            <a:lnSpc>
              <a:spcPct val="90000"/>
            </a:lnSpc>
            <a:spcBef>
              <a:spcPct val="0"/>
            </a:spcBef>
            <a:spcAft>
              <a:spcPct val="20000"/>
            </a:spcAft>
            <a:buChar char="•"/>
          </a:pPr>
          <a:r>
            <a:rPr lang="en-US" sz="3200" kern="1200" dirty="0"/>
            <a:t>Rapido currently doesn’t allow for IFM/generation of invoices</a:t>
          </a:r>
        </a:p>
      </dsp:txBody>
      <dsp:txXfrm>
        <a:off x="0" y="6004968"/>
        <a:ext cx="22835448" cy="1231210"/>
      </dsp:txXfrm>
    </dsp:sp>
    <dsp:sp modelId="{92E2D2AA-DE8E-4CC7-9F07-4C5D94744157}">
      <dsp:nvSpPr>
        <dsp:cNvPr id="0" name=""/>
        <dsp:cNvSpPr/>
      </dsp:nvSpPr>
      <dsp:spPr>
        <a:xfrm>
          <a:off x="0" y="7236178"/>
          <a:ext cx="22835448" cy="447503"/>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Statistics</a:t>
          </a:r>
        </a:p>
      </dsp:txBody>
      <dsp:txXfrm>
        <a:off x="21845" y="7258023"/>
        <a:ext cx="22791758" cy="403813"/>
      </dsp:txXfrm>
    </dsp:sp>
    <dsp:sp modelId="{047008BE-F729-4B12-B785-205006834A3D}">
      <dsp:nvSpPr>
        <dsp:cNvPr id="0" name=""/>
        <dsp:cNvSpPr/>
      </dsp:nvSpPr>
      <dsp:spPr>
        <a:xfrm>
          <a:off x="0" y="7683682"/>
          <a:ext cx="22835448" cy="140661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25025"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t>ALMA analytics are incredibly detailed, but much harder [for me] to pull information from.</a:t>
          </a:r>
        </a:p>
        <a:p>
          <a:pPr marL="285750" lvl="1" indent="-285750" algn="l" defTabSz="1422400">
            <a:lnSpc>
              <a:spcPct val="90000"/>
            </a:lnSpc>
            <a:spcBef>
              <a:spcPct val="0"/>
            </a:spcBef>
            <a:spcAft>
              <a:spcPct val="20000"/>
            </a:spcAft>
            <a:buChar char="•"/>
          </a:pPr>
          <a:r>
            <a:rPr lang="en-US" sz="3200" kern="1200" dirty="0" err="1"/>
            <a:t>Illiad’s</a:t>
          </a:r>
          <a:r>
            <a:rPr lang="en-US" sz="3200" kern="1200" dirty="0"/>
            <a:t> statistics access was much easier to manipulate [for me] </a:t>
          </a:r>
        </a:p>
      </dsp:txBody>
      <dsp:txXfrm>
        <a:off x="0" y="7683682"/>
        <a:ext cx="22835448" cy="14066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F6615-98F0-4BC8-87D8-19E54B006C03}">
      <dsp:nvSpPr>
        <dsp:cNvPr id="0" name=""/>
        <dsp:cNvSpPr/>
      </dsp:nvSpPr>
      <dsp:spPr>
        <a:xfrm rot="16200000">
          <a:off x="-3687166" y="5546583"/>
          <a:ext cx="8450918" cy="808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12876" bIns="0" numCol="1" spcCol="1270" anchor="t" anchorCtr="0">
          <a:noAutofit/>
        </a:bodyPr>
        <a:lstStyle/>
        <a:p>
          <a:pPr marL="0" lvl="0" indent="0" algn="r" defTabSz="2400300">
            <a:lnSpc>
              <a:spcPct val="90000"/>
            </a:lnSpc>
            <a:spcBef>
              <a:spcPct val="0"/>
            </a:spcBef>
            <a:spcAft>
              <a:spcPct val="35000"/>
            </a:spcAft>
            <a:buNone/>
          </a:pPr>
          <a:r>
            <a:rPr lang="en-US" sz="5400" kern="1200" dirty="0"/>
            <a:t>ALA Request Forms</a:t>
          </a:r>
        </a:p>
      </dsp:txBody>
      <dsp:txXfrm>
        <a:off x="-3687166" y="5546583"/>
        <a:ext cx="8450918" cy="808299"/>
      </dsp:txXfrm>
    </dsp:sp>
    <dsp:sp modelId="{09A541E7-F8E6-4CF5-B855-CBA0346EA98A}">
      <dsp:nvSpPr>
        <dsp:cNvPr id="0" name=""/>
        <dsp:cNvSpPr/>
      </dsp:nvSpPr>
      <dsp:spPr>
        <a:xfrm>
          <a:off x="942443" y="1725274"/>
          <a:ext cx="4026190" cy="84509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712876" rIns="227584"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Then: Each form created Manually</a:t>
          </a:r>
        </a:p>
        <a:p>
          <a:pPr marL="285750" lvl="1" indent="-285750" algn="l" defTabSz="1422400">
            <a:lnSpc>
              <a:spcPct val="90000"/>
            </a:lnSpc>
            <a:spcBef>
              <a:spcPct val="0"/>
            </a:spcBef>
            <a:spcAft>
              <a:spcPct val="15000"/>
            </a:spcAft>
            <a:buChar char="•"/>
          </a:pPr>
          <a:r>
            <a:rPr lang="en-US" sz="3200" kern="1200" dirty="0"/>
            <a:t>Then: Created templates for regular lenders</a:t>
          </a:r>
        </a:p>
        <a:p>
          <a:pPr marL="285750" lvl="1" indent="-285750" algn="l" defTabSz="1422400">
            <a:lnSpc>
              <a:spcPct val="90000"/>
            </a:lnSpc>
            <a:spcBef>
              <a:spcPct val="0"/>
            </a:spcBef>
            <a:spcAft>
              <a:spcPct val="15000"/>
            </a:spcAft>
            <a:buChar char="•"/>
          </a:pPr>
          <a:r>
            <a:rPr lang="en-US" sz="3200" kern="1200" dirty="0"/>
            <a:t>Then: Difficult to maintain</a:t>
          </a:r>
        </a:p>
        <a:p>
          <a:pPr marL="285750" lvl="1" indent="-285750" algn="l" defTabSz="1422400">
            <a:lnSpc>
              <a:spcPct val="90000"/>
            </a:lnSpc>
            <a:spcBef>
              <a:spcPct val="0"/>
            </a:spcBef>
            <a:spcAft>
              <a:spcPct val="15000"/>
            </a:spcAft>
            <a:buChar char="•"/>
          </a:pPr>
          <a:r>
            <a:rPr lang="en-US" sz="3200" kern="1200" dirty="0"/>
            <a:t>Now: Included in workflow (automatically filled and attached)</a:t>
          </a:r>
        </a:p>
        <a:p>
          <a:pPr marL="285750" lvl="1" indent="-285750" algn="l" defTabSz="1422400">
            <a:lnSpc>
              <a:spcPct val="90000"/>
            </a:lnSpc>
            <a:spcBef>
              <a:spcPct val="0"/>
            </a:spcBef>
            <a:spcAft>
              <a:spcPct val="15000"/>
            </a:spcAft>
            <a:buChar char="•"/>
          </a:pPr>
          <a:r>
            <a:rPr lang="en-US" sz="3200" kern="1200" dirty="0"/>
            <a:t>Now: Sends emails at each step to lender</a:t>
          </a:r>
        </a:p>
        <a:p>
          <a:pPr marL="285750" lvl="1" indent="-285750" algn="l" defTabSz="1422400">
            <a:lnSpc>
              <a:spcPct val="90000"/>
            </a:lnSpc>
            <a:spcBef>
              <a:spcPct val="0"/>
            </a:spcBef>
            <a:spcAft>
              <a:spcPct val="15000"/>
            </a:spcAft>
            <a:buChar char="•"/>
          </a:pPr>
          <a:r>
            <a:rPr lang="en-US" sz="3200" kern="1200" dirty="0"/>
            <a:t>Now: Attached to request records</a:t>
          </a:r>
        </a:p>
      </dsp:txBody>
      <dsp:txXfrm>
        <a:off x="942443" y="1725274"/>
        <a:ext cx="4026190" cy="8450918"/>
      </dsp:txXfrm>
    </dsp:sp>
    <dsp:sp modelId="{C082F13E-B22B-4D5A-821B-1CE1932D32B6}">
      <dsp:nvSpPr>
        <dsp:cNvPr id="0" name=""/>
        <dsp:cNvSpPr/>
      </dsp:nvSpPr>
      <dsp:spPr>
        <a:xfrm>
          <a:off x="134143" y="658318"/>
          <a:ext cx="1616599" cy="1616599"/>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296" t="5945" r="-31707" b="71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3915A7-A7BB-4805-9DE3-89CBA59628C6}">
      <dsp:nvSpPr>
        <dsp:cNvPr id="0" name=""/>
        <dsp:cNvSpPr/>
      </dsp:nvSpPr>
      <dsp:spPr>
        <a:xfrm rot="16200000">
          <a:off x="2202523" y="5546583"/>
          <a:ext cx="8450918" cy="808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12876" bIns="0" numCol="1" spcCol="1270" anchor="t" anchorCtr="0">
          <a:noAutofit/>
        </a:bodyPr>
        <a:lstStyle/>
        <a:p>
          <a:pPr marL="0" lvl="0" indent="0" algn="r" defTabSz="2400300">
            <a:lnSpc>
              <a:spcPct val="90000"/>
            </a:lnSpc>
            <a:spcBef>
              <a:spcPct val="0"/>
            </a:spcBef>
            <a:spcAft>
              <a:spcPct val="35000"/>
            </a:spcAft>
            <a:buNone/>
          </a:pPr>
          <a:r>
            <a:rPr lang="en-US" sz="5400" kern="1200" dirty="0"/>
            <a:t>Email Partners</a:t>
          </a:r>
        </a:p>
      </dsp:txBody>
      <dsp:txXfrm>
        <a:off x="2202523" y="5546583"/>
        <a:ext cx="8450918" cy="808299"/>
      </dsp:txXfrm>
    </dsp:sp>
    <dsp:sp modelId="{E6AE71D2-BC7C-4C10-94B8-5C7279053731}">
      <dsp:nvSpPr>
        <dsp:cNvPr id="0" name=""/>
        <dsp:cNvSpPr/>
      </dsp:nvSpPr>
      <dsp:spPr>
        <a:xfrm>
          <a:off x="6832132" y="1725274"/>
          <a:ext cx="4026190" cy="84509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712876" rIns="227584"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Use this method for libraries not requiring ALA forms</a:t>
          </a:r>
        </a:p>
        <a:p>
          <a:pPr marL="285750" lvl="1" indent="-285750" algn="l" defTabSz="1422400">
            <a:lnSpc>
              <a:spcPct val="90000"/>
            </a:lnSpc>
            <a:spcBef>
              <a:spcPct val="0"/>
            </a:spcBef>
            <a:spcAft>
              <a:spcPct val="15000"/>
            </a:spcAft>
            <a:buChar char="•"/>
          </a:pPr>
          <a:r>
            <a:rPr lang="en-US" sz="3200" kern="1200" dirty="0"/>
            <a:t>Bibliographic information is included in message</a:t>
          </a:r>
        </a:p>
        <a:p>
          <a:pPr marL="285750" lvl="1" indent="-285750" algn="l" defTabSz="1422400">
            <a:lnSpc>
              <a:spcPct val="90000"/>
            </a:lnSpc>
            <a:spcBef>
              <a:spcPct val="0"/>
            </a:spcBef>
            <a:spcAft>
              <a:spcPct val="15000"/>
            </a:spcAft>
            <a:buChar char="•"/>
          </a:pPr>
          <a:r>
            <a:rPr lang="en-US" sz="3200" kern="1200" dirty="0"/>
            <a:t>Lender receives email at each step of process</a:t>
          </a:r>
        </a:p>
        <a:p>
          <a:pPr marL="285750" lvl="1" indent="-285750" algn="l" defTabSz="1422400">
            <a:lnSpc>
              <a:spcPct val="90000"/>
            </a:lnSpc>
            <a:spcBef>
              <a:spcPct val="0"/>
            </a:spcBef>
            <a:spcAft>
              <a:spcPct val="15000"/>
            </a:spcAft>
            <a:buChar char="•"/>
          </a:pPr>
          <a:r>
            <a:rPr lang="en-US" sz="3200" kern="1200" dirty="0"/>
            <a:t>Included in attachment section</a:t>
          </a:r>
        </a:p>
      </dsp:txBody>
      <dsp:txXfrm>
        <a:off x="6832132" y="1725274"/>
        <a:ext cx="4026190" cy="8450918"/>
      </dsp:txXfrm>
    </dsp:sp>
    <dsp:sp modelId="{02C24DA6-F734-40E6-AC43-BCF7679CA7EB}">
      <dsp:nvSpPr>
        <dsp:cNvPr id="0" name=""/>
        <dsp:cNvSpPr/>
      </dsp:nvSpPr>
      <dsp:spPr>
        <a:xfrm>
          <a:off x="6023832" y="658318"/>
          <a:ext cx="1616599" cy="16165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E52D71-7F17-4C4E-A898-9789AB982349}">
      <dsp:nvSpPr>
        <dsp:cNvPr id="0" name=""/>
        <dsp:cNvSpPr/>
      </dsp:nvSpPr>
      <dsp:spPr>
        <a:xfrm rot="16200000">
          <a:off x="8092213" y="5546583"/>
          <a:ext cx="8450918" cy="808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12876" bIns="0" numCol="1" spcCol="1270" anchor="t" anchorCtr="0">
          <a:noAutofit/>
        </a:bodyPr>
        <a:lstStyle/>
        <a:p>
          <a:pPr marL="0" lvl="0" indent="0" algn="r" defTabSz="2400300">
            <a:lnSpc>
              <a:spcPct val="90000"/>
            </a:lnSpc>
            <a:spcBef>
              <a:spcPct val="0"/>
            </a:spcBef>
            <a:spcAft>
              <a:spcPct val="35000"/>
            </a:spcAft>
            <a:buNone/>
          </a:pPr>
          <a:r>
            <a:rPr lang="en-US" sz="5400" kern="1200" dirty="0"/>
            <a:t>Illiad ISO ILL</a:t>
          </a:r>
          <a:r>
            <a:rPr lang="en-US" sz="4300" kern="1200" dirty="0"/>
            <a:t> </a:t>
          </a:r>
        </a:p>
      </dsp:txBody>
      <dsp:txXfrm>
        <a:off x="8092213" y="5546583"/>
        <a:ext cx="8450918" cy="808299"/>
      </dsp:txXfrm>
    </dsp:sp>
    <dsp:sp modelId="{AA8C2E68-A194-49FF-8262-DB68641C45D5}">
      <dsp:nvSpPr>
        <dsp:cNvPr id="0" name=""/>
        <dsp:cNvSpPr/>
      </dsp:nvSpPr>
      <dsp:spPr>
        <a:xfrm>
          <a:off x="12721822" y="1725274"/>
          <a:ext cx="4026190" cy="84509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712876" rIns="227584"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Lift for lenders –they have to configure/install ISO ILL in Illiad</a:t>
          </a:r>
        </a:p>
        <a:p>
          <a:pPr marL="285750" lvl="1" indent="-285750" algn="l" defTabSz="1422400">
            <a:lnSpc>
              <a:spcPct val="90000"/>
            </a:lnSpc>
            <a:spcBef>
              <a:spcPct val="0"/>
            </a:spcBef>
            <a:spcAft>
              <a:spcPct val="15000"/>
            </a:spcAft>
            <a:buChar char="•"/>
          </a:pPr>
          <a:r>
            <a:rPr lang="en-US" sz="3200" kern="1200" dirty="0"/>
            <a:t>Lenders have to create a new partner record for the Borrowing library (can’t use old OCLC partner)</a:t>
          </a:r>
        </a:p>
        <a:p>
          <a:pPr marL="285750" lvl="1" indent="-285750" algn="l" defTabSz="1422400">
            <a:lnSpc>
              <a:spcPct val="90000"/>
            </a:lnSpc>
            <a:spcBef>
              <a:spcPct val="0"/>
            </a:spcBef>
            <a:spcAft>
              <a:spcPct val="15000"/>
            </a:spcAft>
            <a:buChar char="•"/>
          </a:pPr>
          <a:r>
            <a:rPr lang="en-US" sz="3200" kern="1200" dirty="0"/>
            <a:t>Works for BOTH Borrowing &amp; Lending</a:t>
          </a:r>
        </a:p>
        <a:p>
          <a:pPr marL="285750" lvl="1" indent="-285750" algn="l" defTabSz="1422400">
            <a:lnSpc>
              <a:spcPct val="90000"/>
            </a:lnSpc>
            <a:spcBef>
              <a:spcPct val="0"/>
            </a:spcBef>
            <a:spcAft>
              <a:spcPct val="15000"/>
            </a:spcAft>
            <a:buChar char="•"/>
          </a:pPr>
          <a:r>
            <a:rPr lang="en-US" sz="3200" kern="1200" dirty="0"/>
            <a:t>Requires lender to supply system information</a:t>
          </a:r>
        </a:p>
      </dsp:txBody>
      <dsp:txXfrm>
        <a:off x="12721822" y="1725274"/>
        <a:ext cx="4026190" cy="8450918"/>
      </dsp:txXfrm>
    </dsp:sp>
    <dsp:sp modelId="{FA48D511-4C5A-4105-8139-3884F8816FEC}">
      <dsp:nvSpPr>
        <dsp:cNvPr id="0" name=""/>
        <dsp:cNvSpPr/>
      </dsp:nvSpPr>
      <dsp:spPr>
        <a:xfrm>
          <a:off x="11913522" y="658318"/>
          <a:ext cx="1616599" cy="1616599"/>
        </a:xfrm>
        <a:prstGeom prst="rect">
          <a:avLst/>
        </a:prstGeom>
        <a:blipFill>
          <a:blip xmlns:r="http://schemas.openxmlformats.org/officeDocument/2006/relationships" r:embed="rId3"/>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ED9D7-F828-43A7-BB36-D6111ABF9FD3}">
      <dsp:nvSpPr>
        <dsp:cNvPr id="0" name=""/>
        <dsp:cNvSpPr/>
      </dsp:nvSpPr>
      <dsp:spPr>
        <a:xfrm rot="16200000">
          <a:off x="13981903" y="5546583"/>
          <a:ext cx="8450918" cy="808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12876" bIns="0" numCol="1" spcCol="1270" anchor="t" anchorCtr="0">
          <a:noAutofit/>
        </a:bodyPr>
        <a:lstStyle/>
        <a:p>
          <a:pPr marL="0" lvl="0" indent="0" algn="r" defTabSz="2400300">
            <a:lnSpc>
              <a:spcPct val="90000"/>
            </a:lnSpc>
            <a:spcBef>
              <a:spcPct val="0"/>
            </a:spcBef>
            <a:spcAft>
              <a:spcPct val="35000"/>
            </a:spcAft>
            <a:buNone/>
          </a:pPr>
          <a:r>
            <a:rPr lang="en-US" sz="5400" kern="1200" dirty="0"/>
            <a:t>Illiad Lending Webpages</a:t>
          </a:r>
        </a:p>
      </dsp:txBody>
      <dsp:txXfrm>
        <a:off x="13981903" y="5546583"/>
        <a:ext cx="8450918" cy="808299"/>
      </dsp:txXfrm>
    </dsp:sp>
    <dsp:sp modelId="{C27A9559-D88D-49FD-B5DC-DD4AC2A93EAE}">
      <dsp:nvSpPr>
        <dsp:cNvPr id="0" name=""/>
        <dsp:cNvSpPr/>
      </dsp:nvSpPr>
      <dsp:spPr>
        <a:xfrm>
          <a:off x="18611512" y="1725274"/>
          <a:ext cx="4026190" cy="84509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712876" rIns="227584"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Set-up as external (fewer emails)</a:t>
          </a:r>
        </a:p>
        <a:p>
          <a:pPr marL="285750" lvl="1" indent="-285750" algn="l" defTabSz="1422400">
            <a:lnSpc>
              <a:spcPct val="90000"/>
            </a:lnSpc>
            <a:spcBef>
              <a:spcPct val="0"/>
            </a:spcBef>
            <a:spcAft>
              <a:spcPct val="15000"/>
            </a:spcAft>
            <a:buChar char="•"/>
          </a:pPr>
          <a:r>
            <a:rPr lang="en-US" sz="3200" kern="1200" dirty="0"/>
            <a:t>Maintain a list of URLS, Usernames, and Passwords</a:t>
          </a:r>
        </a:p>
        <a:p>
          <a:pPr marL="285750" lvl="1" indent="-285750" algn="l" defTabSz="1422400">
            <a:lnSpc>
              <a:spcPct val="90000"/>
            </a:lnSpc>
            <a:spcBef>
              <a:spcPct val="0"/>
            </a:spcBef>
            <a:spcAft>
              <a:spcPct val="15000"/>
            </a:spcAft>
            <a:buChar char="•"/>
          </a:pPr>
          <a:r>
            <a:rPr lang="en-US" sz="3200" kern="1200" dirty="0"/>
            <a:t>Have to request an initial account</a:t>
          </a:r>
        </a:p>
        <a:p>
          <a:pPr marL="285750" lvl="1" indent="-285750" algn="l" defTabSz="1422400">
            <a:lnSpc>
              <a:spcPct val="90000"/>
            </a:lnSpc>
            <a:spcBef>
              <a:spcPct val="0"/>
            </a:spcBef>
            <a:spcAft>
              <a:spcPct val="15000"/>
            </a:spcAft>
            <a:buChar char="•"/>
          </a:pPr>
          <a:r>
            <a:rPr lang="en-US" sz="3200" kern="1200" dirty="0"/>
            <a:t>Most manual method —but works fairly well as last resort  </a:t>
          </a:r>
        </a:p>
        <a:p>
          <a:pPr marL="285750" lvl="1" indent="-285750" algn="l" defTabSz="1422400">
            <a:lnSpc>
              <a:spcPct val="90000"/>
            </a:lnSpc>
            <a:spcBef>
              <a:spcPct val="0"/>
            </a:spcBef>
            <a:spcAft>
              <a:spcPct val="15000"/>
            </a:spcAft>
            <a:buChar char="•"/>
          </a:pPr>
          <a:r>
            <a:rPr lang="en-US" sz="3200" kern="1200" dirty="0"/>
            <a:t>Can use the Illiad request ID as the external identifier for easier check in</a:t>
          </a:r>
        </a:p>
      </dsp:txBody>
      <dsp:txXfrm>
        <a:off x="18611512" y="1725274"/>
        <a:ext cx="4026190" cy="8450918"/>
      </dsp:txXfrm>
    </dsp:sp>
    <dsp:sp modelId="{07E6F021-3F46-4741-9B94-C79FF4DAC6B0}">
      <dsp:nvSpPr>
        <dsp:cNvPr id="0" name=""/>
        <dsp:cNvSpPr/>
      </dsp:nvSpPr>
      <dsp:spPr>
        <a:xfrm>
          <a:off x="17803212" y="658318"/>
          <a:ext cx="1616599" cy="161659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6000" r="-3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00DBE53-C581-2D41-9DEB-E50FF020B210}" type="datetime1">
              <a:rPr lang="en-US" smtClean="0"/>
              <a:pPr/>
              <a:t>7/20/2023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DFB1EC-8ABD-3847-8844-66DFC2B7304B}" type="slidenum">
              <a:rPr lang="en-US" smtClean="0"/>
              <a:pPr/>
              <a:t>‹#›</a:t>
            </a:fld>
            <a:endParaRPr lang="en-US"/>
          </a:p>
        </p:txBody>
      </p:sp>
    </p:spTree>
    <p:extLst>
      <p:ext uri="{BB962C8B-B14F-4D97-AF65-F5344CB8AC3E}">
        <p14:creationId xmlns:p14="http://schemas.microsoft.com/office/powerpoint/2010/main" val="3936146557"/>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02:57:40.330"/>
    </inkml:context>
    <inkml:brush xml:id="br0">
      <inkml:brushProperty name="width" value="0.35" units="cm"/>
      <inkml:brushProperty name="height" value="0.35" units="cm"/>
      <inkml:brushProperty name="color" value="#5B2D90"/>
    </inkml:brush>
  </inkml:definitions>
  <inkml:trace contextRef="#ctx0" brushRef="#br0">3287 799 24575,'5'-56'0,"-6"43"0,-2 1 0,1 0 0,-2 0 0,1 0 0,-2 0 0,0 0 0,0 1 0,-1 0 0,-13-19 0,0 4 0,-1 1 0,-42-40 0,9 17 0,-2 3 0,-2 2 0,-1 3 0,-100-51 0,76 51 0,-1 3 0,-2 5 0,-102-25 0,112 39 0,1 4 0,-2 3 0,1 3 0,-1 4 0,-1 2 0,-90 12 0,112-3 0,0 2 0,1 3 0,-86 31 0,100-27 0,1 1 0,1 2 0,0 2 0,2 1 0,-42 34 0,51-33 0,2 0 0,0 2 0,2 1 0,1 0 0,1 2 0,1 0 0,1 2 0,2 0 0,1 1 0,2 0 0,1 1 0,1 1 0,2 0 0,1 1 0,2 0 0,1 0 0,1 0 0,2 1 0,2 0 0,1 0 0,6 40 0,3-14-74,3 0 1,2-1-1,3 0 0,3-2 0,2 0 1,55 102-1,-16-56-180,4-2 0,123 145-1,225 184-415,37-35-163,-88-81 531,-55-14 120,-223-206-18,100 145-1,-136-167 67,-3 2 1,64 151-1,-84-161 97,-3 1 1,-3 2 0,-2 0-1,8 82 1,-19-72 36,-3 1 0,-3 0 0,-4-1 0,-3 1 0,-4-1 0,-3-1 0,-3 0 0,-51 135 0,37-132 0,-5-2 0,-2-1 0,-4-2 0,-4-2 0,-2-2 0,-3-2 0,-116 118 0,121-143-23,-2-2-1,-2-2 1,-2-2 0,-1-3 0,-2-2 0,-2-3 0,-93 37-1,100-49 11,-1-3-1,0-1 0,0-4 1,-1-1-1,0-2 0,-1-3 1,0-3-1,1-1 0,-85-12 0,71-1 14,1-2 0,1-3 0,0-3 0,1-2 0,2-4 0,-64-36 0,17-1 0,3-5 0,-126-107 0,-143-174-13,300 269 68,5-3 1,-99-155-1,148 207 196,2-1-1,1 0 1,2-1-1,-15-50 1,27 71-81,0 0-1,1-1 1,0 0 0,1 0 0,0 1-1,3-21 1,-1 25-26,0 0-1,1 0 1,1 0 0,-1 1-1,1-1 1,1 1-1,-1 0 1,2 0 0,-1 0-1,11-14 1,-4 10-115,1 0 0,0 1 0,0 0 0,1 1 0,0 0 0,1 1 0,0 0 0,1 2 0,0-1-1,0 2 1,0 0 0,1 1 0,0 0 0,25-3 0,-5 3-35,1 1 1,0 2-1,0 1 0,0 2 0,55 9 0,54 18-1359,-5 7-5461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02:57:41.381"/>
    </inkml:context>
    <inkml:brush xml:id="br0">
      <inkml:brushProperty name="width" value="0.35" units="cm"/>
      <inkml:brushProperty name="height" value="0.35" units="cm"/>
      <inkml:brushProperty name="color" value="#5B2D90"/>
    </inkml:brush>
  </inkml:definitions>
  <inkml:trace contextRef="#ctx0" brushRef="#br0">2060 938 24575,'-415'8'0,"-2"34"0,332-27 0,1 5 0,-145 53 0,173-50 0,1 2 0,1 3 0,2 2 0,-89 68 0,103-66 0,1 2 0,1 2 0,2 1 0,2 1 0,2 2 0,1 1 0,2 1 0,-23 51 0,22-32 0,3 0 0,3 2 0,2 1 0,3 0 0,-13 107 0,20-77 0,4 176 0,10-199 0,3 0 0,4 0 0,20 73 0,-26-122 0,1-1 0,1 0 0,1 0 0,1 0 0,1-1 0,1 0 0,0-1 0,16 19 0,-23-33 0,0-1 0,1 1 0,0 0 0,0-1 0,0 0 0,0-1 0,1 1 0,0-1 0,-1 0 0,1 0 0,0 0 0,1-1 0,-1 0 0,0 0 0,1-1 0,-1 0 0,0 0 0,1 0 0,7-1 0,1-2 0,-1 0 0,0 0 0,-1-1 0,1-1 0,0 0 0,-1-1 0,0-1 0,14-8 0,21-12 10,-2-2 1,-1-3-1,68-59 0,109-131-215,-118 103-143,-5-5 0,128-209-1,-165 227 312,-5-3-1,-5-3 0,70-219 0,-87 195 38,-26 105 164,-9 30-150,0-1 1,1 1 0,-1 0 0,0-1 0,0 1 0,0 0-1,0 0 1,0-1 0,1 1 0,-1 0 0,0 0 0,0-1-1,1 1 1,-1 0 0,0 0 0,0 0 0,1-1 0,-1 1-1,0 0 1,0 0 0,1 0 0,-1 0 0,0 0 0,1 0-1,-1-1 1,0 1 0,1 0 0,-1 0 0,0 0-1,0 0 1,1 0 0,-1 0 0,0 0 0,1 0 0,-1 0-1,0 1 1,1-1 0,-1 0 0,0 0 0,1 0 0,-1 0-1,0 0 1,0 0 0,1 1 0,-1-1 0,5 5 27,0 0-1,0 1 1,-1-1 0,0 1 0,0 0 0,0 0 0,-1 0-1,0 1 1,4 11 0,7 11 18,64 135 51,94 184-467,-127-267 219,3-2 1,69 84 0,-93-134 136,1-1 0,1-1 0,1-1 0,1-2 0,55 37 0,-65-50 0,1-1 0,0 0 0,0-2 0,1 0 0,0-1 0,1-1 0,0-1 0,0-1 0,0-1 0,0-1 0,35 0 0,-24-5 0,0 0 0,-1-2 0,1-2 0,-1-1 0,39-15 0,-8-2-55,-1-3 0,89-55 1,159-138-765,-81 26-492,398-441 1,120-300-1128,-618 765 2343,-35 57 408,-84 104-265,1 0 1,0 0-1,0 1 1,16-12 0,-24 20-17,-1 0 0,1 0 0,0 0 0,-1 0 0,1 0 0,0 1 1,0-1-1,-1 0 0,1 1 0,0-1 0,0 1 0,0 0 0,0-1 1,-1 1-1,1 0 0,0 0 0,0 0 0,0 1 0,0-1 1,0 0-1,0 1 0,-1-1 0,1 1 0,0 0 0,0-1 0,-1 1 1,1 0-1,2 2 0,0 1 52,-1 0 0,1 0 0,-1 0 0,0 1 0,0 0 0,0 0 0,-1 0 0,1 0 0,1 8 0,7 19 242,-2 0 0,4 34-1,15 141 658,16 734-360,-25-323-578,-18-614-45,4 104-134,36 199 0,-32-270 88,2 0 1,1-1-1,23 48 1,-23-61 33,0-1 0,2-1 0,0 0 1,1-1-1,1-1 0,20 19 0,-13-18-84,1-2-1,0-1 1,1-1-1,1-1 1,0-1-1,1-1 1,1-1 0,0-2-1,34 8 1,93 17-4727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02:57:42.739"/>
    </inkml:context>
    <inkml:brush xml:id="br0">
      <inkml:brushProperty name="width" value="0.35" units="cm"/>
      <inkml:brushProperty name="height" value="0.35" units="cm"/>
      <inkml:brushProperty name="color" value="#5B2D90"/>
    </inkml:brush>
  </inkml:definitions>
  <inkml:trace contextRef="#ctx0" brushRef="#br0">1803 2967 24575,'-4'-1'0,"-60"-2"0,0 3 0,0 2 0,-127 22 0,110-7 0,1 3 0,-128 52 0,145-45-69,0 3 1,3 3-1,0 2 0,3 3 0,1 2 0,1 3 0,3 2 0,2 2 1,2 3-1,2 1 0,2 3 0,-46 74 0,45-52 69,4 1 0,3 3 0,3 0 0,5 2 0,-30 121 0,42-122 0,4 1 0,3 0 0,4 1 0,3 0 0,13 149 0,-3-183 0,2 0 0,1-1 0,4 0 0,34 91 0,-36-117 0,0 1 0,1-1 0,2-1 0,28 35 0,-31-43 0,1-1 0,0-1 0,0 0 0,1-1 0,1 0 0,0-1 0,0-1 0,17 8 0,-18-11 0,0 0 0,1-1 0,-1 0 0,1-1 0,0 0 0,0-1 0,0-1 0,29-1 0,-23-2 0,0-1 0,0 0 0,0-2 0,-1 0 0,32-14 0,-12 1 0,-2-2 0,0-1 0,-1-2 0,-2-2 0,46-41 0,-25 14 0,-2-2 0,-3-3 0,-2-1 0,-3-3 0,45-80 0,-49 68 0,-4-1 0,-4-2 0,-2-1 0,32-128 0,-52 159 100,-2 0-1,-2 0 1,-2-1-1,-2 0 0,-2 0 1,-2 0-1,-3 1 1,-10-59-1,12 97-99,0 0 0,3 11 0,11 37 0,17 36 0,5 0 0,2-2 0,3-2 0,4-1 0,3-2 0,2-3 0,71 75 0,-88-109 0,2-1 0,1-2 0,57 39 0,-72-56 0,1-1 0,0-1 0,0 0 0,1-2 0,0 0 0,1-1 0,0-1 0,44 5 0,-46-10 0,0 0 0,0-2 0,0 0 0,0-1 0,0-1 0,-1-1 0,26-9 0,-14 2 0,0-2 0,-2-1 0,1-1 0,26-19 0,-4-2-54,-2-2-1,69-68 0,-36 20-354,77-104-1,95-175-573,-107 115-18,190-434 0,-213 371 225,95-370-1,-113 226 656,-46 58-43,-42 65-562,-20 245 475,-14-90 0,8 126 140,-2 1 1,-31-93-1,32 121 226,-2 1 0,0 0 0,-2 1 0,-1 0-1,0 0 1,-1 2 0,-32-35 0,38 46 1,-1 1 0,-1 0 0,1 0 0,-1 1 0,0 0 0,-1 0 0,0 1 0,0 1 0,-15-6 0,18 9-20,1 0-1,-1 1 1,0-1-1,0 1 1,0 1-1,1-1 1,-1 2-1,0-1 1,0 1-1,0 0 0,0 0 1,1 1-1,-1 0 1,0 1-1,-9 4 1,5-1 28,1 0 0,0 1 0,0 0 0,1 1 0,0 0 0,1 1 0,-1 0 0,-8 12 0,1 1 88,1 1 1,1 1-1,-13 27 1,4-1 77,3 1 0,-17 58 1,-28 183-84,25 81-965,32 72-187,25-55-202,72 419 0,160 366 10,-156-857 416,-12-80 288,-77-230 429,50 128-100,-41-109 159,1-1-1,24 37 1,-35-59 7,1 0 1,0-1 0,0 1-1,0-1 1,0 1-1,0-1 1,1 0-1,0 0 1,-1 0-1,6 2 1,-8-4-29,1-1 1,0 0-1,0 1 0,0-1 1,0 0-1,-1 0 0,1 0 0,0 0 1,0 0-1,0 0 0,0 0 1,-1-1-1,1 1 0,0-1 1,0 1-1,0-1 0,-1 0 1,1 0-1,0 0 0,-1 0 0,1 0 1,-1 0-1,1 0 0,-1 0 1,0-1-1,1 1 0,0-3 1,9-8 155,-2 0 1,1-1-1,-2 0 1,11-22-1,58-133 793,26-87-149,28-71-610,183-397-1092,-226 546-13,221-326-1,-259 436 494,83-86 1,-109 128 341,2 1 0,1 1-1,1 1 1,36-21 0,-51 36 44,1 0 0,-1 0-1,1 2 1,0 0 0,0 0-1,1 1 1,-1 1 0,30-3-1,-32 6 4,0 0-1,-1 1 0,1 0 1,0 1-1,-1 0 0,0 1 1,1 1-1,-1 0 0,0 0 1,-1 1-1,20 11 0,-10-2 0,-1 0 0,0 2 0,-1 0 0,-1 1 0,0 1 0,18 26 0,3 8 10,-3 3-1,33 68 0,68 186 101,169 587 78,-101-270-160,39-19-346,-50-244 238,-151-297-44,3-2 1,2-2-1,65 65 0,-84-100 98,0 0-1,2-2 0,41 26 1,-50-39 26,1 0 1,0-1-1,0-1 1,1-1 0,1-1-1,29 6 1,-20-8-54,0-2 0,1-1 0,-1-2-1,35-3 1,126-23-1272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9013B3-44A8-E94B-8AC0-CF0CE48BE810}" type="datetime1">
              <a:rPr lang="en-US" smtClean="0"/>
              <a:pPr/>
              <a:t>7/20/2023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3C773D-AD1C-5244-B449-F7F685ABFA71}" type="slidenum">
              <a:rPr lang="en-US" smtClean="0"/>
              <a:pPr/>
              <a:t>‹#›</a:t>
            </a:fld>
            <a:endParaRPr lang="en-US"/>
          </a:p>
        </p:txBody>
      </p:sp>
    </p:spTree>
    <p:extLst>
      <p:ext uri="{BB962C8B-B14F-4D97-AF65-F5344CB8AC3E}">
        <p14:creationId xmlns:p14="http://schemas.microsoft.com/office/powerpoint/2010/main" val="71059760"/>
      </p:ext>
    </p:extLst>
  </p:cSld>
  <p:clrMap bg1="lt1" tx1="dk1" bg2="lt2" tx2="dk2" accent1="accent1" accent2="accent2" accent3="accent3" accent4="accent4" accent5="accent5" accent6="accent6" hlink="hlink" folHlink="folHlink"/>
  <p:hf hdr="0" ftr="0" dt="0"/>
  <p:notesStyle>
    <a:lvl1pPr marL="0" algn="l" defTabSz="1087777" rtl="0" eaLnBrk="1" latinLnBrk="0" hangingPunct="1">
      <a:defRPr sz="2900" kern="1200">
        <a:solidFill>
          <a:schemeClr val="tx1"/>
        </a:solidFill>
        <a:latin typeface="+mn-lt"/>
        <a:ea typeface="+mn-ea"/>
        <a:cs typeface="+mn-cs"/>
      </a:defRPr>
    </a:lvl1pPr>
    <a:lvl2pPr marL="1087777" algn="l" defTabSz="1087777" rtl="0" eaLnBrk="1" latinLnBrk="0" hangingPunct="1">
      <a:defRPr sz="2900" kern="1200">
        <a:solidFill>
          <a:schemeClr val="tx1"/>
        </a:solidFill>
        <a:latin typeface="+mn-lt"/>
        <a:ea typeface="+mn-ea"/>
        <a:cs typeface="+mn-cs"/>
      </a:defRPr>
    </a:lvl2pPr>
    <a:lvl3pPr marL="2175551" algn="l" defTabSz="1087777" rtl="0" eaLnBrk="1" latinLnBrk="0" hangingPunct="1">
      <a:defRPr sz="2900" kern="1200">
        <a:solidFill>
          <a:schemeClr val="tx1"/>
        </a:solidFill>
        <a:latin typeface="+mn-lt"/>
        <a:ea typeface="+mn-ea"/>
        <a:cs typeface="+mn-cs"/>
      </a:defRPr>
    </a:lvl3pPr>
    <a:lvl4pPr marL="3263325" algn="l" defTabSz="1087777" rtl="0" eaLnBrk="1" latinLnBrk="0" hangingPunct="1">
      <a:defRPr sz="2900" kern="1200">
        <a:solidFill>
          <a:schemeClr val="tx1"/>
        </a:solidFill>
        <a:latin typeface="+mn-lt"/>
        <a:ea typeface="+mn-ea"/>
        <a:cs typeface="+mn-cs"/>
      </a:defRPr>
    </a:lvl4pPr>
    <a:lvl5pPr marL="4351104" algn="l" defTabSz="1087777" rtl="0" eaLnBrk="1" latinLnBrk="0" hangingPunct="1">
      <a:defRPr sz="2900" kern="1200">
        <a:solidFill>
          <a:schemeClr val="tx1"/>
        </a:solidFill>
        <a:latin typeface="+mn-lt"/>
        <a:ea typeface="+mn-ea"/>
        <a:cs typeface="+mn-cs"/>
      </a:defRPr>
    </a:lvl5pPr>
    <a:lvl6pPr marL="5438881" algn="l" defTabSz="1087777" rtl="0" eaLnBrk="1" latinLnBrk="0" hangingPunct="1">
      <a:defRPr sz="2900" kern="1200">
        <a:solidFill>
          <a:schemeClr val="tx1"/>
        </a:solidFill>
        <a:latin typeface="+mn-lt"/>
        <a:ea typeface="+mn-ea"/>
        <a:cs typeface="+mn-cs"/>
      </a:defRPr>
    </a:lvl6pPr>
    <a:lvl7pPr marL="6526655" algn="l" defTabSz="1087777" rtl="0" eaLnBrk="1" latinLnBrk="0" hangingPunct="1">
      <a:defRPr sz="2900" kern="1200">
        <a:solidFill>
          <a:schemeClr val="tx1"/>
        </a:solidFill>
        <a:latin typeface="+mn-lt"/>
        <a:ea typeface="+mn-ea"/>
        <a:cs typeface="+mn-cs"/>
      </a:defRPr>
    </a:lvl7pPr>
    <a:lvl8pPr marL="7614429" algn="l" defTabSz="1087777" rtl="0" eaLnBrk="1" latinLnBrk="0" hangingPunct="1">
      <a:defRPr sz="2900" kern="1200">
        <a:solidFill>
          <a:schemeClr val="tx1"/>
        </a:solidFill>
        <a:latin typeface="+mn-lt"/>
        <a:ea typeface="+mn-ea"/>
        <a:cs typeface="+mn-cs"/>
      </a:defRPr>
    </a:lvl8pPr>
    <a:lvl9pPr marL="8702206" algn="l" defTabSz="1087777" rtl="0" eaLnBrk="1" latinLnBrk="0" hangingPunct="1">
      <a:defRPr sz="2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C773D-AD1C-5244-B449-F7F685ABFA71}" type="slidenum">
              <a:rPr lang="en-US" smtClean="0"/>
              <a:pPr/>
              <a:t>3</a:t>
            </a:fld>
            <a:endParaRPr lang="en-US"/>
          </a:p>
        </p:txBody>
      </p:sp>
    </p:spTree>
    <p:extLst>
      <p:ext uri="{BB962C8B-B14F-4D97-AF65-F5344CB8AC3E}">
        <p14:creationId xmlns:p14="http://schemas.microsoft.com/office/powerpoint/2010/main" val="1060239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There are a lot of things that Rapido has going for it.  My favorite part is the RapidILL integration.  I think leaving OCLC is most viable when you’re able to connect well with a larger network of libraries (for us it was the SUNYs) and have a larger demand for digital requests.  It’s easy to send e-mail &amp; (now) ALA requests through the system.  There’s not as much status updates/direct communications with those types of requests, but it’s easier than managing them outside of the system.  Most libraries we’ve worked with manually add the requests to their systems (WS, Clio, </a:t>
            </a:r>
            <a:r>
              <a:rPr lang="en-US" dirty="0" err="1"/>
              <a:t>etc</a:t>
            </a:r>
            <a:r>
              <a:rPr lang="en-US" dirty="0"/>
              <a:t>).  </a:t>
            </a:r>
            <a:br>
              <a:rPr lang="en-US" dirty="0"/>
            </a:br>
            <a:br>
              <a:rPr lang="en-US" dirty="0"/>
            </a:br>
            <a:r>
              <a:rPr lang="en-US" dirty="0" err="1"/>
              <a:t>ExLibris</a:t>
            </a:r>
            <a:r>
              <a:rPr lang="en-US" dirty="0"/>
              <a:t> is continuing to develop Rapido and are trying to listen to their customer base.  The addition of the ALA form, was a direct result of customers saying this HAS to be integrated.   Meghann Weldon is great to work with on the </a:t>
            </a:r>
            <a:r>
              <a:rPr lang="en-US" dirty="0" err="1"/>
              <a:t>ExLibris</a:t>
            </a:r>
            <a:r>
              <a:rPr lang="en-US" dirty="0"/>
              <a:t> team and has been pushing for and working on better documentation.   They are actively looking for ways to connect with other libraries.  </a:t>
            </a:r>
          </a:p>
        </p:txBody>
      </p:sp>
      <p:sp>
        <p:nvSpPr>
          <p:cNvPr id="4" name="Slide Number Placeholder 3"/>
          <p:cNvSpPr>
            <a:spLocks noGrp="1"/>
          </p:cNvSpPr>
          <p:nvPr>
            <p:ph type="sldNum" sz="quarter" idx="5"/>
          </p:nvPr>
        </p:nvSpPr>
        <p:spPr/>
        <p:txBody>
          <a:bodyPr/>
          <a:lstStyle/>
          <a:p>
            <a:fld id="{E83C773D-AD1C-5244-B449-F7F685ABFA71}" type="slidenum">
              <a:rPr lang="en-US" smtClean="0"/>
              <a:pPr/>
              <a:t>15</a:t>
            </a:fld>
            <a:endParaRPr lang="en-US"/>
          </a:p>
        </p:txBody>
      </p:sp>
    </p:spTree>
    <p:extLst>
      <p:ext uri="{BB962C8B-B14F-4D97-AF65-F5344CB8AC3E}">
        <p14:creationId xmlns:p14="http://schemas.microsoft.com/office/powerpoint/2010/main" val="4109425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Yes, of course I miss Illiad, but in the grand scheme of things, the transition would have been immensely more challenging if I continued to pine after what I no longer had.  Even if we were to give up Rapido, all we would gain back is </a:t>
            </a:r>
            <a:r>
              <a:rPr lang="en-US" dirty="0" err="1"/>
              <a:t>Worldshare</a:t>
            </a:r>
            <a:r>
              <a:rPr lang="en-US" dirty="0"/>
              <a:t> and perhaps IDS Logic.  My philosophy is to try and make the best of what we’ve got.  </a:t>
            </a:r>
          </a:p>
        </p:txBody>
      </p:sp>
      <p:sp>
        <p:nvSpPr>
          <p:cNvPr id="4" name="Slide Number Placeholder 3"/>
          <p:cNvSpPr>
            <a:spLocks noGrp="1"/>
          </p:cNvSpPr>
          <p:nvPr>
            <p:ph type="sldNum" sz="quarter" idx="5"/>
          </p:nvPr>
        </p:nvSpPr>
        <p:spPr/>
        <p:txBody>
          <a:bodyPr/>
          <a:lstStyle/>
          <a:p>
            <a:fld id="{E83C773D-AD1C-5244-B449-F7F685ABFA71}" type="slidenum">
              <a:rPr lang="en-US" smtClean="0"/>
              <a:pPr/>
              <a:t>16</a:t>
            </a:fld>
            <a:endParaRPr lang="en-US"/>
          </a:p>
        </p:txBody>
      </p:sp>
    </p:spTree>
    <p:extLst>
      <p:ext uri="{BB962C8B-B14F-4D97-AF65-F5344CB8AC3E}">
        <p14:creationId xmlns:p14="http://schemas.microsoft.com/office/powerpoint/2010/main" val="1147009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C773D-AD1C-5244-B449-F7F685ABFA71}" type="slidenum">
              <a:rPr lang="en-US" smtClean="0"/>
              <a:pPr/>
              <a:t>17</a:t>
            </a:fld>
            <a:endParaRPr lang="en-US"/>
          </a:p>
        </p:txBody>
      </p:sp>
    </p:spTree>
    <p:extLst>
      <p:ext uri="{BB962C8B-B14F-4D97-AF65-F5344CB8AC3E}">
        <p14:creationId xmlns:p14="http://schemas.microsoft.com/office/powerpoint/2010/main" val="154614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a:t>Rapido works sort of like a Plugin into ALMA.  Click on the icon to bring down a list of sets (these sets can be modified by clicking on the gear).  Certain sets can be listed as public, or mandatory for all individuals with certain privileges.  </a:t>
            </a:r>
          </a:p>
          <a:p>
            <a:r>
              <a:rPr lang="en-US" dirty="0"/>
              <a:t>I’ve chosen to have a main working set of mediated borrowing requests.  Everything with the statuses show in the second image fall into that set.  I’ve also set up sets for mediated patron renewals, general messages, and a few other things I’d likely miss without a set.  Finally, requests can be searched in a variety of different ways (Title, author, external identifier, requester) and you can search ALL borrowing requests from the top search or you can search within a set.  Sets can also be organized/sorted in ways that make sense to you.  In my main working set most recent requests appear at the top.  </a:t>
            </a:r>
          </a:p>
        </p:txBody>
      </p:sp>
      <p:sp>
        <p:nvSpPr>
          <p:cNvPr id="4" name="Slide Number Placeholder 3"/>
          <p:cNvSpPr>
            <a:spLocks noGrp="1"/>
          </p:cNvSpPr>
          <p:nvPr>
            <p:ph type="sldNum" sz="quarter" idx="5"/>
          </p:nvPr>
        </p:nvSpPr>
        <p:spPr/>
        <p:txBody>
          <a:bodyPr/>
          <a:lstStyle/>
          <a:p>
            <a:fld id="{E83C773D-AD1C-5244-B449-F7F685ABFA71}" type="slidenum">
              <a:rPr lang="en-US" smtClean="0"/>
              <a:pPr/>
              <a:t>25</a:t>
            </a:fld>
            <a:endParaRPr lang="en-US"/>
          </a:p>
        </p:txBody>
      </p:sp>
    </p:spTree>
    <p:extLst>
      <p:ext uri="{BB962C8B-B14F-4D97-AF65-F5344CB8AC3E}">
        <p14:creationId xmlns:p14="http://schemas.microsoft.com/office/powerpoint/2010/main" val="2714852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a:t>This is the main layout of my main working set.  I usually use the split view to view the request more deeply on the right. There are options to view one or the other list.  In the Details (right side of the split view), there’s more detailed information about the request.  Title, ISBN, OCLC, labels, patron submitted information, Pod information, ID numbers, Any query to patron information and Notes.  The notes added here are internal notes and are not visible in the request.  </a:t>
            </a:r>
            <a:br>
              <a:rPr lang="en-US" dirty="0"/>
            </a:br>
            <a:r>
              <a:rPr lang="en-US" dirty="0"/>
              <a:t>Rapido depends heavily on Mediations and Labels.  Labels are used to specify which mediations are applied to a request and labels are used to bypass the mediation.   The “…” allows certain actions on the request depending on which part of the workflow a request is currently at.  The “Edit” allows for more substantial changes to the request.  </a:t>
            </a:r>
          </a:p>
        </p:txBody>
      </p:sp>
      <p:sp>
        <p:nvSpPr>
          <p:cNvPr id="4" name="Slide Number Placeholder 3"/>
          <p:cNvSpPr>
            <a:spLocks noGrp="1"/>
          </p:cNvSpPr>
          <p:nvPr>
            <p:ph type="sldNum" sz="quarter" idx="5"/>
          </p:nvPr>
        </p:nvSpPr>
        <p:spPr/>
        <p:txBody>
          <a:bodyPr/>
          <a:lstStyle/>
          <a:p>
            <a:fld id="{E83C773D-AD1C-5244-B449-F7F685ABFA71}" type="slidenum">
              <a:rPr lang="en-US" smtClean="0"/>
              <a:pPr/>
              <a:t>26</a:t>
            </a:fld>
            <a:endParaRPr lang="en-US"/>
          </a:p>
        </p:txBody>
      </p:sp>
    </p:spTree>
    <p:extLst>
      <p:ext uri="{BB962C8B-B14F-4D97-AF65-F5344CB8AC3E}">
        <p14:creationId xmlns:p14="http://schemas.microsoft.com/office/powerpoint/2010/main" val="1966667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When edit is clicked the request is opened.  This is where you’d add/change any bibliographic information.  You can also review the history of the request, add a Rota/partner, view and send a general message, view received items (later on), or review attachments.  There are currently options to save the request and save and close.  </a:t>
            </a:r>
          </a:p>
        </p:txBody>
      </p:sp>
      <p:sp>
        <p:nvSpPr>
          <p:cNvPr id="4" name="Slide Number Placeholder 3"/>
          <p:cNvSpPr>
            <a:spLocks noGrp="1"/>
          </p:cNvSpPr>
          <p:nvPr>
            <p:ph type="sldNum" sz="quarter" idx="5"/>
          </p:nvPr>
        </p:nvSpPr>
        <p:spPr/>
        <p:txBody>
          <a:bodyPr/>
          <a:lstStyle/>
          <a:p>
            <a:fld id="{E83C773D-AD1C-5244-B449-F7F685ABFA71}" type="slidenum">
              <a:rPr lang="en-US" smtClean="0"/>
              <a:pPr/>
              <a:t>27</a:t>
            </a:fld>
            <a:endParaRPr lang="en-US"/>
          </a:p>
        </p:txBody>
      </p:sp>
    </p:spTree>
    <p:extLst>
      <p:ext uri="{BB962C8B-B14F-4D97-AF65-F5344CB8AC3E}">
        <p14:creationId xmlns:p14="http://schemas.microsoft.com/office/powerpoint/2010/main" val="431843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Another difference between Illiad an Rapido is that a request DOESN’T have to stay with one user.  It’s helpful to be able to change the patron on the request when there is a proxy type of situation, or I sometimes do this when I’m troubleshooting for a patron from the PRIMO side (recreating the request).  It’s also possible to change the request format from physical to digital (but not from book to article).  I’ll also sometimes change the External identifier—especially when I know that a request will becoming from Illiad Lending Webpages.  This makes the receive process run more smoothly.  </a:t>
            </a:r>
            <a:br>
              <a:rPr lang="en-US" dirty="0"/>
            </a:br>
            <a:r>
              <a:rPr lang="en-US" dirty="0"/>
              <a:t>There are three different places on any given request to add notes.  It’s confusing.  The notes field of the Resource Information section is usually imported from the bibliographic record—unless the patron adds a note to the request—then it imports there AND in the notes section on the Request attributes section.  Notes added by library staff in the split view don’t show up anywhere else..  The notes in the Request attributes section DO send to the patron AND to the lending libraries.  It has been my experience that no notes carry over to RapidILL.   </a:t>
            </a:r>
          </a:p>
        </p:txBody>
      </p:sp>
      <p:sp>
        <p:nvSpPr>
          <p:cNvPr id="4" name="Slide Number Placeholder 3"/>
          <p:cNvSpPr>
            <a:spLocks noGrp="1"/>
          </p:cNvSpPr>
          <p:nvPr>
            <p:ph type="sldNum" sz="quarter" idx="5"/>
          </p:nvPr>
        </p:nvSpPr>
        <p:spPr/>
        <p:txBody>
          <a:bodyPr/>
          <a:lstStyle/>
          <a:p>
            <a:fld id="{E83C773D-AD1C-5244-B449-F7F685ABFA71}" type="slidenum">
              <a:rPr lang="en-US" smtClean="0"/>
              <a:pPr/>
              <a:t>28</a:t>
            </a:fld>
            <a:endParaRPr lang="en-US"/>
          </a:p>
        </p:txBody>
      </p:sp>
    </p:spTree>
    <p:extLst>
      <p:ext uri="{BB962C8B-B14F-4D97-AF65-F5344CB8AC3E}">
        <p14:creationId xmlns:p14="http://schemas.microsoft.com/office/powerpoint/2010/main" val="1812582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When a request comes into Rapido, the system first tries to do a locate.  It looks for potential suppliers while also looking at any type of mediation available for the request.  This particular request was located at Geneseo, but was stopped form automatically going there because there was a mediation rule to stop the request when the notes field isn’t null.  Mediation rules work with a label/bypass label type system.  We have several different mediation rules that each have a bypass label ---this helps me not overlook something.  Other institutions might have one mediation rule, and they look at ALL THE THINGS, and then use one bypass to send the request along.  </a:t>
            </a:r>
            <a:br>
              <a:rPr lang="en-US" dirty="0"/>
            </a:br>
            <a:r>
              <a:rPr lang="en-US" dirty="0"/>
              <a:t>I also tend to use labels for other things as well.  Indicating whether something is a score, multimedia, etc. or articles that are tagged as owned, when the system flags them, I indicate whether it’s owned because it’s embargo, ends before or after the date of the request.  Labels are available in analytics.</a:t>
            </a:r>
          </a:p>
        </p:txBody>
      </p:sp>
      <p:sp>
        <p:nvSpPr>
          <p:cNvPr id="4" name="Slide Number Placeholder 3"/>
          <p:cNvSpPr>
            <a:spLocks noGrp="1"/>
          </p:cNvSpPr>
          <p:nvPr>
            <p:ph type="sldNum" sz="quarter" idx="5"/>
          </p:nvPr>
        </p:nvSpPr>
        <p:spPr/>
        <p:txBody>
          <a:bodyPr/>
          <a:lstStyle/>
          <a:p>
            <a:fld id="{E83C773D-AD1C-5244-B449-F7F685ABFA71}" type="slidenum">
              <a:rPr lang="en-US" smtClean="0"/>
              <a:pPr/>
              <a:t>29</a:t>
            </a:fld>
            <a:endParaRPr lang="en-US"/>
          </a:p>
        </p:txBody>
      </p:sp>
    </p:spTree>
    <p:extLst>
      <p:ext uri="{BB962C8B-B14F-4D97-AF65-F5344CB8AC3E}">
        <p14:creationId xmlns:p14="http://schemas.microsoft.com/office/powerpoint/2010/main" val="2790770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dirty="0"/>
              <a:t>Besides Rapido/RapidILL and Alma Resource Sharing we can borrow from other libraries in the following ways.  </a:t>
            </a:r>
          </a:p>
          <a:p>
            <a:r>
              <a:rPr lang="en-US" dirty="0"/>
              <a:t>ALA forms are required by some libraries that don’t connect directly, Tulane University and Mid-Continent Public Library are examples.  When we first began using Rapido, I sent ALA request forms to each new partner I was contacting (along with a here’s why I’m sending this email).  Some required ALA forms, some were happy to be an email partner, some weren’t willing to loan at all.  Toward the end of 2022, </a:t>
            </a:r>
            <a:r>
              <a:rPr lang="en-US" dirty="0" err="1"/>
              <a:t>ExLibris</a:t>
            </a:r>
            <a:r>
              <a:rPr lang="en-US" dirty="0"/>
              <a:t> added an integrated ALA request form where request information was automatically imported into an ALA form, and then we could just add the partner to the ROTAs and it would send the e-mail and ALA form in one fell swoop.  This was an awesome development.  </a:t>
            </a:r>
            <a:br>
              <a:rPr lang="en-US" dirty="0"/>
            </a:br>
            <a:r>
              <a:rPr lang="en-US" dirty="0"/>
              <a:t>Email partners are pretty straight forward.  We create a partner record and include the lenders preferred email address.  It then sends an e-mail request including bibliographic information, our identifier and any notes we choose to include.  </a:t>
            </a:r>
            <a:br>
              <a:rPr lang="en-US" dirty="0"/>
            </a:br>
            <a:r>
              <a:rPr lang="en-US" dirty="0"/>
              <a:t>Illiad ISO ILL is an option that allows us to connect directly to Illiad libraries without OCLC/ALMA, etc.  Unfortunately, ISO ILL isn’t automatically installed on the Illiad side, so there’s a bit of setup that needs to happen on the lender.  It feels awkward asking libraries to do all this work on our behalf—but once they’re set up they could encourage other libraries to connect via ISO ILL.  Additionally the lender would have to send us their Illiad server address.  The other downside to this request method is that the lender has to create a new lending address for our library—it has to be different than the original OCLC record.  We actually ended up changing our library symbol within ALMA from XIM to ITHACARS in order to be able to connect with libraries willing to lend this way.  We had several libraries that we were using this method with—BUT when we joined RAPID-R earlier this year it turned out that most if not all of them were in our </a:t>
            </a:r>
            <a:r>
              <a:rPr lang="en-US" dirty="0" err="1"/>
              <a:t>RapidR</a:t>
            </a:r>
            <a:r>
              <a:rPr lang="en-US" dirty="0"/>
              <a:t> pods.</a:t>
            </a:r>
          </a:p>
          <a:p>
            <a:r>
              <a:rPr lang="en-US" dirty="0"/>
              <a:t>Illiad Lending Webpages seem to work well for those that have them enabled.  We can either use our old account (having it modified with a new password) or create a new account—depending on the preference of the lending library.  This is probably the most manual process left for us because we have to go outside of the system to enter in the information.  It’s also challenging to maintain a list of URLS, UNs &amp; PWs.  For easier receiving of items, I have gotten in the habit of changing the external identifier to the ILLIAD TN number assigned to the request.    </a:t>
            </a:r>
          </a:p>
        </p:txBody>
      </p:sp>
      <p:sp>
        <p:nvSpPr>
          <p:cNvPr id="4" name="Slide Number Placeholder 3"/>
          <p:cNvSpPr>
            <a:spLocks noGrp="1"/>
          </p:cNvSpPr>
          <p:nvPr>
            <p:ph type="sldNum" sz="quarter" idx="5"/>
          </p:nvPr>
        </p:nvSpPr>
        <p:spPr/>
        <p:txBody>
          <a:bodyPr/>
          <a:lstStyle/>
          <a:p>
            <a:fld id="{E83C773D-AD1C-5244-B449-F7F685ABFA71}" type="slidenum">
              <a:rPr lang="en-US" smtClean="0"/>
              <a:pPr/>
              <a:t>30</a:t>
            </a:fld>
            <a:endParaRPr lang="en-US"/>
          </a:p>
        </p:txBody>
      </p:sp>
    </p:spTree>
    <p:extLst>
      <p:ext uri="{BB962C8B-B14F-4D97-AF65-F5344CB8AC3E}">
        <p14:creationId xmlns:p14="http://schemas.microsoft.com/office/powerpoint/2010/main" val="1504645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C773D-AD1C-5244-B449-F7F685ABFA71}" type="slidenum">
              <a:rPr lang="en-US" smtClean="0"/>
              <a:pPr/>
              <a:t>31</a:t>
            </a:fld>
            <a:endParaRPr lang="en-US"/>
          </a:p>
        </p:txBody>
      </p:sp>
    </p:spTree>
    <p:extLst>
      <p:ext uri="{BB962C8B-B14F-4D97-AF65-F5344CB8AC3E}">
        <p14:creationId xmlns:p14="http://schemas.microsoft.com/office/powerpoint/2010/main" val="653626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We had already been experiencing a significant decrease in lending requests before the Pandemic.  Once we changed over to Rapido—there was a sharp decrease in Lending overall--mostly because we went from hundreds if potential borrowers to those that were only ALMA RS/Rapido/RapidILL partners.  We are still willing to lend to those that ask—and as an added bonus… We’ll no longer charge if a library is willing to loan to us reciprocally.  Otherwise, we’re adopting a we charge what you charge model.      </a:t>
            </a:r>
          </a:p>
        </p:txBody>
      </p:sp>
      <p:sp>
        <p:nvSpPr>
          <p:cNvPr id="4" name="Slide Number Placeholder 3"/>
          <p:cNvSpPr>
            <a:spLocks noGrp="1"/>
          </p:cNvSpPr>
          <p:nvPr>
            <p:ph type="sldNum" sz="quarter" idx="5"/>
          </p:nvPr>
        </p:nvSpPr>
        <p:spPr/>
        <p:txBody>
          <a:bodyPr/>
          <a:lstStyle/>
          <a:p>
            <a:fld id="{E83C773D-AD1C-5244-B449-F7F685ABFA71}" type="slidenum">
              <a:rPr lang="en-US" smtClean="0"/>
              <a:pPr/>
              <a:t>7</a:t>
            </a:fld>
            <a:endParaRPr lang="en-US"/>
          </a:p>
        </p:txBody>
      </p:sp>
    </p:spTree>
    <p:extLst>
      <p:ext uri="{BB962C8B-B14F-4D97-AF65-F5344CB8AC3E}">
        <p14:creationId xmlns:p14="http://schemas.microsoft.com/office/powerpoint/2010/main" val="4138141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directory has been helpful in seeing who else might be a potential partner to connect with.  Becoming a member of the directory doesn’t necessarily mean you’ll receive requests right away… it just opens up the potential for partnership with some additional setup.  </a:t>
            </a:r>
          </a:p>
        </p:txBody>
      </p:sp>
      <p:sp>
        <p:nvSpPr>
          <p:cNvPr id="4" name="Slide Number Placeholder 3"/>
          <p:cNvSpPr>
            <a:spLocks noGrp="1"/>
          </p:cNvSpPr>
          <p:nvPr>
            <p:ph type="sldNum" sz="quarter" idx="5"/>
          </p:nvPr>
        </p:nvSpPr>
        <p:spPr/>
        <p:txBody>
          <a:bodyPr/>
          <a:lstStyle/>
          <a:p>
            <a:fld id="{E83C773D-AD1C-5244-B449-F7F685ABFA71}" type="slidenum">
              <a:rPr lang="en-US" smtClean="0"/>
              <a:pPr/>
              <a:t>32</a:t>
            </a:fld>
            <a:endParaRPr lang="en-US"/>
          </a:p>
        </p:txBody>
      </p:sp>
    </p:spTree>
    <p:extLst>
      <p:ext uri="{BB962C8B-B14F-4D97-AF65-F5344CB8AC3E}">
        <p14:creationId xmlns:p14="http://schemas.microsoft.com/office/powerpoint/2010/main" val="957733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find partners feature helps identify potential partners for items that weren’t able to locate or find a partner initially.  This is a great place to start to find possible lenders.  I also tend to use </a:t>
            </a:r>
            <a:r>
              <a:rPr lang="en-US" dirty="0" err="1"/>
              <a:t>Firstsearch</a:t>
            </a:r>
            <a:r>
              <a:rPr lang="en-US" dirty="0"/>
              <a:t> </a:t>
            </a:r>
            <a:r>
              <a:rPr lang="en-US" dirty="0" err="1"/>
              <a:t>Worldcat</a:t>
            </a:r>
            <a:r>
              <a:rPr lang="en-US" dirty="0"/>
              <a:t> regularly (which we still have a subscription to)</a:t>
            </a:r>
          </a:p>
        </p:txBody>
      </p:sp>
      <p:sp>
        <p:nvSpPr>
          <p:cNvPr id="4" name="Slide Number Placeholder 3"/>
          <p:cNvSpPr>
            <a:spLocks noGrp="1"/>
          </p:cNvSpPr>
          <p:nvPr>
            <p:ph type="sldNum" sz="quarter" idx="5"/>
          </p:nvPr>
        </p:nvSpPr>
        <p:spPr/>
        <p:txBody>
          <a:bodyPr/>
          <a:lstStyle/>
          <a:p>
            <a:fld id="{E83C773D-AD1C-5244-B449-F7F685ABFA71}" type="slidenum">
              <a:rPr lang="en-US" smtClean="0"/>
              <a:pPr/>
              <a:t>33</a:t>
            </a:fld>
            <a:endParaRPr lang="en-US"/>
          </a:p>
        </p:txBody>
      </p:sp>
    </p:spTree>
    <p:extLst>
      <p:ext uri="{BB962C8B-B14F-4D97-AF65-F5344CB8AC3E}">
        <p14:creationId xmlns:p14="http://schemas.microsoft.com/office/powerpoint/2010/main" val="4151086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requests are missing a large amount of metadata, or you’re convinced there might be another records for it.  This allows you to search the Global title index to see what other versions/editions there might be, without having to navigate away form primo.  </a:t>
            </a:r>
          </a:p>
        </p:txBody>
      </p:sp>
      <p:sp>
        <p:nvSpPr>
          <p:cNvPr id="4" name="Slide Number Placeholder 3"/>
          <p:cNvSpPr>
            <a:spLocks noGrp="1"/>
          </p:cNvSpPr>
          <p:nvPr>
            <p:ph type="sldNum" sz="quarter" idx="5"/>
          </p:nvPr>
        </p:nvSpPr>
        <p:spPr/>
        <p:txBody>
          <a:bodyPr/>
          <a:lstStyle/>
          <a:p>
            <a:fld id="{E83C773D-AD1C-5244-B449-F7F685ABFA71}" type="slidenum">
              <a:rPr lang="en-US" smtClean="0"/>
              <a:pPr/>
              <a:t>34</a:t>
            </a:fld>
            <a:endParaRPr lang="en-US"/>
          </a:p>
        </p:txBody>
      </p:sp>
    </p:spTree>
    <p:extLst>
      <p:ext uri="{BB962C8B-B14F-4D97-AF65-F5344CB8AC3E}">
        <p14:creationId xmlns:p14="http://schemas.microsoft.com/office/powerpoint/2010/main" val="1418748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copyright mediation rule is now working!  When set up, you’re able to either mediate requests that meet the rule of five, or mark them for easy identification later on for payment.  This rule works by adding a label (of your creation) to the request indicating that it falls outside of the rule.  </a:t>
            </a:r>
          </a:p>
        </p:txBody>
      </p:sp>
      <p:sp>
        <p:nvSpPr>
          <p:cNvPr id="4" name="Slide Number Placeholder 3"/>
          <p:cNvSpPr>
            <a:spLocks noGrp="1"/>
          </p:cNvSpPr>
          <p:nvPr>
            <p:ph type="sldNum" sz="quarter" idx="5"/>
          </p:nvPr>
        </p:nvSpPr>
        <p:spPr/>
        <p:txBody>
          <a:bodyPr/>
          <a:lstStyle/>
          <a:p>
            <a:fld id="{E83C773D-AD1C-5244-B449-F7F685ABFA71}" type="slidenum">
              <a:rPr lang="en-US" smtClean="0"/>
              <a:pPr/>
              <a:t>35</a:t>
            </a:fld>
            <a:endParaRPr lang="en-US"/>
          </a:p>
        </p:txBody>
      </p:sp>
    </p:spTree>
    <p:extLst>
      <p:ext uri="{BB962C8B-B14F-4D97-AF65-F5344CB8AC3E}">
        <p14:creationId xmlns:p14="http://schemas.microsoft.com/office/powerpoint/2010/main" val="1281019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ExLibris</a:t>
            </a:r>
            <a:r>
              <a:rPr lang="en-US" dirty="0"/>
              <a:t> has been working diligently to fill out Rapido more, focusing on areas of Community, Ecosystem, User Experience and analytics.  I’m really looking forward to seeing what they come up with for </a:t>
            </a:r>
            <a:r>
              <a:rPr lang="en-US" dirty="0" err="1"/>
              <a:t>Ebook</a:t>
            </a:r>
            <a:r>
              <a:rPr lang="en-US" dirty="0"/>
              <a:t> lending—and whether we’ll successfully be able to connect with OCLC libraries directly.  </a:t>
            </a:r>
          </a:p>
        </p:txBody>
      </p:sp>
      <p:sp>
        <p:nvSpPr>
          <p:cNvPr id="4" name="Slide Number Placeholder 3"/>
          <p:cNvSpPr>
            <a:spLocks noGrp="1"/>
          </p:cNvSpPr>
          <p:nvPr>
            <p:ph type="sldNum" sz="quarter" idx="5"/>
          </p:nvPr>
        </p:nvSpPr>
        <p:spPr/>
        <p:txBody>
          <a:bodyPr/>
          <a:lstStyle/>
          <a:p>
            <a:fld id="{E83C773D-AD1C-5244-B449-F7F685ABFA71}" type="slidenum">
              <a:rPr lang="en-US" smtClean="0"/>
              <a:pPr/>
              <a:t>36</a:t>
            </a:fld>
            <a:endParaRPr lang="en-US"/>
          </a:p>
        </p:txBody>
      </p:sp>
    </p:spTree>
    <p:extLst>
      <p:ext uri="{BB962C8B-B14F-4D97-AF65-F5344CB8AC3E}">
        <p14:creationId xmlns:p14="http://schemas.microsoft.com/office/powerpoint/2010/main" val="1418871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a:t>So many libraries have said yes without batting an eye.  Some libraries have sent me lists of questions about our experience and what it’s like being off of OCLC.  “Hey, I’ve heard of you… you’re that library…” I am so appreciative to all those libraries that are taking the time to loan to us outside of their normal workflow—those that are willing to experiment and try ISO ILL and ALMA Resource Sharing.  Some other reasons people gave for not loaning:: staffing levels are low, We’re renovating, we just don’t lend outside of OCLC.    </a:t>
            </a:r>
          </a:p>
          <a:p>
            <a:endParaRPr lang="en-US" dirty="0"/>
          </a:p>
          <a:p>
            <a:r>
              <a:rPr lang="en-US" dirty="0"/>
              <a:t>One other thing I should mention about the switch is membership with OCLC affiliated profile groups.  For example, we were LVIS members, for example, but now that we no longer participate with OCLC </a:t>
            </a:r>
            <a:r>
              <a:rPr lang="en-US" dirty="0" err="1"/>
              <a:t>Worldshare</a:t>
            </a:r>
            <a:r>
              <a:rPr lang="en-US" dirty="0"/>
              <a:t>, my assumption is that we are no longer affiliated with that group—however, we would continue to honor the criteria for the group.  </a:t>
            </a:r>
          </a:p>
        </p:txBody>
      </p:sp>
      <p:sp>
        <p:nvSpPr>
          <p:cNvPr id="4" name="Slide Number Placeholder 3"/>
          <p:cNvSpPr>
            <a:spLocks noGrp="1"/>
          </p:cNvSpPr>
          <p:nvPr>
            <p:ph type="sldNum" sz="quarter" idx="5"/>
          </p:nvPr>
        </p:nvSpPr>
        <p:spPr/>
        <p:txBody>
          <a:bodyPr/>
          <a:lstStyle/>
          <a:p>
            <a:fld id="{E83C773D-AD1C-5244-B449-F7F685ABFA71}" type="slidenum">
              <a:rPr lang="en-US" smtClean="0"/>
              <a:pPr/>
              <a:t>37</a:t>
            </a:fld>
            <a:endParaRPr lang="en-US"/>
          </a:p>
        </p:txBody>
      </p:sp>
    </p:spTree>
    <p:extLst>
      <p:ext uri="{BB962C8B-B14F-4D97-AF65-F5344CB8AC3E}">
        <p14:creationId xmlns:p14="http://schemas.microsoft.com/office/powerpoint/2010/main" val="525582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So in the beginning I mentioned, “I have a very bad feeling about this”.   Is that still true--?  Not really.   Sometimes moving to a new system can be overwhelming and frustrating.  For me though, it’s challenging and keeps things interesting, all the while making me feel like maybe I’ve gone back in time [cough… “what ALA form?”.  When I was thinking of ideas for this presentation, Robert Frost’s poem, “The Road Not Taken” kept sneaking into my mind.  The last stanza rings especially true… This switch has definitely challenged me to look at some things in a new ways—and sometimes having this ability “makes all the difference”.  </a:t>
            </a:r>
          </a:p>
        </p:txBody>
      </p:sp>
      <p:sp>
        <p:nvSpPr>
          <p:cNvPr id="4" name="Slide Number Placeholder 3"/>
          <p:cNvSpPr>
            <a:spLocks noGrp="1"/>
          </p:cNvSpPr>
          <p:nvPr>
            <p:ph type="sldNum" sz="quarter" idx="5"/>
          </p:nvPr>
        </p:nvSpPr>
        <p:spPr/>
        <p:txBody>
          <a:bodyPr/>
          <a:lstStyle/>
          <a:p>
            <a:fld id="{E83C773D-AD1C-5244-B449-F7F685ABFA71}" type="slidenum">
              <a:rPr lang="en-US" smtClean="0"/>
              <a:pPr/>
              <a:t>38</a:t>
            </a:fld>
            <a:endParaRPr lang="en-US"/>
          </a:p>
        </p:txBody>
      </p:sp>
    </p:spTree>
    <p:extLst>
      <p:ext uri="{BB962C8B-B14F-4D97-AF65-F5344CB8AC3E}">
        <p14:creationId xmlns:p14="http://schemas.microsoft.com/office/powerpoint/2010/main" val="3303673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C773D-AD1C-5244-B449-F7F685ABFA71}" type="slidenum">
              <a:rPr lang="en-US" smtClean="0"/>
              <a:pPr/>
              <a:t>39</a:t>
            </a:fld>
            <a:endParaRPr lang="en-US"/>
          </a:p>
        </p:txBody>
      </p:sp>
    </p:spTree>
    <p:extLst>
      <p:ext uri="{BB962C8B-B14F-4D97-AF65-F5344CB8AC3E}">
        <p14:creationId xmlns:p14="http://schemas.microsoft.com/office/powerpoint/2010/main" val="607869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Borrowing numbers had also been on a steady decline.  The pandemic sharply impacted physical lending.  I think it was good fortune for us to start Rapido when loan numbers were already currently loan—it gave time to think about the best way to request things off system and allowed </a:t>
            </a:r>
            <a:r>
              <a:rPr lang="en-US" dirty="0" err="1"/>
              <a:t>Exlibris</a:t>
            </a:r>
            <a:r>
              <a:rPr lang="en-US" dirty="0"/>
              <a:t> to work on developments like incorporating the ALA request form into the borrowing workflow.  </a:t>
            </a:r>
          </a:p>
        </p:txBody>
      </p:sp>
      <p:sp>
        <p:nvSpPr>
          <p:cNvPr id="4" name="Slide Number Placeholder 3"/>
          <p:cNvSpPr>
            <a:spLocks noGrp="1"/>
          </p:cNvSpPr>
          <p:nvPr>
            <p:ph type="sldNum" sz="quarter" idx="5"/>
          </p:nvPr>
        </p:nvSpPr>
        <p:spPr/>
        <p:txBody>
          <a:bodyPr/>
          <a:lstStyle/>
          <a:p>
            <a:fld id="{E83C773D-AD1C-5244-B449-F7F685ABFA71}" type="slidenum">
              <a:rPr lang="en-US" smtClean="0"/>
              <a:pPr/>
              <a:t>8</a:t>
            </a:fld>
            <a:endParaRPr lang="en-US"/>
          </a:p>
        </p:txBody>
      </p:sp>
    </p:spTree>
    <p:extLst>
      <p:ext uri="{BB962C8B-B14F-4D97-AF65-F5344CB8AC3E}">
        <p14:creationId xmlns:p14="http://schemas.microsoft.com/office/powerpoint/2010/main" val="1065968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Before the Pandemic, a lot of the document delivery was fed through Illiad.  When we migrated to ALMA in 2017, numbers decreased a bit.  We also had a blend of digitization requests through ALMA and Illiad before the pandemic.  Most of the campus deliveries were article requests that were discoverable through publisher websites/or via open access.  </a:t>
            </a:r>
          </a:p>
        </p:txBody>
      </p:sp>
      <p:sp>
        <p:nvSpPr>
          <p:cNvPr id="4" name="Slide Number Placeholder 3"/>
          <p:cNvSpPr>
            <a:spLocks noGrp="1"/>
          </p:cNvSpPr>
          <p:nvPr>
            <p:ph type="sldNum" sz="quarter" idx="5"/>
          </p:nvPr>
        </p:nvSpPr>
        <p:spPr/>
        <p:txBody>
          <a:bodyPr/>
          <a:lstStyle/>
          <a:p>
            <a:fld id="{E83C773D-AD1C-5244-B449-F7F685ABFA71}" type="slidenum">
              <a:rPr lang="en-US" smtClean="0"/>
              <a:pPr/>
              <a:t>9</a:t>
            </a:fld>
            <a:endParaRPr lang="en-US"/>
          </a:p>
        </p:txBody>
      </p:sp>
    </p:spTree>
    <p:extLst>
      <p:ext uri="{BB962C8B-B14F-4D97-AF65-F5344CB8AC3E}">
        <p14:creationId xmlns:p14="http://schemas.microsoft.com/office/powerpoint/2010/main" val="377611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One of the major reasons we decided to make this switch was to save money.  There was a big push from the College to be saving as much money as we possibly could wherever we could.   Joining Rapido ended up saving the Library nearly 50% on its then ILL costs at signing.  A secondary reason we made the switch was the push toward patron ease.  It would overall be easier for the patron to participate in a one-stop shop for all their library needs.  Lastly, the promise of increased automation was enticing. </a:t>
            </a:r>
          </a:p>
        </p:txBody>
      </p:sp>
      <p:sp>
        <p:nvSpPr>
          <p:cNvPr id="4" name="Slide Number Placeholder 3"/>
          <p:cNvSpPr>
            <a:spLocks noGrp="1"/>
          </p:cNvSpPr>
          <p:nvPr>
            <p:ph type="sldNum" sz="quarter" idx="5"/>
          </p:nvPr>
        </p:nvSpPr>
        <p:spPr/>
        <p:txBody>
          <a:bodyPr/>
          <a:lstStyle/>
          <a:p>
            <a:fld id="{62C42913-AA3B-154F-832D-23F51EEA8565}" type="slidenum">
              <a:rPr lang="en-US" smtClean="0"/>
              <a:t>10</a:t>
            </a:fld>
            <a:endParaRPr lang="en-US"/>
          </a:p>
        </p:txBody>
      </p:sp>
    </p:spTree>
    <p:extLst>
      <p:ext uri="{BB962C8B-B14F-4D97-AF65-F5344CB8AC3E}">
        <p14:creationId xmlns:p14="http://schemas.microsoft.com/office/powerpoint/2010/main" val="3414449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We had our first meeting with </a:t>
            </a:r>
            <a:r>
              <a:rPr lang="en-US" dirty="0" err="1"/>
              <a:t>ExLibris</a:t>
            </a:r>
            <a:r>
              <a:rPr lang="en-US" dirty="0"/>
              <a:t> to hear about Rapido in October of 2020.  I left the meeting with a feeling that our then director would be buying into Rapido.  I was concerned.  Brand new system.  No US adopters yet.  What would our physical lending base be like?  Maybe an approach of the Death Star is a bit dramatic, but coming off an already trying pandemic made this change seem a little more Epic, but at the same time I’m usually someone that likes to try new things.  Thankfully, we were already in discussion with SUNY regarding joining their ALMA RS network.  This connection was crucial for us to be able to make this switch.  </a:t>
            </a:r>
          </a:p>
        </p:txBody>
      </p:sp>
      <p:sp>
        <p:nvSpPr>
          <p:cNvPr id="4" name="Slide Number Placeholder 3"/>
          <p:cNvSpPr>
            <a:spLocks noGrp="1"/>
          </p:cNvSpPr>
          <p:nvPr>
            <p:ph type="sldNum" sz="quarter" idx="5"/>
          </p:nvPr>
        </p:nvSpPr>
        <p:spPr/>
        <p:txBody>
          <a:bodyPr/>
          <a:lstStyle/>
          <a:p>
            <a:fld id="{E83C773D-AD1C-5244-B449-F7F685ABFA71}" type="slidenum">
              <a:rPr lang="en-US" smtClean="0"/>
              <a:pPr/>
              <a:t>11</a:t>
            </a:fld>
            <a:endParaRPr lang="en-US"/>
          </a:p>
        </p:txBody>
      </p:sp>
    </p:spTree>
    <p:extLst>
      <p:ext uri="{BB962C8B-B14F-4D97-AF65-F5344CB8AC3E}">
        <p14:creationId xmlns:p14="http://schemas.microsoft.com/office/powerpoint/2010/main" val="173395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was our timeline—it was Fast and Furious—we had less than a year to wrap our heads around this change.  Sometimes we felt like the amount of information and setup we were trying to do was like being sprayed with a fire hose.  </a:t>
            </a:r>
          </a:p>
        </p:txBody>
      </p:sp>
      <p:sp>
        <p:nvSpPr>
          <p:cNvPr id="4" name="Slide Number Placeholder 3"/>
          <p:cNvSpPr>
            <a:spLocks noGrp="1"/>
          </p:cNvSpPr>
          <p:nvPr>
            <p:ph type="sldNum" sz="quarter" idx="5"/>
          </p:nvPr>
        </p:nvSpPr>
        <p:spPr/>
        <p:txBody>
          <a:bodyPr/>
          <a:lstStyle/>
          <a:p>
            <a:fld id="{E83C773D-AD1C-5244-B449-F7F685ABFA71}" type="slidenum">
              <a:rPr lang="en-US" smtClean="0"/>
              <a:pPr/>
              <a:t>12</a:t>
            </a:fld>
            <a:endParaRPr lang="en-US"/>
          </a:p>
        </p:txBody>
      </p:sp>
    </p:spTree>
    <p:extLst>
      <p:ext uri="{BB962C8B-B14F-4D97-AF65-F5344CB8AC3E}">
        <p14:creationId xmlns:p14="http://schemas.microsoft.com/office/powerpoint/2010/main" val="389458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These are my biggest take aways from going through this type of migration &amp; implementation with Rapido specifically.  </a:t>
            </a:r>
          </a:p>
          <a:p>
            <a:r>
              <a:rPr lang="en-US" dirty="0"/>
              <a:t>SAVE EVERYTHING</a:t>
            </a:r>
            <a:br>
              <a:rPr lang="en-US" dirty="0"/>
            </a:br>
            <a:r>
              <a:rPr lang="en-US" dirty="0"/>
              <a:t>COMMUNICATE</a:t>
            </a:r>
            <a:br>
              <a:rPr lang="en-US" dirty="0"/>
            </a:br>
            <a:r>
              <a:rPr lang="en-US" dirty="0"/>
              <a:t>Start Connecting with libraries you might want to borrow with</a:t>
            </a:r>
          </a:p>
          <a:p>
            <a:r>
              <a:rPr lang="en-US" dirty="0"/>
              <a:t>Take time for you… </a:t>
            </a:r>
            <a:br>
              <a:rPr lang="en-US" dirty="0"/>
            </a:br>
            <a:br>
              <a:rPr lang="en-US" dirty="0"/>
            </a:br>
            <a:r>
              <a:rPr lang="en-US" dirty="0"/>
              <a:t>For Implementation… Nothing’s mimics going live.  Just recognize that some things will be different going live.  </a:t>
            </a:r>
            <a:br>
              <a:rPr lang="en-US" dirty="0"/>
            </a:br>
            <a:r>
              <a:rPr lang="en-US" dirty="0"/>
              <a:t>Take advantage of the sandbox… and if you’re the kind of person that actually likes sand—play it that too.  </a:t>
            </a:r>
          </a:p>
        </p:txBody>
      </p:sp>
      <p:sp>
        <p:nvSpPr>
          <p:cNvPr id="4" name="Slide Number Placeholder 3"/>
          <p:cNvSpPr>
            <a:spLocks noGrp="1"/>
          </p:cNvSpPr>
          <p:nvPr>
            <p:ph type="sldNum" sz="quarter" idx="5"/>
          </p:nvPr>
        </p:nvSpPr>
        <p:spPr/>
        <p:txBody>
          <a:bodyPr/>
          <a:lstStyle/>
          <a:p>
            <a:fld id="{E83C773D-AD1C-5244-B449-F7F685ABFA71}" type="slidenum">
              <a:rPr lang="en-US" smtClean="0"/>
              <a:pPr/>
              <a:t>13</a:t>
            </a:fld>
            <a:endParaRPr lang="en-US"/>
          </a:p>
        </p:txBody>
      </p:sp>
    </p:spTree>
    <p:extLst>
      <p:ext uri="{BB962C8B-B14F-4D97-AF65-F5344CB8AC3E}">
        <p14:creationId xmlns:p14="http://schemas.microsoft.com/office/powerpoint/2010/main" val="241143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a:t>These are mostly self explanatory.  </a:t>
            </a:r>
            <a:br>
              <a:rPr lang="en-US" dirty="0"/>
            </a:br>
            <a:r>
              <a:rPr lang="en-US" dirty="0"/>
              <a:t>We were the 1</a:t>
            </a:r>
            <a:r>
              <a:rPr lang="en-US" baseline="30000" dirty="0"/>
              <a:t>st</a:t>
            </a:r>
            <a:r>
              <a:rPr lang="en-US" dirty="0"/>
              <a:t> North American library to go live.. So in the beginning we were depending 100% on our SUNY partners, and throwing ALA/EMAIL/Illiad Webpage requests at everyone else.  That first year, we sent SO MANY ALA request forms. In fact, that worked out to be about 1/3 of our physical loan requests. Some libraries never responded.  NOW, we have many more Rapido partners the benefit of </a:t>
            </a:r>
            <a:r>
              <a:rPr lang="en-US" dirty="0" err="1"/>
              <a:t>RapidR</a:t>
            </a:r>
            <a:r>
              <a:rPr lang="en-US" dirty="0"/>
              <a:t> partners and are feeling less dependent on manual request methods.  There was definitely a significant improvement in the second year.  RapidILL is amazing.  I find the most things that are unfilled are foreign language materials.  </a:t>
            </a:r>
          </a:p>
          <a:p>
            <a:r>
              <a:rPr lang="en-US" dirty="0"/>
              <a:t>When we migrated, I didn’t realize we’d still have access to the OCLC policies directory.  This makes finding information about libraries so much easier for manual requests, or deciding who to ask for those unusual items.  There are some library websites that are very hard to navigate.  Thankfully, I don’t have to do site digging as much anymore.  </a:t>
            </a:r>
            <a:br>
              <a:rPr lang="en-US" dirty="0"/>
            </a:br>
            <a:r>
              <a:rPr lang="en-US" dirty="0"/>
              <a:t>The SUNYS are amazing.  </a:t>
            </a:r>
            <a:br>
              <a:rPr lang="en-US" dirty="0"/>
            </a:br>
            <a:r>
              <a:rPr lang="en-US" dirty="0"/>
              <a:t>Our most challenging requests aren’t really much different than challenging requests from before.  New materials that won’t be published for another three months, media, popular reads, scores, dissertations… can be challenging for everyone.  </a:t>
            </a:r>
          </a:p>
          <a:p>
            <a:r>
              <a:rPr lang="en-US" dirty="0"/>
              <a:t>One way we decided to ease up on some of these was to develop a POD (Purchase on demand—not to be confused with POD (RapidILL POD)) budget with certain criteria.  So, for faculty requests, we will try and purchase if it’s a newer items, falls within a price limit and we can’t easily get it from somewhere else.  We’ve also been pretty aggressive about purchasing textbooks (Ben will talk more about that in his presentation.  Finally, popular reads aren’t always included in our McNaughton options, so we will consider some for purchase or join the throngs on the waitlists.  Students at our College also have the option to trudge down to the public library for some of these things.   </a:t>
            </a:r>
          </a:p>
        </p:txBody>
      </p:sp>
      <p:sp>
        <p:nvSpPr>
          <p:cNvPr id="4" name="Slide Number Placeholder 3"/>
          <p:cNvSpPr>
            <a:spLocks noGrp="1"/>
          </p:cNvSpPr>
          <p:nvPr>
            <p:ph type="sldNum" sz="quarter" idx="5"/>
          </p:nvPr>
        </p:nvSpPr>
        <p:spPr/>
        <p:txBody>
          <a:bodyPr/>
          <a:lstStyle/>
          <a:p>
            <a:fld id="{E83C773D-AD1C-5244-B449-F7F685ABFA71}" type="slidenum">
              <a:rPr lang="en-US" smtClean="0"/>
              <a:pPr/>
              <a:t>14</a:t>
            </a:fld>
            <a:endParaRPr lang="en-US"/>
          </a:p>
        </p:txBody>
      </p:sp>
    </p:spTree>
    <p:extLst>
      <p:ext uri="{BB962C8B-B14F-4D97-AF65-F5344CB8AC3E}">
        <p14:creationId xmlns:p14="http://schemas.microsoft.com/office/powerpoint/2010/main" val="3645489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218883" y="5024708"/>
            <a:ext cx="21939885" cy="1758247"/>
          </a:xfrm>
        </p:spPr>
        <p:txBody>
          <a:bodyPr/>
          <a:lstStyle>
            <a:lvl1pPr>
              <a:defRPr sz="9998" b="1" i="0" baseline="0"/>
            </a:lvl1pPr>
          </a:lstStyle>
          <a:p>
            <a:r>
              <a:rPr lang="en-US" dirty="0"/>
              <a:t>Divider page header</a:t>
            </a:r>
          </a:p>
        </p:txBody>
      </p:sp>
      <p:sp>
        <p:nvSpPr>
          <p:cNvPr id="4" name="TextBox 3">
            <a:extLst>
              <a:ext uri="{FF2B5EF4-FFF2-40B4-BE49-F238E27FC236}">
                <a16:creationId xmlns:a16="http://schemas.microsoft.com/office/drawing/2014/main" id="{528987FE-B299-792A-9EA7-6BC94444FB52}"/>
              </a:ext>
            </a:extLst>
          </p:cNvPr>
          <p:cNvSpPr txBox="1"/>
          <p:nvPr userDrawn="1"/>
        </p:nvSpPr>
        <p:spPr>
          <a:xfrm>
            <a:off x="1730829" y="489857"/>
            <a:ext cx="184731" cy="738664"/>
          </a:xfrm>
          <a:prstGeom prst="rect">
            <a:avLst/>
          </a:prstGeom>
          <a:noFill/>
        </p:spPr>
        <p:txBody>
          <a:bodyPr wrap="none" rtlCol="0">
            <a:spAutoFit/>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Large Pictur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99638" y="729292"/>
            <a:ext cx="7425140" cy="1942977"/>
          </a:xfrm>
        </p:spPr>
        <p:txBody>
          <a:bodyPr wrap="square" anchor="b">
            <a:spAutoFit/>
          </a:bodyPr>
          <a:lstStyle>
            <a:lvl1pPr algn="l">
              <a:defRPr sz="5599" b="0"/>
            </a:lvl1pPr>
          </a:lstStyle>
          <a:p>
            <a:r>
              <a:rPr lang="en-US"/>
              <a:t>Click to edit Master   title style</a:t>
            </a:r>
          </a:p>
        </p:txBody>
      </p:sp>
      <p:sp>
        <p:nvSpPr>
          <p:cNvPr id="4" name="Text Placeholder 3"/>
          <p:cNvSpPr>
            <a:spLocks noGrp="1"/>
          </p:cNvSpPr>
          <p:nvPr>
            <p:ph type="body" sz="half" idx="2"/>
          </p:nvPr>
        </p:nvSpPr>
        <p:spPr>
          <a:xfrm>
            <a:off x="1099638" y="2706811"/>
            <a:ext cx="7425140" cy="8826750"/>
          </a:xfrm>
        </p:spPr>
        <p:txBody>
          <a:bodyPr>
            <a:normAutofit/>
          </a:bodyPr>
          <a:lstStyle>
            <a:lvl1pPr marL="0" indent="0">
              <a:buNone/>
              <a:defRPr sz="4999"/>
            </a:lvl1pPr>
            <a:lvl2pPr marL="1087506" indent="0">
              <a:buNone/>
              <a:defRPr sz="2899"/>
            </a:lvl2pPr>
            <a:lvl3pPr marL="2175008" indent="0">
              <a:buNone/>
              <a:defRPr sz="2499"/>
            </a:lvl3pPr>
            <a:lvl4pPr marL="3262510" indent="0">
              <a:buNone/>
              <a:defRPr sz="2000"/>
            </a:lvl4pPr>
            <a:lvl5pPr marL="4350016" indent="0">
              <a:buNone/>
              <a:defRPr sz="2000"/>
            </a:lvl5pPr>
            <a:lvl6pPr marL="5437522" indent="0">
              <a:buNone/>
              <a:defRPr sz="2000"/>
            </a:lvl6pPr>
            <a:lvl7pPr marL="6525024" indent="0">
              <a:buNone/>
              <a:defRPr sz="2000"/>
            </a:lvl7pPr>
            <a:lvl8pPr marL="7612526" indent="0">
              <a:buNone/>
              <a:defRPr sz="2000"/>
            </a:lvl8pPr>
            <a:lvl9pPr marL="8700030" indent="0">
              <a:buNone/>
              <a:defRPr sz="2000"/>
            </a:lvl9pPr>
          </a:lstStyle>
          <a:p>
            <a:pPr lvl="0"/>
            <a:r>
              <a:rPr lang="en-US"/>
              <a:t>Click to edit Master text styles</a:t>
            </a:r>
          </a:p>
        </p:txBody>
      </p:sp>
      <p:sp>
        <p:nvSpPr>
          <p:cNvPr id="6" name="Picture Placeholder 5"/>
          <p:cNvSpPr>
            <a:spLocks noGrp="1"/>
          </p:cNvSpPr>
          <p:nvPr>
            <p:ph type="pic" sz="quarter" idx="10"/>
          </p:nvPr>
        </p:nvSpPr>
        <p:spPr>
          <a:xfrm>
            <a:off x="9615292" y="495563"/>
            <a:ext cx="13620750" cy="10804526"/>
          </a:xfrm>
        </p:spPr>
        <p:txBody>
          <a:bodyPr/>
          <a:lstStyle/>
          <a:p>
            <a:endParaRPr lang="en-US"/>
          </a:p>
        </p:txBody>
      </p:sp>
    </p:spTree>
    <p:extLst>
      <p:ext uri="{BB962C8B-B14F-4D97-AF65-F5344CB8AC3E}">
        <p14:creationId xmlns:p14="http://schemas.microsoft.com/office/powerpoint/2010/main" val="421480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778193" y="590580"/>
            <a:ext cx="14626590" cy="8553420"/>
          </a:xfrm>
        </p:spPr>
        <p:txBody>
          <a:bodyPr/>
          <a:lstStyle>
            <a:lvl1pPr marL="0" indent="0">
              <a:buNone/>
              <a:defRPr sz="7598"/>
            </a:lvl1pPr>
            <a:lvl2pPr marL="1087506" indent="0">
              <a:buNone/>
              <a:defRPr sz="6698"/>
            </a:lvl2pPr>
            <a:lvl3pPr marL="2175008" indent="0">
              <a:buNone/>
              <a:defRPr sz="5599"/>
            </a:lvl3pPr>
            <a:lvl4pPr marL="3262510" indent="0">
              <a:buNone/>
              <a:defRPr sz="4699"/>
            </a:lvl4pPr>
            <a:lvl5pPr marL="4350016" indent="0">
              <a:buNone/>
              <a:defRPr sz="4699"/>
            </a:lvl5pPr>
            <a:lvl6pPr marL="5437522" indent="0">
              <a:buNone/>
              <a:defRPr sz="4699"/>
            </a:lvl6pPr>
            <a:lvl7pPr marL="6525024" indent="0">
              <a:buNone/>
              <a:defRPr sz="4699"/>
            </a:lvl7pPr>
            <a:lvl8pPr marL="7612526" indent="0">
              <a:buNone/>
              <a:defRPr sz="4699"/>
            </a:lvl8pPr>
            <a:lvl9pPr marL="8700030" indent="0">
              <a:buNone/>
              <a:defRPr sz="4699"/>
            </a:lvl9pPr>
          </a:lstStyle>
          <a:p>
            <a:endParaRPr lang="en-US"/>
          </a:p>
        </p:txBody>
      </p:sp>
      <p:sp>
        <p:nvSpPr>
          <p:cNvPr id="4" name="Text Placeholder 3"/>
          <p:cNvSpPr>
            <a:spLocks noGrp="1"/>
          </p:cNvSpPr>
          <p:nvPr>
            <p:ph type="body" sz="half" idx="2"/>
          </p:nvPr>
        </p:nvSpPr>
        <p:spPr>
          <a:xfrm>
            <a:off x="4778193" y="9435870"/>
            <a:ext cx="14626590" cy="1609728"/>
          </a:xfrm>
        </p:spPr>
        <p:txBody>
          <a:bodyPr>
            <a:normAutofit/>
          </a:bodyPr>
          <a:lstStyle>
            <a:lvl1pPr marL="0" indent="0">
              <a:buNone/>
              <a:defRPr sz="4999"/>
            </a:lvl1pPr>
            <a:lvl2pPr marL="1087506" indent="0">
              <a:buNone/>
              <a:defRPr sz="2899"/>
            </a:lvl2pPr>
            <a:lvl3pPr marL="2175008" indent="0">
              <a:buNone/>
              <a:defRPr sz="2499"/>
            </a:lvl3pPr>
            <a:lvl4pPr marL="3262510" indent="0">
              <a:buNone/>
              <a:defRPr sz="2000"/>
            </a:lvl4pPr>
            <a:lvl5pPr marL="4350016" indent="0">
              <a:buNone/>
              <a:defRPr sz="2000"/>
            </a:lvl5pPr>
            <a:lvl6pPr marL="5437522" indent="0">
              <a:buNone/>
              <a:defRPr sz="2000"/>
            </a:lvl6pPr>
            <a:lvl7pPr marL="6525024" indent="0">
              <a:buNone/>
              <a:defRPr sz="2000"/>
            </a:lvl7pPr>
            <a:lvl8pPr marL="7612526" indent="0">
              <a:buNone/>
              <a:defRPr sz="2000"/>
            </a:lvl8pPr>
            <a:lvl9pPr marL="8700030" indent="0">
              <a:buNone/>
              <a:defRPr sz="2000"/>
            </a:lvl9pPr>
          </a:lstStyle>
          <a:p>
            <a:pPr lvl="0"/>
            <a:r>
              <a:rPr lang="en-US"/>
              <a:t>Click to edit Master text styles</a:t>
            </a:r>
          </a:p>
        </p:txBody>
      </p:sp>
    </p:spTree>
    <p:extLst>
      <p:ext uri="{BB962C8B-B14F-4D97-AF65-F5344CB8AC3E}">
        <p14:creationId xmlns:p14="http://schemas.microsoft.com/office/powerpoint/2010/main" val="378460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arge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24377650" cy="11804650"/>
          </a:xfrm>
        </p:spPr>
        <p:txBody>
          <a:bodyPr/>
          <a:lstStyle/>
          <a:p>
            <a:endParaRPr lang="en-US" dirty="0"/>
          </a:p>
        </p:txBody>
      </p:sp>
    </p:spTree>
    <p:extLst>
      <p:ext uri="{BB962C8B-B14F-4D97-AF65-F5344CB8AC3E}">
        <p14:creationId xmlns:p14="http://schemas.microsoft.com/office/powerpoint/2010/main" val="3846331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843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F25689-A173-21B6-FED6-B803524112D9}"/>
              </a:ext>
            </a:extLst>
          </p:cNvPr>
          <p:cNvSpPr txBox="1"/>
          <p:nvPr userDrawn="1"/>
        </p:nvSpPr>
        <p:spPr>
          <a:xfrm>
            <a:off x="0" y="0"/>
            <a:ext cx="24377649" cy="13715999"/>
          </a:xfrm>
          <a:prstGeom prst="rect">
            <a:avLst/>
          </a:prstGeom>
          <a:solidFill>
            <a:schemeClr val="bg1">
              <a:lumMod val="85000"/>
              <a:alpha val="50000"/>
            </a:schemeClr>
          </a:solidFill>
        </p:spPr>
        <p:txBody>
          <a:bodyPr wrap="square" rtlCol="0">
            <a:spAutoFit/>
          </a:bodyPr>
          <a:lstStyle/>
          <a:p>
            <a:endParaRPr lang="en-US" dirty="0"/>
          </a:p>
        </p:txBody>
      </p:sp>
    </p:spTree>
    <p:extLst>
      <p:ext uri="{BB962C8B-B14F-4D97-AF65-F5344CB8AC3E}">
        <p14:creationId xmlns:p14="http://schemas.microsoft.com/office/powerpoint/2010/main" val="48241217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8191D88-C98B-41E8-2F5D-A50596B8F742}"/>
              </a:ext>
            </a:extLst>
          </p:cNvPr>
          <p:cNvSpPr>
            <a:spLocks noGrp="1"/>
          </p:cNvSpPr>
          <p:nvPr>
            <p:ph type="body" sz="quarter" idx="10" hasCustomPrompt="1"/>
          </p:nvPr>
        </p:nvSpPr>
        <p:spPr>
          <a:xfrm>
            <a:off x="1231900" y="4741942"/>
            <a:ext cx="21928458" cy="1968500"/>
          </a:xfrm>
        </p:spPr>
        <p:txBody>
          <a:bodyPr>
            <a:normAutofit/>
          </a:bodyPr>
          <a:lstStyle>
            <a:lvl1pPr marL="0" indent="0" algn="ctr">
              <a:buNone/>
              <a:defRPr sz="9998" b="1" i="0" baseline="0"/>
            </a:lvl1pPr>
          </a:lstStyle>
          <a:p>
            <a:pPr lvl="0"/>
            <a:r>
              <a:rPr lang="en-US" dirty="0"/>
              <a:t>Divider page header</a:t>
            </a:r>
          </a:p>
        </p:txBody>
      </p:sp>
      <p:sp>
        <p:nvSpPr>
          <p:cNvPr id="10" name="Text Placeholder 9">
            <a:extLst>
              <a:ext uri="{FF2B5EF4-FFF2-40B4-BE49-F238E27FC236}">
                <a16:creationId xmlns:a16="http://schemas.microsoft.com/office/drawing/2014/main" id="{9763BFB9-48B4-B465-CB62-929010F597E9}"/>
              </a:ext>
            </a:extLst>
          </p:cNvPr>
          <p:cNvSpPr>
            <a:spLocks noGrp="1"/>
          </p:cNvSpPr>
          <p:nvPr>
            <p:ph type="body" sz="quarter" idx="11" hasCustomPrompt="1"/>
          </p:nvPr>
        </p:nvSpPr>
        <p:spPr>
          <a:xfrm>
            <a:off x="1231900" y="6730410"/>
            <a:ext cx="21929725" cy="953604"/>
          </a:xfrm>
        </p:spPr>
        <p:txBody>
          <a:bodyPr>
            <a:noAutofit/>
          </a:bodyPr>
          <a:lstStyle>
            <a:lvl1pPr marL="0" indent="0" algn="ctr">
              <a:buNone/>
              <a:defRPr sz="5999" baseline="0"/>
            </a:lvl1pPr>
          </a:lstStyle>
          <a:p>
            <a:pPr lvl="0"/>
            <a:r>
              <a:rPr lang="en-US" dirty="0"/>
              <a:t>Divider page </a:t>
            </a:r>
            <a:r>
              <a:rPr lang="en-US" dirty="0" err="1"/>
              <a:t>subheader</a:t>
            </a:r>
            <a:endParaRPr lang="en-US" dirty="0"/>
          </a:p>
        </p:txBody>
      </p:sp>
    </p:spTree>
    <p:extLst>
      <p:ext uri="{BB962C8B-B14F-4D97-AF65-F5344CB8AC3E}">
        <p14:creationId xmlns:p14="http://schemas.microsoft.com/office/powerpoint/2010/main" val="3651647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925667" y="7619437"/>
            <a:ext cx="20721003" cy="989126"/>
          </a:xfrm>
        </p:spPr>
        <p:txBody>
          <a:bodyPr anchor="b">
            <a:spAutoFit/>
          </a:bodyPr>
          <a:lstStyle>
            <a:lvl1pPr marL="0" indent="0">
              <a:buNone/>
              <a:defRPr sz="5000">
                <a:solidFill>
                  <a:srgbClr val="003E6F"/>
                </a:solidFill>
              </a:defRPr>
            </a:lvl1pPr>
            <a:lvl2pPr marL="1087777" indent="0">
              <a:buNone/>
              <a:defRPr sz="4200">
                <a:solidFill>
                  <a:schemeClr val="tx1">
                    <a:tint val="75000"/>
                  </a:schemeClr>
                </a:solidFill>
              </a:defRPr>
            </a:lvl2pPr>
            <a:lvl3pPr marL="2175551" indent="0">
              <a:buNone/>
              <a:defRPr sz="3800">
                <a:solidFill>
                  <a:schemeClr val="tx1">
                    <a:tint val="75000"/>
                  </a:schemeClr>
                </a:solidFill>
              </a:defRPr>
            </a:lvl3pPr>
            <a:lvl4pPr marL="3263325" indent="0">
              <a:buNone/>
              <a:defRPr sz="3400">
                <a:solidFill>
                  <a:schemeClr val="tx1">
                    <a:tint val="75000"/>
                  </a:schemeClr>
                </a:solidFill>
              </a:defRPr>
            </a:lvl4pPr>
            <a:lvl5pPr marL="4351104" indent="0">
              <a:buNone/>
              <a:defRPr sz="3400">
                <a:solidFill>
                  <a:schemeClr val="tx1">
                    <a:tint val="75000"/>
                  </a:schemeClr>
                </a:solidFill>
              </a:defRPr>
            </a:lvl5pPr>
            <a:lvl6pPr marL="5438881" indent="0">
              <a:buNone/>
              <a:defRPr sz="3400">
                <a:solidFill>
                  <a:schemeClr val="tx1">
                    <a:tint val="75000"/>
                  </a:schemeClr>
                </a:solidFill>
              </a:defRPr>
            </a:lvl6pPr>
            <a:lvl7pPr marL="6526655" indent="0">
              <a:buNone/>
              <a:defRPr sz="3400">
                <a:solidFill>
                  <a:schemeClr val="tx1">
                    <a:tint val="75000"/>
                  </a:schemeClr>
                </a:solidFill>
              </a:defRPr>
            </a:lvl7pPr>
            <a:lvl8pPr marL="7614429" indent="0">
              <a:buNone/>
              <a:defRPr sz="3400">
                <a:solidFill>
                  <a:schemeClr val="tx1">
                    <a:tint val="75000"/>
                  </a:schemeClr>
                </a:solidFill>
              </a:defRPr>
            </a:lvl8pPr>
            <a:lvl9pPr marL="8702206" indent="0">
              <a:buNone/>
              <a:defRPr sz="3400">
                <a:solidFill>
                  <a:schemeClr val="tx1">
                    <a:tint val="75000"/>
                  </a:schemeClr>
                </a:solidFill>
              </a:defRPr>
            </a:lvl9pPr>
          </a:lstStyle>
          <a:p>
            <a:pPr lvl="0"/>
            <a:r>
              <a:rPr lang="en-US" dirty="0"/>
              <a:t>Divider Page </a:t>
            </a:r>
            <a:r>
              <a:rPr lang="en-US" dirty="0" err="1"/>
              <a:t>Subheader</a:t>
            </a:r>
            <a:endParaRPr lang="en-US" dirty="0"/>
          </a:p>
        </p:txBody>
      </p:sp>
      <p:sp>
        <p:nvSpPr>
          <p:cNvPr id="5" name="Title 1"/>
          <p:cNvSpPr>
            <a:spLocks noGrp="1"/>
          </p:cNvSpPr>
          <p:nvPr>
            <p:ph type="title" hasCustomPrompt="1"/>
          </p:nvPr>
        </p:nvSpPr>
        <p:spPr>
          <a:xfrm>
            <a:off x="1925674" y="8889582"/>
            <a:ext cx="21233100" cy="1589290"/>
          </a:xfrm>
        </p:spPr>
        <p:txBody>
          <a:bodyPr wrap="square">
            <a:spAutoFit/>
          </a:bodyPr>
          <a:lstStyle>
            <a:lvl1pPr algn="l">
              <a:defRPr b="1" i="0" baseline="0"/>
            </a:lvl1pPr>
          </a:lstStyle>
          <a:p>
            <a:r>
              <a:rPr lang="en-US" dirty="0"/>
              <a:t>Divider Page</a:t>
            </a:r>
          </a:p>
        </p:txBody>
      </p:sp>
      <p:cxnSp>
        <p:nvCxnSpPr>
          <p:cNvPr id="6" name="Straight Connector 5"/>
          <p:cNvCxnSpPr/>
          <p:nvPr userDrawn="1"/>
        </p:nvCxnSpPr>
        <p:spPr>
          <a:xfrm>
            <a:off x="1925669" y="8844401"/>
            <a:ext cx="20508182" cy="3176"/>
          </a:xfrm>
          <a:prstGeom prst="line">
            <a:avLst/>
          </a:prstGeom>
          <a:ln w="12700">
            <a:solidFill>
              <a:srgbClr val="535352">
                <a:alpha val="88000"/>
              </a:srgb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Righ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DE394612-BA48-0245-A9C2-B5FECC8E2515}"/>
              </a:ext>
            </a:extLst>
          </p:cNvPr>
          <p:cNvSpPr>
            <a:spLocks noGrp="1"/>
          </p:cNvSpPr>
          <p:nvPr>
            <p:ph type="body" sz="quarter" idx="1"/>
          </p:nvPr>
        </p:nvSpPr>
        <p:spPr>
          <a:xfrm>
            <a:off x="1243965" y="5379733"/>
            <a:ext cx="5240657" cy="1508854"/>
          </a:xfrm>
        </p:spPr>
        <p:txBody>
          <a:bodyPr anchor="ctr" anchorCtr="0">
            <a:normAutofit/>
          </a:bodyPr>
          <a:lstStyle>
            <a:lvl1pPr marL="0" indent="0">
              <a:buNone/>
              <a:defRPr sz="3999" b="1" i="0" baseline="0">
                <a:latin typeface="Roboto" panose="02000000000000000000" pitchFamily="2" charset="0"/>
                <a:ea typeface="Roboto" panose="02000000000000000000" pitchFamily="2" charset="0"/>
                <a:cs typeface="Calibre Bold" panose="020B0503030202060203" pitchFamily="34" charset="77"/>
              </a:defRPr>
            </a:lvl1pPr>
          </a:lstStyle>
          <a:p>
            <a:endParaRPr lang="en-US" dirty="0"/>
          </a:p>
        </p:txBody>
      </p:sp>
      <p:sp>
        <p:nvSpPr>
          <p:cNvPr id="3" name="Text Placeholder 9">
            <a:extLst>
              <a:ext uri="{FF2B5EF4-FFF2-40B4-BE49-F238E27FC236}">
                <a16:creationId xmlns:a16="http://schemas.microsoft.com/office/drawing/2014/main" id="{F0C2619E-7A62-794A-97E9-E09A527DADB0}"/>
              </a:ext>
            </a:extLst>
          </p:cNvPr>
          <p:cNvSpPr>
            <a:spLocks noGrp="1"/>
          </p:cNvSpPr>
          <p:nvPr>
            <p:ph type="body" idx="13"/>
          </p:nvPr>
        </p:nvSpPr>
        <p:spPr>
          <a:xfrm>
            <a:off x="8881827" y="1374522"/>
            <a:ext cx="14039549" cy="9282592"/>
          </a:xfrm>
        </p:spPr>
        <p:txBody>
          <a:bodyPr anchor="ctr" anchorCtr="0">
            <a:normAutofit/>
          </a:bodyPr>
          <a:lstStyle>
            <a:lvl1pPr>
              <a:defRPr sz="3599" baseline="0">
                <a:latin typeface="Roboto" panose="02000000000000000000" pitchFamily="2" charset="0"/>
                <a:ea typeface="Roboto" panose="02000000000000000000" pitchFamily="2" charset="0"/>
              </a:defRPr>
            </a:lvl1pPr>
          </a:lstStyle>
          <a:p>
            <a:pPr>
              <a:buFont typeface="Arial" panose="020B0604020202020204" pitchFamily="34" charset="0"/>
              <a:buChar char="•"/>
            </a:pPr>
            <a:endParaRPr lang="en-US" dirty="0"/>
          </a:p>
        </p:txBody>
      </p:sp>
      <p:sp>
        <p:nvSpPr>
          <p:cNvPr id="5" name="Straight Connector 8">
            <a:extLst>
              <a:ext uri="{FF2B5EF4-FFF2-40B4-BE49-F238E27FC236}">
                <a16:creationId xmlns:a16="http://schemas.microsoft.com/office/drawing/2014/main" id="{432F55D7-AC07-724B-9C54-856B82C3AA3D}"/>
              </a:ext>
            </a:extLst>
          </p:cNvPr>
          <p:cNvSpPr/>
          <p:nvPr userDrawn="1"/>
        </p:nvSpPr>
        <p:spPr>
          <a:xfrm flipV="1">
            <a:off x="7766919" y="2425148"/>
            <a:ext cx="0" cy="7891148"/>
          </a:xfrm>
          <a:prstGeom prst="line">
            <a:avLst/>
          </a:prstGeom>
          <a:ln w="25400" cmpd="sng">
            <a:solidFill>
              <a:srgbClr val="1F497D">
                <a:alpha val="61000"/>
              </a:srgbClr>
            </a:solidFill>
            <a:prstDash val="solid"/>
          </a:ln>
        </p:spPr>
        <p:txBody>
          <a:bodyPr lIns="91412" tIns="91412" rIns="91412" bIns="91412"/>
          <a:lstStyle/>
          <a:p>
            <a:endParaRPr sz="8398"/>
          </a:p>
        </p:txBody>
      </p:sp>
    </p:spTree>
    <p:extLst>
      <p:ext uri="{BB962C8B-B14F-4D97-AF65-F5344CB8AC3E}">
        <p14:creationId xmlns:p14="http://schemas.microsoft.com/office/powerpoint/2010/main" val="4244625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DE394612-BA48-0245-A9C2-B5FECC8E2515}"/>
              </a:ext>
            </a:extLst>
          </p:cNvPr>
          <p:cNvSpPr>
            <a:spLocks noGrp="1"/>
          </p:cNvSpPr>
          <p:nvPr>
            <p:ph type="body" sz="quarter" idx="1"/>
          </p:nvPr>
        </p:nvSpPr>
        <p:spPr>
          <a:xfrm>
            <a:off x="17714423" y="5349147"/>
            <a:ext cx="5240657" cy="1508854"/>
          </a:xfrm>
        </p:spPr>
        <p:txBody>
          <a:bodyPr anchor="ctr" anchorCtr="0">
            <a:noAutofit/>
          </a:bodyPr>
          <a:lstStyle>
            <a:lvl1pPr marL="0" indent="0">
              <a:buNone/>
              <a:defRPr sz="3999" b="1" i="0" baseline="0">
                <a:latin typeface="Roboto" panose="02000000000000000000" pitchFamily="2" charset="0"/>
                <a:ea typeface="Roboto" panose="02000000000000000000" pitchFamily="2" charset="0"/>
                <a:cs typeface="Calibre Bold" panose="020B0503030202060203" pitchFamily="34" charset="77"/>
              </a:defRPr>
            </a:lvl1pPr>
          </a:lstStyle>
          <a:p>
            <a:endParaRPr lang="en-US" dirty="0"/>
          </a:p>
        </p:txBody>
      </p:sp>
      <p:sp>
        <p:nvSpPr>
          <p:cNvPr id="3" name="Text Placeholder 9">
            <a:extLst>
              <a:ext uri="{FF2B5EF4-FFF2-40B4-BE49-F238E27FC236}">
                <a16:creationId xmlns:a16="http://schemas.microsoft.com/office/drawing/2014/main" id="{F0C2619E-7A62-794A-97E9-E09A527DADB0}"/>
              </a:ext>
            </a:extLst>
          </p:cNvPr>
          <p:cNvSpPr>
            <a:spLocks noGrp="1"/>
          </p:cNvSpPr>
          <p:nvPr>
            <p:ph type="body" idx="13"/>
          </p:nvPr>
        </p:nvSpPr>
        <p:spPr>
          <a:xfrm>
            <a:off x="1422572" y="1485184"/>
            <a:ext cx="14039549" cy="9282592"/>
          </a:xfrm>
        </p:spPr>
        <p:txBody>
          <a:bodyPr anchor="ctr" anchorCtr="0">
            <a:normAutofit/>
          </a:bodyPr>
          <a:lstStyle>
            <a:lvl1pPr>
              <a:defRPr sz="5599" b="0" i="0" baseline="0">
                <a:latin typeface="Roboto" panose="02000000000000000000" pitchFamily="2" charset="0"/>
                <a:ea typeface="Roboto" panose="02000000000000000000" pitchFamily="2" charset="0"/>
              </a:defRPr>
            </a:lvl1pPr>
          </a:lstStyle>
          <a:p>
            <a:pPr>
              <a:buFont typeface="Arial" panose="020B0604020202020204" pitchFamily="34" charset="0"/>
              <a:buChar char="•"/>
            </a:pPr>
            <a:endParaRPr lang="en-US" dirty="0"/>
          </a:p>
        </p:txBody>
      </p:sp>
      <p:sp>
        <p:nvSpPr>
          <p:cNvPr id="4" name="Straight Connector 8">
            <a:extLst>
              <a:ext uri="{FF2B5EF4-FFF2-40B4-BE49-F238E27FC236}">
                <a16:creationId xmlns:a16="http://schemas.microsoft.com/office/drawing/2014/main" id="{9D808F03-E5C4-B1AC-BA18-AA2F1B5D4557}"/>
              </a:ext>
            </a:extLst>
          </p:cNvPr>
          <p:cNvSpPr/>
          <p:nvPr userDrawn="1"/>
        </p:nvSpPr>
        <p:spPr>
          <a:xfrm flipV="1">
            <a:off x="16746054" y="2439344"/>
            <a:ext cx="0" cy="7891148"/>
          </a:xfrm>
          <a:prstGeom prst="line">
            <a:avLst/>
          </a:prstGeom>
          <a:ln w="25400" cmpd="sng">
            <a:solidFill>
              <a:srgbClr val="1F497D">
                <a:alpha val="61000"/>
              </a:srgbClr>
            </a:solidFill>
            <a:prstDash val="solid"/>
          </a:ln>
        </p:spPr>
        <p:txBody>
          <a:bodyPr lIns="91412" tIns="91412" rIns="91412" bIns="91412"/>
          <a:lstStyle/>
          <a:p>
            <a:endParaRPr sz="8398"/>
          </a:p>
        </p:txBody>
      </p:sp>
    </p:spTree>
    <p:extLst>
      <p:ext uri="{BB962C8B-B14F-4D97-AF65-F5344CB8AC3E}">
        <p14:creationId xmlns:p14="http://schemas.microsoft.com/office/powerpoint/2010/main" val="2654608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Full ">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DE394612-BA48-0245-A9C2-B5FECC8E2515}"/>
              </a:ext>
            </a:extLst>
          </p:cNvPr>
          <p:cNvSpPr>
            <a:spLocks noGrp="1"/>
          </p:cNvSpPr>
          <p:nvPr>
            <p:ph type="body" sz="quarter" idx="1"/>
          </p:nvPr>
        </p:nvSpPr>
        <p:spPr>
          <a:xfrm>
            <a:off x="1030263" y="1042911"/>
            <a:ext cx="21891110" cy="1508854"/>
          </a:xfrm>
        </p:spPr>
        <p:txBody>
          <a:bodyPr anchor="ctr" anchorCtr="0">
            <a:normAutofit/>
          </a:bodyPr>
          <a:lstStyle>
            <a:lvl1pPr marL="0" indent="0">
              <a:buNone/>
              <a:defRPr sz="6398" b="1" i="0" baseline="0">
                <a:latin typeface="Roboto" panose="02000000000000000000" pitchFamily="2" charset="0"/>
                <a:ea typeface="Roboto" panose="02000000000000000000" pitchFamily="2" charset="0"/>
                <a:cs typeface="Calibre Bold" panose="020B0503030202060203" pitchFamily="34" charset="77"/>
              </a:defRPr>
            </a:lvl1pPr>
          </a:lstStyle>
          <a:p>
            <a:endParaRPr lang="en-US" dirty="0"/>
          </a:p>
        </p:txBody>
      </p:sp>
      <p:sp>
        <p:nvSpPr>
          <p:cNvPr id="3" name="Text Placeholder 9">
            <a:extLst>
              <a:ext uri="{FF2B5EF4-FFF2-40B4-BE49-F238E27FC236}">
                <a16:creationId xmlns:a16="http://schemas.microsoft.com/office/drawing/2014/main" id="{F0C2619E-7A62-794A-97E9-E09A527DADB0}"/>
              </a:ext>
            </a:extLst>
          </p:cNvPr>
          <p:cNvSpPr>
            <a:spLocks noGrp="1"/>
          </p:cNvSpPr>
          <p:nvPr>
            <p:ph type="body" idx="13"/>
          </p:nvPr>
        </p:nvSpPr>
        <p:spPr>
          <a:xfrm>
            <a:off x="1030264" y="3135086"/>
            <a:ext cx="22239311" cy="7522028"/>
          </a:xfrm>
        </p:spPr>
        <p:txBody>
          <a:bodyPr numCol="2" spcCol="274320" anchor="ctr" anchorCtr="0">
            <a:normAutofit/>
          </a:bodyPr>
          <a:lstStyle>
            <a:lvl1pPr>
              <a:defRPr sz="3599" b="0" i="0" baseline="0">
                <a:latin typeface="Roboto" panose="02000000000000000000" pitchFamily="2" charset="0"/>
                <a:ea typeface="Roboto" panose="02000000000000000000" pitchFamily="2" charset="0"/>
              </a:defRPr>
            </a:lvl1pPr>
          </a:lstStyle>
          <a:p>
            <a:pPr>
              <a:buFont typeface="Arial" panose="020B0604020202020204" pitchFamily="34" charset="0"/>
              <a:buChar char="•"/>
            </a:pPr>
            <a:endParaRPr lang="en-US" dirty="0"/>
          </a:p>
        </p:txBody>
      </p:sp>
    </p:spTree>
    <p:extLst>
      <p:ext uri="{BB962C8B-B14F-4D97-AF65-F5344CB8AC3E}">
        <p14:creationId xmlns:p14="http://schemas.microsoft.com/office/powerpoint/2010/main" val="93435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4209" y="428629"/>
            <a:ext cx="21939885" cy="1589290"/>
          </a:xfrm>
        </p:spPr>
        <p:txBody>
          <a:bodyPr>
            <a:spAutoFit/>
          </a:bodyPr>
          <a:lstStyle>
            <a:lvl1pPr algn="l">
              <a:defRPr b="1" i="0" baseline="0"/>
            </a:lvl1pPr>
          </a:lstStyle>
          <a:p>
            <a:r>
              <a:rPr lang="en-US" dirty="0"/>
              <a:t>Click to edit Master title style</a:t>
            </a:r>
          </a:p>
        </p:txBody>
      </p:sp>
      <p:sp>
        <p:nvSpPr>
          <p:cNvPr id="3" name="Content Placeholder 2"/>
          <p:cNvSpPr>
            <a:spLocks noGrp="1"/>
          </p:cNvSpPr>
          <p:nvPr>
            <p:ph idx="1"/>
          </p:nvPr>
        </p:nvSpPr>
        <p:spPr>
          <a:xfrm>
            <a:off x="1064212" y="3091551"/>
            <a:ext cx="20145418" cy="7744774"/>
          </a:xfrm>
        </p:spPr>
        <p:txBody>
          <a:bodyPr>
            <a:normAutofit/>
          </a:bodyPr>
          <a:lstStyle>
            <a:lvl1pPr marL="685629" indent="-685629">
              <a:buSzPct val="100000"/>
              <a:buFont typeface="Arial"/>
              <a:buChar char="•"/>
              <a:defRPr sz="4999"/>
            </a:lvl1pPr>
            <a:lvl2pPr>
              <a:defRPr sz="4399"/>
            </a:lvl2pPr>
            <a:lvl3pPr>
              <a:defRPr sz="3799"/>
            </a:lvl3pPr>
            <a:lvl4pPr>
              <a:defRPr sz="4999"/>
            </a:lvl4pPr>
            <a:lvl5pPr>
              <a:defRPr sz="4999"/>
            </a:lvl5pPr>
          </a:lstStyle>
          <a:p>
            <a:pPr lvl="0"/>
            <a:r>
              <a:rPr lang="en-US" dirty="0"/>
              <a:t>Click to edit Master text styles</a:t>
            </a:r>
          </a:p>
          <a:p>
            <a:pPr lvl="1"/>
            <a:r>
              <a:rPr lang="en-US" dirty="0"/>
              <a:t>Second level</a:t>
            </a:r>
          </a:p>
          <a:p>
            <a:pPr lvl="2"/>
            <a:r>
              <a:rPr lang="en-US" dirty="0"/>
              <a:t>Third level</a:t>
            </a:r>
          </a:p>
        </p:txBody>
      </p:sp>
      <p:cxnSp>
        <p:nvCxnSpPr>
          <p:cNvPr id="15" name="Straight Connector 14"/>
          <p:cNvCxnSpPr/>
          <p:nvPr userDrawn="1"/>
        </p:nvCxnSpPr>
        <p:spPr>
          <a:xfrm>
            <a:off x="1064209" y="2155824"/>
            <a:ext cx="20508182" cy="3176"/>
          </a:xfrm>
          <a:prstGeom prst="line">
            <a:avLst/>
          </a:prstGeom>
          <a:ln w="12700">
            <a:solidFill>
              <a:srgbClr val="535352">
                <a:alpha val="88000"/>
              </a:srgb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356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098352" y="2833061"/>
            <a:ext cx="9842956" cy="2384426"/>
          </a:xfrm>
        </p:spPr>
        <p:txBody>
          <a:bodyPr/>
          <a:lstStyle/>
          <a:p>
            <a:endParaRPr lang="en-US"/>
          </a:p>
        </p:txBody>
      </p:sp>
      <p:sp>
        <p:nvSpPr>
          <p:cNvPr id="19" name="Text Placeholder 18"/>
          <p:cNvSpPr>
            <a:spLocks noGrp="1"/>
          </p:cNvSpPr>
          <p:nvPr>
            <p:ph type="body" sz="quarter" idx="15"/>
          </p:nvPr>
        </p:nvSpPr>
        <p:spPr>
          <a:xfrm>
            <a:off x="1098352" y="5481879"/>
            <a:ext cx="9842956" cy="5463626"/>
          </a:xfrm>
        </p:spPr>
        <p:txBody>
          <a:bodyPr wrap="square" lIns="0" tIns="0" rIns="0" bIns="0">
            <a:noAutofit/>
          </a:bodyPr>
          <a:lstStyle>
            <a:lvl1pPr marL="0">
              <a:spcBef>
                <a:spcPts val="0"/>
              </a:spcBef>
              <a:buNone/>
              <a:defRPr sz="4999"/>
            </a:lvl1pPr>
            <a:lvl2pPr>
              <a:defRPr sz="4399"/>
            </a:lvl2pPr>
            <a:lvl3pPr>
              <a:defRPr sz="3799"/>
            </a:lvl3pPr>
            <a:lvl4pPr>
              <a:defRPr sz="4999"/>
            </a:lvl4pPr>
            <a:lvl5pPr>
              <a:defRPr sz="4999"/>
            </a:lvl5pPr>
          </a:lstStyle>
          <a:p>
            <a:pPr lvl="0"/>
            <a:r>
              <a:rPr lang="en-US"/>
              <a:t>Click to edit Master text styles</a:t>
            </a:r>
          </a:p>
          <a:p>
            <a:pPr lvl="1"/>
            <a:r>
              <a:rPr lang="en-US"/>
              <a:t>Second level</a:t>
            </a:r>
          </a:p>
          <a:p>
            <a:pPr lvl="2"/>
            <a:r>
              <a:rPr lang="en-US"/>
              <a:t>Third level</a:t>
            </a:r>
          </a:p>
        </p:txBody>
      </p:sp>
      <p:sp>
        <p:nvSpPr>
          <p:cNvPr id="22" name="Picture Placeholder 16"/>
          <p:cNvSpPr>
            <a:spLocks noGrp="1"/>
          </p:cNvSpPr>
          <p:nvPr>
            <p:ph type="pic" sz="quarter" idx="16"/>
          </p:nvPr>
        </p:nvSpPr>
        <p:spPr>
          <a:xfrm>
            <a:off x="12696675" y="2833061"/>
            <a:ext cx="9842956" cy="2384426"/>
          </a:xfrm>
        </p:spPr>
        <p:txBody>
          <a:bodyPr/>
          <a:lstStyle/>
          <a:p>
            <a:endParaRPr lang="en-US"/>
          </a:p>
        </p:txBody>
      </p:sp>
      <p:sp>
        <p:nvSpPr>
          <p:cNvPr id="23" name="Text Placeholder 18"/>
          <p:cNvSpPr>
            <a:spLocks noGrp="1"/>
          </p:cNvSpPr>
          <p:nvPr>
            <p:ph type="body" sz="quarter" idx="17"/>
          </p:nvPr>
        </p:nvSpPr>
        <p:spPr>
          <a:xfrm>
            <a:off x="12696675" y="5481879"/>
            <a:ext cx="9842956" cy="5463626"/>
          </a:xfrm>
        </p:spPr>
        <p:txBody>
          <a:bodyPr wrap="square" lIns="0" tIns="0" rIns="0" bIns="0">
            <a:noAutofit/>
          </a:bodyPr>
          <a:lstStyle>
            <a:lvl1pPr marL="0">
              <a:spcBef>
                <a:spcPts val="0"/>
              </a:spcBef>
              <a:buNone/>
              <a:defRPr sz="4999"/>
            </a:lvl1pPr>
            <a:lvl2pPr>
              <a:defRPr sz="4399"/>
            </a:lvl2pPr>
            <a:lvl3pPr>
              <a:defRPr sz="3799"/>
            </a:lvl3pPr>
            <a:lvl4pPr>
              <a:defRPr sz="4999"/>
            </a:lvl4pPr>
            <a:lvl5pPr>
              <a:defRPr sz="4999"/>
            </a:lvl5pPr>
          </a:lstStyle>
          <a:p>
            <a:pPr lvl="0"/>
            <a:r>
              <a:rPr lang="en-US"/>
              <a:t>Click to edit Master text styles</a:t>
            </a:r>
          </a:p>
          <a:p>
            <a:pPr lvl="1"/>
            <a:r>
              <a:rPr lang="en-US"/>
              <a:t>Second level</a:t>
            </a:r>
          </a:p>
          <a:p>
            <a:pPr lvl="2"/>
            <a:r>
              <a:rPr lang="en-US"/>
              <a:t>Third level</a:t>
            </a:r>
          </a:p>
        </p:txBody>
      </p:sp>
      <p:sp>
        <p:nvSpPr>
          <p:cNvPr id="8" name="Title 1"/>
          <p:cNvSpPr>
            <a:spLocks noGrp="1"/>
          </p:cNvSpPr>
          <p:nvPr>
            <p:ph type="title"/>
          </p:nvPr>
        </p:nvSpPr>
        <p:spPr>
          <a:xfrm>
            <a:off x="1098350" y="456693"/>
            <a:ext cx="21939885" cy="1589290"/>
          </a:xfrm>
        </p:spPr>
        <p:txBody>
          <a:bodyPr>
            <a:spAutoFit/>
          </a:bodyPr>
          <a:lstStyle>
            <a:lvl1pPr algn="l">
              <a:defRPr b="1" i="0" baseline="0"/>
            </a:lvl1pPr>
          </a:lstStyle>
          <a:p>
            <a:r>
              <a:rPr lang="en-US" dirty="0"/>
              <a:t>Click to edit Master title style</a:t>
            </a:r>
          </a:p>
        </p:txBody>
      </p:sp>
      <p:cxnSp>
        <p:nvCxnSpPr>
          <p:cNvPr id="9" name="Straight Connector 8"/>
          <p:cNvCxnSpPr/>
          <p:nvPr userDrawn="1"/>
        </p:nvCxnSpPr>
        <p:spPr>
          <a:xfrm>
            <a:off x="1098350" y="2155824"/>
            <a:ext cx="20508182" cy="3176"/>
          </a:xfrm>
          <a:prstGeom prst="line">
            <a:avLst/>
          </a:prstGeom>
          <a:ln w="12700">
            <a:solidFill>
              <a:srgbClr val="535352">
                <a:alpha val="88000"/>
              </a:srgb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2335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747010" y="3120860"/>
            <a:ext cx="10460123" cy="988998"/>
          </a:xfrm>
        </p:spPr>
        <p:txBody>
          <a:bodyPr wrap="square" anchor="b">
            <a:spAutoFit/>
          </a:bodyPr>
          <a:lstStyle>
            <a:lvl1pPr marL="0" indent="0">
              <a:buNone/>
              <a:defRPr sz="4999" b="1"/>
            </a:lvl1pPr>
            <a:lvl2pPr marL="1087506" indent="0">
              <a:buNone/>
              <a:defRPr sz="4699" b="1"/>
            </a:lvl2pPr>
            <a:lvl3pPr marL="2175008" indent="0">
              <a:buNone/>
              <a:defRPr sz="4199" b="1"/>
            </a:lvl3pPr>
            <a:lvl4pPr marL="3262510" indent="0">
              <a:buNone/>
              <a:defRPr sz="3799" b="1"/>
            </a:lvl4pPr>
            <a:lvl5pPr marL="4350016" indent="0">
              <a:buNone/>
              <a:defRPr sz="3799" b="1"/>
            </a:lvl5pPr>
            <a:lvl6pPr marL="5437522" indent="0">
              <a:buNone/>
              <a:defRPr sz="3799" b="1"/>
            </a:lvl6pPr>
            <a:lvl7pPr marL="6525024" indent="0">
              <a:buNone/>
              <a:defRPr sz="3799" b="1"/>
            </a:lvl7pPr>
            <a:lvl8pPr marL="7612526" indent="0">
              <a:buNone/>
              <a:defRPr sz="3799" b="1"/>
            </a:lvl8pPr>
            <a:lvl9pPr marL="8700030" indent="0">
              <a:buNone/>
              <a:defRPr sz="3799" b="1"/>
            </a:lvl9pPr>
          </a:lstStyle>
          <a:p>
            <a:pPr lvl="0"/>
            <a:r>
              <a:rPr lang="en-US"/>
              <a:t>Click to edit Master text styles</a:t>
            </a:r>
          </a:p>
        </p:txBody>
      </p:sp>
      <p:sp>
        <p:nvSpPr>
          <p:cNvPr id="4" name="Content Placeholder 3"/>
          <p:cNvSpPr>
            <a:spLocks noGrp="1"/>
          </p:cNvSpPr>
          <p:nvPr>
            <p:ph sz="half" idx="2"/>
          </p:nvPr>
        </p:nvSpPr>
        <p:spPr>
          <a:xfrm>
            <a:off x="12747010" y="4135625"/>
            <a:ext cx="10460123" cy="7041894"/>
          </a:xfrm>
        </p:spPr>
        <p:txBody>
          <a:bodyPr>
            <a:normAutofit/>
          </a:bodyPr>
          <a:lstStyle>
            <a:lvl1pPr marL="458673" indent="-445976">
              <a:spcBef>
                <a:spcPts val="0"/>
              </a:spcBef>
              <a:tabLst/>
              <a:defRPr sz="4999"/>
            </a:lvl1pPr>
            <a:lvl2pPr>
              <a:defRPr sz="4399"/>
            </a:lvl2pPr>
            <a:lvl3pPr>
              <a:defRPr sz="3799"/>
            </a:lvl3pPr>
            <a:lvl4pPr>
              <a:defRPr sz="4999"/>
            </a:lvl4pPr>
            <a:lvl5pPr>
              <a:defRPr sz="4999"/>
            </a:lvl5pPr>
            <a:lvl6pPr>
              <a:defRPr sz="3799"/>
            </a:lvl6pPr>
            <a:lvl7pPr>
              <a:defRPr sz="3799"/>
            </a:lvl7pPr>
            <a:lvl8pPr>
              <a:defRPr sz="3799"/>
            </a:lvl8pPr>
            <a:lvl9pPr>
              <a:defRPr sz="3799"/>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1117804" y="3169296"/>
            <a:ext cx="10469827" cy="988998"/>
          </a:xfrm>
        </p:spPr>
        <p:txBody>
          <a:bodyPr wrap="square" anchor="b">
            <a:spAutoFit/>
          </a:bodyPr>
          <a:lstStyle>
            <a:lvl1pPr marL="0" indent="0">
              <a:buNone/>
              <a:defRPr sz="4999" b="1"/>
            </a:lvl1pPr>
            <a:lvl2pPr marL="1087506" indent="0">
              <a:buNone/>
              <a:defRPr sz="4699" b="1"/>
            </a:lvl2pPr>
            <a:lvl3pPr marL="2175008" indent="0">
              <a:buNone/>
              <a:defRPr sz="4199" b="1"/>
            </a:lvl3pPr>
            <a:lvl4pPr marL="3262510" indent="0">
              <a:buNone/>
              <a:defRPr sz="3799" b="1"/>
            </a:lvl4pPr>
            <a:lvl5pPr marL="4350016" indent="0">
              <a:buNone/>
              <a:defRPr sz="3799" b="1"/>
            </a:lvl5pPr>
            <a:lvl6pPr marL="5437522" indent="0">
              <a:buNone/>
              <a:defRPr sz="3799" b="1"/>
            </a:lvl6pPr>
            <a:lvl7pPr marL="6525024" indent="0">
              <a:buNone/>
              <a:defRPr sz="3799" b="1"/>
            </a:lvl7pPr>
            <a:lvl8pPr marL="7612526" indent="0">
              <a:buNone/>
              <a:defRPr sz="3799" b="1"/>
            </a:lvl8pPr>
            <a:lvl9pPr marL="8700030" indent="0">
              <a:buNone/>
              <a:defRPr sz="3799" b="1"/>
            </a:lvl9pPr>
          </a:lstStyle>
          <a:p>
            <a:pPr lvl="0"/>
            <a:r>
              <a:rPr lang="en-US"/>
              <a:t>Click to edit Master text styles</a:t>
            </a:r>
          </a:p>
        </p:txBody>
      </p:sp>
      <p:sp>
        <p:nvSpPr>
          <p:cNvPr id="6" name="Content Placeholder 5"/>
          <p:cNvSpPr>
            <a:spLocks noGrp="1"/>
          </p:cNvSpPr>
          <p:nvPr>
            <p:ph sz="quarter" idx="4"/>
          </p:nvPr>
        </p:nvSpPr>
        <p:spPr>
          <a:xfrm>
            <a:off x="1117804" y="4184061"/>
            <a:ext cx="10469827" cy="7041894"/>
          </a:xfrm>
        </p:spPr>
        <p:txBody>
          <a:bodyPr>
            <a:normAutofit/>
          </a:bodyPr>
          <a:lstStyle>
            <a:lvl1pPr marL="458673" indent="-445976">
              <a:spcBef>
                <a:spcPts val="0"/>
              </a:spcBef>
              <a:tabLst/>
              <a:defRPr sz="4999"/>
            </a:lvl1pPr>
            <a:lvl2pPr>
              <a:defRPr sz="4399"/>
            </a:lvl2pPr>
            <a:lvl3pPr>
              <a:defRPr sz="3799"/>
            </a:lvl3pPr>
            <a:lvl4pPr>
              <a:defRPr sz="4999"/>
            </a:lvl4pPr>
            <a:lvl5pPr>
              <a:defRPr sz="4999"/>
            </a:lvl5pPr>
            <a:lvl6pPr>
              <a:defRPr sz="3799"/>
            </a:lvl6pPr>
            <a:lvl7pPr>
              <a:defRPr sz="3799"/>
            </a:lvl7pPr>
            <a:lvl8pPr>
              <a:defRPr sz="3799"/>
            </a:lvl8pPr>
            <a:lvl9pPr>
              <a:defRPr sz="3799"/>
            </a:lvl9pPr>
          </a:lstStyle>
          <a:p>
            <a:pPr lvl="0"/>
            <a:r>
              <a:rPr lang="en-US"/>
              <a:t>Click to edit Master text styles</a:t>
            </a:r>
          </a:p>
          <a:p>
            <a:pPr lvl="1"/>
            <a:r>
              <a:rPr lang="en-US"/>
              <a:t>Second level</a:t>
            </a:r>
          </a:p>
          <a:p>
            <a:pPr lvl="2"/>
            <a:r>
              <a:rPr lang="en-US"/>
              <a:t>Third level</a:t>
            </a:r>
          </a:p>
        </p:txBody>
      </p:sp>
      <p:cxnSp>
        <p:nvCxnSpPr>
          <p:cNvPr id="2" name="Straight Connector 1">
            <a:extLst>
              <a:ext uri="{FF2B5EF4-FFF2-40B4-BE49-F238E27FC236}">
                <a16:creationId xmlns:a16="http://schemas.microsoft.com/office/drawing/2014/main" id="{44F6812F-ECB5-90E8-57A4-AE9DF25B4B6B}"/>
              </a:ext>
            </a:extLst>
          </p:cNvPr>
          <p:cNvCxnSpPr/>
          <p:nvPr userDrawn="1"/>
        </p:nvCxnSpPr>
        <p:spPr>
          <a:xfrm>
            <a:off x="1934716" y="2155824"/>
            <a:ext cx="20508182" cy="3176"/>
          </a:xfrm>
          <a:prstGeom prst="line">
            <a:avLst/>
          </a:prstGeom>
          <a:ln w="12700">
            <a:solidFill>
              <a:srgbClr val="535352">
                <a:alpha val="88000"/>
              </a:srgbClr>
            </a:solidFill>
          </a:ln>
          <a:effectLst/>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32D2D73C-76AC-4034-FAEB-85046EBF037E}"/>
              </a:ext>
            </a:extLst>
          </p:cNvPr>
          <p:cNvSpPr>
            <a:spLocks noGrp="1"/>
          </p:cNvSpPr>
          <p:nvPr>
            <p:ph type="title"/>
          </p:nvPr>
        </p:nvSpPr>
        <p:spPr>
          <a:xfrm>
            <a:off x="1117803" y="456693"/>
            <a:ext cx="21939885" cy="1589290"/>
          </a:xfrm>
        </p:spPr>
        <p:txBody>
          <a:bodyPr>
            <a:spAutoFit/>
          </a:bodyPr>
          <a:lstStyle>
            <a:lvl1pPr algn="l">
              <a:defRPr b="1" i="0" baseline="0"/>
            </a:lvl1pPr>
          </a:lstStyle>
          <a:p>
            <a:r>
              <a:rPr lang="en-US" dirty="0"/>
              <a:t>Click to edit Master title style</a:t>
            </a:r>
          </a:p>
        </p:txBody>
      </p:sp>
    </p:spTree>
    <p:extLst>
      <p:ext uri="{BB962C8B-B14F-4D97-AF65-F5344CB8AC3E}">
        <p14:creationId xmlns:p14="http://schemas.microsoft.com/office/powerpoint/2010/main" val="2015194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897635"/>
            <a:ext cx="21939885" cy="1589290"/>
          </a:xfrm>
          <a:prstGeom prst="rect">
            <a:avLst/>
          </a:prstGeom>
        </p:spPr>
        <p:txBody>
          <a:bodyPr vert="horz" lIns="217555" tIns="108780" rIns="217555" bIns="108780" rtlCol="0" anchor="ctr">
            <a:spAutoFit/>
          </a:bodyPr>
          <a:lstStyle/>
          <a:p>
            <a:r>
              <a:rPr lang="en-US" dirty="0"/>
              <a:t>Click to edit Master title style</a:t>
            </a:r>
          </a:p>
        </p:txBody>
      </p:sp>
      <p:sp>
        <p:nvSpPr>
          <p:cNvPr id="3" name="Text Placeholder 2"/>
          <p:cNvSpPr>
            <a:spLocks noGrp="1"/>
          </p:cNvSpPr>
          <p:nvPr>
            <p:ph type="body" idx="1"/>
          </p:nvPr>
        </p:nvSpPr>
        <p:spPr>
          <a:xfrm>
            <a:off x="1813820" y="3200405"/>
            <a:ext cx="20677476" cy="9033636"/>
          </a:xfrm>
          <a:prstGeom prst="rect">
            <a:avLst/>
          </a:prstGeom>
        </p:spPr>
        <p:txBody>
          <a:bodyPr vert="horz" lIns="217555" tIns="108780" rIns="217555" bIns="108780" rtlCol="0">
            <a:normAutofit/>
          </a:bodyPr>
          <a:lstStyle/>
          <a:p>
            <a:pPr lvl="0"/>
            <a:r>
              <a:rPr lang="en-US" dirty="0"/>
              <a:t>Click to edit Master text styles</a:t>
            </a:r>
          </a:p>
          <a:p>
            <a:pPr lvl="1"/>
            <a:r>
              <a:rPr lang="en-US" dirty="0"/>
              <a:t>Second level</a:t>
            </a:r>
          </a:p>
          <a:p>
            <a:pPr lvl="2"/>
            <a:r>
              <a:rPr lang="en-US" dirty="0"/>
              <a:t>Third level</a:t>
            </a:r>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60" r:id="rId3"/>
    <p:sldLayoutId id="2147483665" r:id="rId4"/>
    <p:sldLayoutId id="2147483666" r:id="rId5"/>
    <p:sldLayoutId id="2147483667"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sldNum="0" hdr="0" ftr="0" dt="0"/>
  <p:txStyles>
    <p:titleStyle>
      <a:lvl1pPr algn="ctr" defTabSz="1087777" rtl="0" eaLnBrk="1" latinLnBrk="0" hangingPunct="1">
        <a:spcBef>
          <a:spcPct val="0"/>
        </a:spcBef>
        <a:buNone/>
        <a:defRPr sz="8900" b="0" i="0" kern="1200" baseline="0">
          <a:solidFill>
            <a:srgbClr val="003E6F"/>
          </a:solidFill>
          <a:effectLst/>
          <a:latin typeface="Roboto" panose="02000000000000000000" pitchFamily="2" charset="0"/>
          <a:ea typeface="+mj-ea"/>
          <a:cs typeface="Georgia"/>
        </a:defRPr>
      </a:lvl1pPr>
    </p:titleStyle>
    <p:bodyStyle>
      <a:lvl1pPr marL="815832" indent="-815832" algn="l" defTabSz="1087777" rtl="0" eaLnBrk="1" latinLnBrk="0" hangingPunct="1">
        <a:spcBef>
          <a:spcPct val="20000"/>
        </a:spcBef>
        <a:buSzPct val="100000"/>
        <a:buFont typeface="Arial"/>
        <a:buChar char="•"/>
        <a:defRPr sz="5000" kern="1200" baseline="0">
          <a:solidFill>
            <a:srgbClr val="003E6F"/>
          </a:solidFill>
          <a:latin typeface="Roboto" panose="02000000000000000000" pitchFamily="2" charset="0"/>
          <a:ea typeface="+mn-ea"/>
          <a:cs typeface="Verdana"/>
        </a:defRPr>
      </a:lvl1pPr>
      <a:lvl2pPr marL="1773572" indent="-685800" algn="l" defTabSz="1087777" rtl="0" eaLnBrk="1" latinLnBrk="0" hangingPunct="1">
        <a:spcBef>
          <a:spcPct val="20000"/>
        </a:spcBef>
        <a:buFont typeface="Arial"/>
        <a:buChar char="•"/>
        <a:defRPr sz="5000" kern="1200">
          <a:solidFill>
            <a:srgbClr val="003E6F"/>
          </a:solidFill>
          <a:latin typeface="Roboto" panose="02000000000000000000" pitchFamily="2" charset="0"/>
          <a:ea typeface="+mn-ea"/>
          <a:cs typeface="Verdana"/>
        </a:defRPr>
      </a:lvl2pPr>
      <a:lvl3pPr marL="2719440" indent="-543889" algn="l" defTabSz="1087777" rtl="0" eaLnBrk="1" latinLnBrk="0" hangingPunct="1">
        <a:spcBef>
          <a:spcPct val="20000"/>
        </a:spcBef>
        <a:buFont typeface="Arial"/>
        <a:buChar char="•"/>
        <a:defRPr sz="5000" kern="1200">
          <a:solidFill>
            <a:srgbClr val="003E6F"/>
          </a:solidFill>
          <a:latin typeface="Roboto" panose="02000000000000000000" pitchFamily="2" charset="0"/>
          <a:ea typeface="+mn-ea"/>
          <a:cs typeface="Verdana"/>
        </a:defRPr>
      </a:lvl3pPr>
      <a:lvl4pPr marL="3949128" indent="-685800" algn="l" defTabSz="1087777" rtl="0" eaLnBrk="1" latinLnBrk="0" hangingPunct="1">
        <a:spcBef>
          <a:spcPct val="20000"/>
        </a:spcBef>
        <a:buFont typeface="Arial"/>
        <a:buChar char="•"/>
        <a:defRPr sz="5000" kern="1200">
          <a:solidFill>
            <a:srgbClr val="003E6F"/>
          </a:solidFill>
          <a:latin typeface="Verdana"/>
          <a:ea typeface="+mn-ea"/>
          <a:cs typeface="Verdana"/>
        </a:defRPr>
      </a:lvl4pPr>
      <a:lvl5pPr marL="5036900" indent="-685800" algn="l" defTabSz="1087777" rtl="0" eaLnBrk="1" latinLnBrk="0" hangingPunct="1">
        <a:spcBef>
          <a:spcPct val="20000"/>
        </a:spcBef>
        <a:buFont typeface="Arial"/>
        <a:buChar char="•"/>
        <a:defRPr sz="5000" kern="1200">
          <a:solidFill>
            <a:srgbClr val="003E6F"/>
          </a:solidFill>
          <a:latin typeface="Verdana"/>
          <a:ea typeface="+mn-ea"/>
          <a:cs typeface="Verdana"/>
        </a:defRPr>
      </a:lvl5pPr>
      <a:lvl6pPr marL="5982768" indent="-543889" algn="l" defTabSz="1087777" rtl="0" eaLnBrk="1" latinLnBrk="0" hangingPunct="1">
        <a:spcBef>
          <a:spcPct val="20000"/>
        </a:spcBef>
        <a:buFont typeface="Arial"/>
        <a:buChar char="•"/>
        <a:defRPr sz="4700" kern="1200">
          <a:solidFill>
            <a:schemeClr val="tx1"/>
          </a:solidFill>
          <a:latin typeface="+mn-lt"/>
          <a:ea typeface="+mn-ea"/>
          <a:cs typeface="+mn-cs"/>
        </a:defRPr>
      </a:lvl6pPr>
      <a:lvl7pPr marL="7070544" indent="-543889" algn="l" defTabSz="1087777" rtl="0" eaLnBrk="1" latinLnBrk="0" hangingPunct="1">
        <a:spcBef>
          <a:spcPct val="20000"/>
        </a:spcBef>
        <a:buFont typeface="Arial"/>
        <a:buChar char="•"/>
        <a:defRPr sz="4700" kern="1200">
          <a:solidFill>
            <a:schemeClr val="tx1"/>
          </a:solidFill>
          <a:latin typeface="+mn-lt"/>
          <a:ea typeface="+mn-ea"/>
          <a:cs typeface="+mn-cs"/>
        </a:defRPr>
      </a:lvl7pPr>
      <a:lvl8pPr marL="8158319" indent="-543889" algn="l" defTabSz="1087777" rtl="0" eaLnBrk="1" latinLnBrk="0" hangingPunct="1">
        <a:spcBef>
          <a:spcPct val="20000"/>
        </a:spcBef>
        <a:buFont typeface="Arial"/>
        <a:buChar char="•"/>
        <a:defRPr sz="4700" kern="1200">
          <a:solidFill>
            <a:schemeClr val="tx1"/>
          </a:solidFill>
          <a:latin typeface="+mn-lt"/>
          <a:ea typeface="+mn-ea"/>
          <a:cs typeface="+mn-cs"/>
        </a:defRPr>
      </a:lvl8pPr>
      <a:lvl9pPr marL="9246095" indent="-543889" algn="l" defTabSz="1087777" rtl="0" eaLnBrk="1" latinLnBrk="0" hangingPunct="1">
        <a:spcBef>
          <a:spcPct val="20000"/>
        </a:spcBef>
        <a:buFont typeface="Arial"/>
        <a:buChar char="•"/>
        <a:defRPr sz="4700" kern="1200">
          <a:solidFill>
            <a:schemeClr val="tx1"/>
          </a:solidFill>
          <a:latin typeface="+mn-lt"/>
          <a:ea typeface="+mn-ea"/>
          <a:cs typeface="+mn-cs"/>
        </a:defRPr>
      </a:lvl9pPr>
    </p:bodyStyle>
    <p:otherStyle>
      <a:defPPr>
        <a:defRPr lang="en-US"/>
      </a:defPPr>
      <a:lvl1pPr marL="0" algn="l" defTabSz="1087777" rtl="0" eaLnBrk="1" latinLnBrk="0" hangingPunct="1">
        <a:defRPr sz="4200" kern="1200">
          <a:solidFill>
            <a:schemeClr val="tx1"/>
          </a:solidFill>
          <a:latin typeface="+mn-lt"/>
          <a:ea typeface="+mn-ea"/>
          <a:cs typeface="+mn-cs"/>
        </a:defRPr>
      </a:lvl1pPr>
      <a:lvl2pPr marL="1087777" algn="l" defTabSz="1087777" rtl="0" eaLnBrk="1" latinLnBrk="0" hangingPunct="1">
        <a:defRPr sz="4200" kern="1200">
          <a:solidFill>
            <a:schemeClr val="tx1"/>
          </a:solidFill>
          <a:latin typeface="+mn-lt"/>
          <a:ea typeface="+mn-ea"/>
          <a:cs typeface="+mn-cs"/>
        </a:defRPr>
      </a:lvl2pPr>
      <a:lvl3pPr marL="2175551" algn="l" defTabSz="1087777" rtl="0" eaLnBrk="1" latinLnBrk="0" hangingPunct="1">
        <a:defRPr sz="4200" kern="1200">
          <a:solidFill>
            <a:schemeClr val="tx1"/>
          </a:solidFill>
          <a:latin typeface="+mn-lt"/>
          <a:ea typeface="+mn-ea"/>
          <a:cs typeface="+mn-cs"/>
        </a:defRPr>
      </a:lvl3pPr>
      <a:lvl4pPr marL="3263325" algn="l" defTabSz="1087777" rtl="0" eaLnBrk="1" latinLnBrk="0" hangingPunct="1">
        <a:defRPr sz="4200" kern="1200">
          <a:solidFill>
            <a:schemeClr val="tx1"/>
          </a:solidFill>
          <a:latin typeface="+mn-lt"/>
          <a:ea typeface="+mn-ea"/>
          <a:cs typeface="+mn-cs"/>
        </a:defRPr>
      </a:lvl4pPr>
      <a:lvl5pPr marL="4351104" algn="l" defTabSz="1087777" rtl="0" eaLnBrk="1" latinLnBrk="0" hangingPunct="1">
        <a:defRPr sz="4200" kern="1200">
          <a:solidFill>
            <a:schemeClr val="tx1"/>
          </a:solidFill>
          <a:latin typeface="+mn-lt"/>
          <a:ea typeface="+mn-ea"/>
          <a:cs typeface="+mn-cs"/>
        </a:defRPr>
      </a:lvl5pPr>
      <a:lvl6pPr marL="5438881" algn="l" defTabSz="1087777" rtl="0" eaLnBrk="1" latinLnBrk="0" hangingPunct="1">
        <a:defRPr sz="4200" kern="1200">
          <a:solidFill>
            <a:schemeClr val="tx1"/>
          </a:solidFill>
          <a:latin typeface="+mn-lt"/>
          <a:ea typeface="+mn-ea"/>
          <a:cs typeface="+mn-cs"/>
        </a:defRPr>
      </a:lvl6pPr>
      <a:lvl7pPr marL="6526655" algn="l" defTabSz="1087777" rtl="0" eaLnBrk="1" latinLnBrk="0" hangingPunct="1">
        <a:defRPr sz="4200" kern="1200">
          <a:solidFill>
            <a:schemeClr val="tx1"/>
          </a:solidFill>
          <a:latin typeface="+mn-lt"/>
          <a:ea typeface="+mn-ea"/>
          <a:cs typeface="+mn-cs"/>
        </a:defRPr>
      </a:lvl7pPr>
      <a:lvl8pPr marL="7614429" algn="l" defTabSz="1087777" rtl="0" eaLnBrk="1" latinLnBrk="0" hangingPunct="1">
        <a:defRPr sz="4200" kern="1200">
          <a:solidFill>
            <a:schemeClr val="tx1"/>
          </a:solidFill>
          <a:latin typeface="+mn-lt"/>
          <a:ea typeface="+mn-ea"/>
          <a:cs typeface="+mn-cs"/>
        </a:defRPr>
      </a:lvl8pPr>
      <a:lvl9pPr marL="8702206" algn="l" defTabSz="1087777" rtl="0" eaLnBrk="1" latinLnBrk="0" hangingPunct="1">
        <a:defRPr sz="4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creativecommons.org/licenses/by-sa/3.0/" TargetMode="External"/><Relationship Id="rId5" Type="http://schemas.openxmlformats.org/officeDocument/2006/relationships/hyperlink" Target="https://www.thebluediamondgallery.com/typewriter/c/customer-service.html" TargetMode="Externa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hyperlink" Target="https://aminoapps.com/c/star-wars/page/blog/ive-got-a-bad-feeling-about-this/jKFK_uJ3KX7JBvrbmWNQD42NwBxWvx"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diagramColors" Target="../diagrams/colors3.xml"/><Relationship Id="rId18" Type="http://schemas.openxmlformats.org/officeDocument/2006/relationships/image" Target="../media/image33.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QuickStyle" Target="../diagrams/quickStyle3.xml"/><Relationship Id="rId17" Type="http://schemas.openxmlformats.org/officeDocument/2006/relationships/image" Target="../media/image32.png"/><Relationship Id="rId2" Type="http://schemas.openxmlformats.org/officeDocument/2006/relationships/notesSlide" Target="../notesSlides/notesSlide7.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diagramLayout" Target="../diagrams/layout3.xml"/><Relationship Id="rId5" Type="http://schemas.openxmlformats.org/officeDocument/2006/relationships/diagramQuickStyle" Target="../diagrams/quickStyle2.xml"/><Relationship Id="rId15" Type="http://schemas.openxmlformats.org/officeDocument/2006/relationships/image" Target="../media/image30.png"/><Relationship Id="rId10" Type="http://schemas.openxmlformats.org/officeDocument/2006/relationships/diagramData" Target="../diagrams/data3.xml"/><Relationship Id="rId19" Type="http://schemas.openxmlformats.org/officeDocument/2006/relationships/image" Target="../media/image34.png"/><Relationship Id="rId4" Type="http://schemas.openxmlformats.org/officeDocument/2006/relationships/diagramLayout" Target="../diagrams/layout2.xml"/><Relationship Id="rId9" Type="http://schemas.openxmlformats.org/officeDocument/2006/relationships/image" Target="../media/image29.svg"/><Relationship Id="rId14"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4.xml"/><Relationship Id="rId11" Type="http://schemas.openxmlformats.org/officeDocument/2006/relationships/image" Target="../media/image41.svg"/><Relationship Id="rId5" Type="http://schemas.openxmlformats.org/officeDocument/2006/relationships/diagramQuickStyle" Target="../diagrams/quickStyle4.xml"/><Relationship Id="rId10" Type="http://schemas.openxmlformats.org/officeDocument/2006/relationships/image" Target="../media/image40.png"/><Relationship Id="rId4" Type="http://schemas.openxmlformats.org/officeDocument/2006/relationships/diagramLayout" Target="../diagrams/layout4.xml"/><Relationship Id="rId9"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customXml" Target="../ink/ink3.xml"/><Relationship Id="rId5" Type="http://schemas.openxmlformats.org/officeDocument/2006/relationships/image" Target="../media/image4.png"/><Relationship Id="rId4" Type="http://schemas.openxmlformats.org/officeDocument/2006/relationships/customXml" Target="../ink/ink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s://knowledge.exlibrisgroup.com/Alma/Product_Documentation/010Alma_Online_Help_(English)/030Fulfillment/050Resource_Sharing/040Contributing_to_the_Resource_Sharing_Directory/Resource_Sharing_Directory_FAQ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mailto:sshank@ithaca.edu"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8.xml"/><Relationship Id="rId5" Type="http://schemas.openxmlformats.org/officeDocument/2006/relationships/image" Target="../media/image21.sv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F6DE6B-E3FF-0A39-C733-60E045F2E44C}"/>
              </a:ext>
            </a:extLst>
          </p:cNvPr>
          <p:cNvSpPr>
            <a:spLocks noGrp="1"/>
          </p:cNvSpPr>
          <p:nvPr>
            <p:ph type="body" sz="quarter" idx="10"/>
          </p:nvPr>
        </p:nvSpPr>
        <p:spPr>
          <a:xfrm>
            <a:off x="0" y="2062358"/>
            <a:ext cx="24377650" cy="1968500"/>
          </a:xfrm>
        </p:spPr>
        <p:txBody>
          <a:bodyPr/>
          <a:lstStyle/>
          <a:p>
            <a:r>
              <a:rPr lang="en-US" dirty="0"/>
              <a:t>We CAN Still </a:t>
            </a:r>
          </a:p>
        </p:txBody>
      </p:sp>
      <p:sp>
        <p:nvSpPr>
          <p:cNvPr id="3" name="Text Placeholder 2">
            <a:extLst>
              <a:ext uri="{FF2B5EF4-FFF2-40B4-BE49-F238E27FC236}">
                <a16:creationId xmlns:a16="http://schemas.microsoft.com/office/drawing/2014/main" id="{03FF9D55-3325-2B6B-10CB-CCE2C0186DB3}"/>
              </a:ext>
            </a:extLst>
          </p:cNvPr>
          <p:cNvSpPr>
            <a:spLocks noGrp="1"/>
          </p:cNvSpPr>
          <p:nvPr>
            <p:ph type="body" sz="quarter" idx="11"/>
          </p:nvPr>
        </p:nvSpPr>
        <p:spPr>
          <a:xfrm>
            <a:off x="0" y="6730410"/>
            <a:ext cx="24377650" cy="953604"/>
          </a:xfrm>
        </p:spPr>
        <p:txBody>
          <a:bodyPr/>
          <a:lstStyle/>
          <a:p>
            <a:r>
              <a:rPr lang="en-US" dirty="0"/>
              <a:t>Adventuring Outside the Norm</a:t>
            </a:r>
          </a:p>
        </p:txBody>
      </p:sp>
      <p:pic>
        <p:nvPicPr>
          <p:cNvPr id="4" name="Picture 3">
            <a:extLst>
              <a:ext uri="{FF2B5EF4-FFF2-40B4-BE49-F238E27FC236}">
                <a16:creationId xmlns:a16="http://schemas.microsoft.com/office/drawing/2014/main" id="{315B9AF6-C0FA-0021-D868-E6C6BE49C508}"/>
              </a:ext>
            </a:extLst>
          </p:cNvPr>
          <p:cNvPicPr>
            <a:picLocks noChangeAspect="1"/>
          </p:cNvPicPr>
          <p:nvPr/>
        </p:nvPicPr>
        <p:blipFill rotWithShape="1">
          <a:blip r:embed="rId2"/>
          <a:srcRect t="11995"/>
          <a:stretch/>
        </p:blipFill>
        <p:spPr>
          <a:xfrm>
            <a:off x="8616394" y="4262569"/>
            <a:ext cx="7144862" cy="1909630"/>
          </a:xfrm>
          <a:prstGeom prst="rect">
            <a:avLst/>
          </a:prstGeom>
        </p:spPr>
      </p:pic>
      <p:sp>
        <p:nvSpPr>
          <p:cNvPr id="5" name="TextBox 4">
            <a:extLst>
              <a:ext uri="{FF2B5EF4-FFF2-40B4-BE49-F238E27FC236}">
                <a16:creationId xmlns:a16="http://schemas.microsoft.com/office/drawing/2014/main" id="{F8D1B69B-4F70-12F5-C408-C3EAE5EABF42}"/>
              </a:ext>
            </a:extLst>
          </p:cNvPr>
          <p:cNvSpPr txBox="1"/>
          <p:nvPr/>
        </p:nvSpPr>
        <p:spPr>
          <a:xfrm>
            <a:off x="0" y="8242225"/>
            <a:ext cx="24377650" cy="2677656"/>
          </a:xfrm>
          <a:prstGeom prst="rect">
            <a:avLst/>
          </a:prstGeom>
          <a:noFill/>
        </p:spPr>
        <p:txBody>
          <a:bodyPr wrap="square" rtlCol="0">
            <a:spAutoFit/>
          </a:bodyPr>
          <a:lstStyle/>
          <a:p>
            <a:pPr algn="ctr"/>
            <a:r>
              <a:rPr lang="en-US" dirty="0"/>
              <a:t>Sarah Shank |Ithaca College Library</a:t>
            </a:r>
          </a:p>
          <a:p>
            <a:pPr algn="ctr"/>
            <a:r>
              <a:rPr lang="en-US" dirty="0"/>
              <a:t>OCLC Symbol: XIM</a:t>
            </a:r>
          </a:p>
          <a:p>
            <a:pPr algn="ctr"/>
            <a:r>
              <a:rPr lang="en-US" dirty="0"/>
              <a:t>Illiad ISO ILL/Alma RS: ITHACARS</a:t>
            </a:r>
          </a:p>
          <a:p>
            <a:pPr algn="ctr"/>
            <a:r>
              <a:rPr lang="en-US" dirty="0"/>
              <a:t>IDS Conference: July 27</a:t>
            </a:r>
            <a:r>
              <a:rPr lang="en-US" baseline="30000" dirty="0"/>
              <a:t>th</a:t>
            </a:r>
            <a:r>
              <a:rPr lang="en-US" dirty="0"/>
              <a:t>, 2023</a:t>
            </a:r>
          </a:p>
        </p:txBody>
      </p:sp>
    </p:spTree>
    <p:extLst>
      <p:ext uri="{BB962C8B-B14F-4D97-AF65-F5344CB8AC3E}">
        <p14:creationId xmlns:p14="http://schemas.microsoft.com/office/powerpoint/2010/main" val="2841505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le of American dollar banknotes">
            <a:extLst>
              <a:ext uri="{FF2B5EF4-FFF2-40B4-BE49-F238E27FC236}">
                <a16:creationId xmlns:a16="http://schemas.microsoft.com/office/drawing/2014/main" id="{CFB2DCD3-B588-19D2-C94E-3E6531688A11}"/>
              </a:ext>
            </a:extLst>
          </p:cNvPr>
          <p:cNvPicPr>
            <a:picLocks noChangeAspect="1"/>
          </p:cNvPicPr>
          <p:nvPr/>
        </p:nvPicPr>
        <p:blipFill rotWithShape="1">
          <a:blip r:embed="rId3"/>
          <a:srcRect t="33961" r="2214" b="28913"/>
          <a:stretch/>
        </p:blipFill>
        <p:spPr>
          <a:xfrm>
            <a:off x="1080655" y="2356007"/>
            <a:ext cx="10861963" cy="3092937"/>
          </a:xfrm>
          <a:prstGeom prst="rect">
            <a:avLst/>
          </a:prstGeom>
          <a:noFill/>
        </p:spPr>
      </p:pic>
      <p:sp>
        <p:nvSpPr>
          <p:cNvPr id="6" name="Content Placeholder 5">
            <a:extLst>
              <a:ext uri="{FF2B5EF4-FFF2-40B4-BE49-F238E27FC236}">
                <a16:creationId xmlns:a16="http://schemas.microsoft.com/office/drawing/2014/main" id="{7E9F037A-913D-A550-9506-06492B41AF90}"/>
              </a:ext>
            </a:extLst>
          </p:cNvPr>
          <p:cNvSpPr>
            <a:spLocks noGrp="1"/>
          </p:cNvSpPr>
          <p:nvPr>
            <p:ph type="body" sz="quarter" idx="15"/>
          </p:nvPr>
        </p:nvSpPr>
        <p:spPr>
          <a:xfrm>
            <a:off x="1098352" y="6174606"/>
            <a:ext cx="9842956" cy="5463626"/>
          </a:xfrm>
        </p:spPr>
        <p:txBody>
          <a:bodyPr wrap="square">
            <a:normAutofit/>
          </a:bodyPr>
          <a:lstStyle/>
          <a:p>
            <a:pPr marL="0" indent="0" algn="ctr">
              <a:lnSpc>
                <a:spcPct val="90000"/>
              </a:lnSpc>
            </a:pPr>
            <a:r>
              <a:rPr lang="en-US" sz="6600" b="1" dirty="0"/>
              <a:t>Biggest Motivator: </a:t>
            </a:r>
          </a:p>
          <a:p>
            <a:pPr marL="0" indent="0" algn="ctr">
              <a:lnSpc>
                <a:spcPct val="90000"/>
              </a:lnSpc>
            </a:pPr>
            <a:endParaRPr lang="en-US" sz="6600" b="1" dirty="0"/>
          </a:p>
          <a:p>
            <a:pPr algn="ctr">
              <a:lnSpc>
                <a:spcPct val="90000"/>
              </a:lnSpc>
            </a:pPr>
            <a:r>
              <a:rPr lang="en-US" sz="6000" b="1" dirty="0"/>
              <a:t>Save Money</a:t>
            </a:r>
          </a:p>
          <a:p>
            <a:pPr algn="ctr">
              <a:lnSpc>
                <a:spcPct val="90000"/>
              </a:lnSpc>
            </a:pPr>
            <a:r>
              <a:rPr lang="en-US" sz="3900" b="1" dirty="0"/>
              <a:t>We saved about 50%</a:t>
            </a:r>
          </a:p>
          <a:p>
            <a:pPr algn="ctr">
              <a:lnSpc>
                <a:spcPct val="90000"/>
              </a:lnSpc>
            </a:pPr>
            <a:endParaRPr lang="en-US" sz="3900" b="1" dirty="0"/>
          </a:p>
          <a:p>
            <a:pPr lvl="1">
              <a:lnSpc>
                <a:spcPct val="90000"/>
              </a:lnSpc>
              <a:buNone/>
            </a:pPr>
            <a:endParaRPr lang="en-US" sz="3900" b="1" dirty="0"/>
          </a:p>
        </p:txBody>
      </p:sp>
      <p:pic>
        <p:nvPicPr>
          <p:cNvPr id="13" name="Picture Placeholder 12" descr="A close-up of a typewriter&#10;&#10;Description automatically generated">
            <a:extLst>
              <a:ext uri="{FF2B5EF4-FFF2-40B4-BE49-F238E27FC236}">
                <a16:creationId xmlns:a16="http://schemas.microsoft.com/office/drawing/2014/main" id="{A82D50B7-AE5A-1885-BAD3-CDB6EE7AD2BB}"/>
              </a:ext>
            </a:extLst>
          </p:cNvPr>
          <p:cNvPicPr>
            <a:picLocks noGrp="1" noChangeAspect="1"/>
          </p:cNvPicPr>
          <p:nvPr>
            <p:ph type="pic" sz="quarter" idx="16"/>
          </p:nvPr>
        </p:nvPicPr>
        <p:blipFill rotWithShape="1">
          <a:blip r:embed="rId4">
            <a:extLst>
              <a:ext uri="{837473B0-CC2E-450A-ABE3-18F120FF3D39}">
                <a1611:picAttrSrcUrl xmlns:a1611="http://schemas.microsoft.com/office/drawing/2016/11/main" r:id="rId5"/>
              </a:ext>
            </a:extLst>
          </a:blip>
          <a:srcRect l="-5" t="20401" b="31877"/>
          <a:stretch/>
        </p:blipFill>
        <p:spPr>
          <a:xfrm>
            <a:off x="12696369" y="2356008"/>
            <a:ext cx="9842956" cy="3139196"/>
          </a:xfrm>
        </p:spPr>
      </p:pic>
      <p:sp>
        <p:nvSpPr>
          <p:cNvPr id="16" name="Text Placeholder 4">
            <a:extLst>
              <a:ext uri="{FF2B5EF4-FFF2-40B4-BE49-F238E27FC236}">
                <a16:creationId xmlns:a16="http://schemas.microsoft.com/office/drawing/2014/main" id="{E3F34DC7-FD71-452C-CEA6-3878E062C9BF}"/>
              </a:ext>
            </a:extLst>
          </p:cNvPr>
          <p:cNvSpPr>
            <a:spLocks noGrp="1"/>
          </p:cNvSpPr>
          <p:nvPr>
            <p:ph type="body" sz="quarter" idx="17"/>
          </p:nvPr>
        </p:nvSpPr>
        <p:spPr>
          <a:xfrm>
            <a:off x="12696369" y="6174606"/>
            <a:ext cx="9842956" cy="5463626"/>
          </a:xfrm>
        </p:spPr>
        <p:txBody>
          <a:bodyPr/>
          <a:lstStyle/>
          <a:p>
            <a:pPr marL="0" indent="0" algn="ctr">
              <a:lnSpc>
                <a:spcPct val="90000"/>
              </a:lnSpc>
            </a:pPr>
            <a:r>
              <a:rPr lang="en-US" sz="6600" b="1" dirty="0"/>
              <a:t>Secondary Motivators: </a:t>
            </a:r>
          </a:p>
          <a:p>
            <a:pPr marL="0" indent="0" algn="ctr">
              <a:lnSpc>
                <a:spcPct val="90000"/>
              </a:lnSpc>
            </a:pPr>
            <a:endParaRPr lang="en-US" sz="6600" b="1" dirty="0"/>
          </a:p>
          <a:p>
            <a:pPr algn="ctr">
              <a:lnSpc>
                <a:spcPct val="90000"/>
              </a:lnSpc>
            </a:pPr>
            <a:r>
              <a:rPr lang="en-US" sz="5400" b="1" dirty="0"/>
              <a:t>Customer Service</a:t>
            </a:r>
          </a:p>
          <a:p>
            <a:pPr algn="ctr">
              <a:lnSpc>
                <a:spcPct val="90000"/>
              </a:lnSpc>
            </a:pPr>
            <a:r>
              <a:rPr lang="en-US" sz="3900" b="1" dirty="0"/>
              <a:t>More transparency for patrons</a:t>
            </a:r>
          </a:p>
          <a:p>
            <a:pPr lvl="1" algn="ctr">
              <a:lnSpc>
                <a:spcPct val="90000"/>
              </a:lnSpc>
              <a:buNone/>
            </a:pPr>
            <a:r>
              <a:rPr lang="en-US" sz="5400" b="1" dirty="0"/>
              <a:t>Increased Automation</a:t>
            </a:r>
          </a:p>
          <a:p>
            <a:pPr algn="ctr">
              <a:lnSpc>
                <a:spcPct val="90000"/>
              </a:lnSpc>
            </a:pPr>
            <a:r>
              <a:rPr lang="en-US" sz="3900" b="1" dirty="0"/>
              <a:t>Most requests should move through the system unmediated</a:t>
            </a:r>
          </a:p>
          <a:p>
            <a:endParaRPr lang="en-US" dirty="0"/>
          </a:p>
        </p:txBody>
      </p:sp>
      <p:sp>
        <p:nvSpPr>
          <p:cNvPr id="2" name="Title 1">
            <a:extLst>
              <a:ext uri="{FF2B5EF4-FFF2-40B4-BE49-F238E27FC236}">
                <a16:creationId xmlns:a16="http://schemas.microsoft.com/office/drawing/2014/main" id="{FA595C2C-F2AD-997C-59E6-093DAE6E41AA}"/>
              </a:ext>
            </a:extLst>
          </p:cNvPr>
          <p:cNvSpPr>
            <a:spLocks noGrp="1"/>
          </p:cNvSpPr>
          <p:nvPr>
            <p:ph type="title"/>
          </p:nvPr>
        </p:nvSpPr>
        <p:spPr>
          <a:xfrm>
            <a:off x="1098350" y="456693"/>
            <a:ext cx="21939885" cy="1589290"/>
          </a:xfrm>
        </p:spPr>
        <p:txBody>
          <a:bodyPr anchor="ctr">
            <a:normAutofit/>
          </a:bodyPr>
          <a:lstStyle/>
          <a:p>
            <a:r>
              <a:rPr lang="en-US" dirty="0"/>
              <a:t>Why did we make this switch?</a:t>
            </a:r>
          </a:p>
        </p:txBody>
      </p:sp>
      <p:sp>
        <p:nvSpPr>
          <p:cNvPr id="15" name="TextBox 14">
            <a:extLst>
              <a:ext uri="{FF2B5EF4-FFF2-40B4-BE49-F238E27FC236}">
                <a16:creationId xmlns:a16="http://schemas.microsoft.com/office/drawing/2014/main" id="{6D94506A-7373-1663-1198-194688E1A185}"/>
              </a:ext>
            </a:extLst>
          </p:cNvPr>
          <p:cNvSpPr txBox="1"/>
          <p:nvPr/>
        </p:nvSpPr>
        <p:spPr>
          <a:xfrm>
            <a:off x="12696825" y="5218113"/>
            <a:ext cx="9842500" cy="230832"/>
          </a:xfrm>
          <a:prstGeom prst="rect">
            <a:avLst/>
          </a:prstGeom>
          <a:noFill/>
        </p:spPr>
        <p:txBody>
          <a:bodyPr wrap="square" rtlCol="0">
            <a:spAutoFit/>
          </a:bodyPr>
          <a:lstStyle/>
          <a:p>
            <a:r>
              <a:rPr lang="en-US" sz="900">
                <a:hlinkClick r:id="rId5" tooltip="https://www.thebluediamondgallery.com/typewriter/c/customer-service.html"/>
              </a:rPr>
              <a:t>This Photo</a:t>
            </a:r>
            <a:r>
              <a:rPr lang="en-US" sz="900"/>
              <a:t> by Unknown Author is licensed under </a:t>
            </a:r>
            <a:r>
              <a:rPr lang="en-US" sz="900">
                <a:hlinkClick r:id="rId6" tooltip="https://creativecommons.org/licenses/by-sa/3.0/"/>
              </a:rPr>
              <a:t>CC BY-SA</a:t>
            </a:r>
            <a:endParaRPr lang="en-US" sz="900"/>
          </a:p>
        </p:txBody>
      </p:sp>
      <p:sp>
        <p:nvSpPr>
          <p:cNvPr id="17" name="TextBox 16">
            <a:extLst>
              <a:ext uri="{FF2B5EF4-FFF2-40B4-BE49-F238E27FC236}">
                <a16:creationId xmlns:a16="http://schemas.microsoft.com/office/drawing/2014/main" id="{A5AE0187-59FE-10E5-93F5-31AC658D955F}"/>
              </a:ext>
            </a:extLst>
          </p:cNvPr>
          <p:cNvSpPr txBox="1"/>
          <p:nvPr/>
        </p:nvSpPr>
        <p:spPr>
          <a:xfrm>
            <a:off x="161925" y="11238122"/>
            <a:ext cx="3352800" cy="400110"/>
          </a:xfrm>
          <a:prstGeom prst="rect">
            <a:avLst/>
          </a:prstGeom>
          <a:noFill/>
        </p:spPr>
        <p:txBody>
          <a:bodyPr wrap="square" rtlCol="0">
            <a:spAutoFit/>
          </a:bodyPr>
          <a:lstStyle/>
          <a:p>
            <a:r>
              <a:rPr lang="en-US" sz="2000" dirty="0"/>
              <a:t>Image Credits: Stock Images</a:t>
            </a:r>
          </a:p>
        </p:txBody>
      </p:sp>
    </p:spTree>
    <p:extLst>
      <p:ext uri="{BB962C8B-B14F-4D97-AF65-F5344CB8AC3E}">
        <p14:creationId xmlns:p14="http://schemas.microsoft.com/office/powerpoint/2010/main" val="4275345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977EB-22C4-493E-00A7-6D8F85B19D6E}"/>
              </a:ext>
            </a:extLst>
          </p:cNvPr>
          <p:cNvSpPr>
            <a:spLocks noGrp="1"/>
          </p:cNvSpPr>
          <p:nvPr>
            <p:ph type="title"/>
          </p:nvPr>
        </p:nvSpPr>
        <p:spPr>
          <a:xfrm>
            <a:off x="1099638" y="559243"/>
            <a:ext cx="7425140" cy="1235347"/>
          </a:xfrm>
        </p:spPr>
        <p:txBody>
          <a:bodyPr/>
          <a:lstStyle/>
          <a:p>
            <a:r>
              <a:rPr lang="en-US" sz="6600" b="1" dirty="0"/>
              <a:t>So, it begins…</a:t>
            </a:r>
          </a:p>
        </p:txBody>
      </p:sp>
      <p:sp>
        <p:nvSpPr>
          <p:cNvPr id="3" name="Text Placeholder 2">
            <a:extLst>
              <a:ext uri="{FF2B5EF4-FFF2-40B4-BE49-F238E27FC236}">
                <a16:creationId xmlns:a16="http://schemas.microsoft.com/office/drawing/2014/main" id="{7A0B6139-0B45-FF38-1C3B-4B8B8E1CD9D2}"/>
              </a:ext>
            </a:extLst>
          </p:cNvPr>
          <p:cNvSpPr>
            <a:spLocks noGrp="1"/>
          </p:cNvSpPr>
          <p:nvPr>
            <p:ph type="body" sz="half" idx="2"/>
          </p:nvPr>
        </p:nvSpPr>
        <p:spPr>
          <a:xfrm>
            <a:off x="1099638" y="2706811"/>
            <a:ext cx="7425140" cy="3832534"/>
          </a:xfrm>
        </p:spPr>
        <p:txBody>
          <a:bodyPr/>
          <a:lstStyle/>
          <a:p>
            <a:r>
              <a:rPr lang="en-US" b="1" dirty="0"/>
              <a:t>October 2020: </a:t>
            </a:r>
          </a:p>
          <a:p>
            <a:r>
              <a:rPr lang="en-US" dirty="0"/>
              <a:t>Meeting with </a:t>
            </a:r>
            <a:r>
              <a:rPr lang="en-US" dirty="0" err="1"/>
              <a:t>ExLibris</a:t>
            </a:r>
            <a:r>
              <a:rPr lang="en-US" dirty="0"/>
              <a:t> to hear about their new ILL system: Rapido</a:t>
            </a:r>
          </a:p>
        </p:txBody>
      </p:sp>
      <p:pic>
        <p:nvPicPr>
          <p:cNvPr id="6" name="Content Placeholder 6" descr="Luke Skywalker &amp; Chewbacca exclaiming &quot;I have a very bad feeling about this&quot;">
            <a:extLst>
              <a:ext uri="{FF2B5EF4-FFF2-40B4-BE49-F238E27FC236}">
                <a16:creationId xmlns:a16="http://schemas.microsoft.com/office/drawing/2014/main" id="{13E301B8-7388-5328-20D4-3CD9E1394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2308" y="2706811"/>
            <a:ext cx="13305704" cy="5668230"/>
          </a:xfrm>
          <a:prstGeom prst="rect">
            <a:avLst/>
          </a:prstGeom>
        </p:spPr>
      </p:pic>
      <p:sp>
        <p:nvSpPr>
          <p:cNvPr id="7" name="TextBox 6">
            <a:extLst>
              <a:ext uri="{FF2B5EF4-FFF2-40B4-BE49-F238E27FC236}">
                <a16:creationId xmlns:a16="http://schemas.microsoft.com/office/drawing/2014/main" id="{B9157DB0-415D-6891-1FE4-91E61DB214D3}"/>
              </a:ext>
            </a:extLst>
          </p:cNvPr>
          <p:cNvSpPr txBox="1"/>
          <p:nvPr/>
        </p:nvSpPr>
        <p:spPr>
          <a:xfrm>
            <a:off x="-2164664" y="6205110"/>
            <a:ext cx="13305704" cy="923330"/>
          </a:xfrm>
          <a:prstGeom prst="rect">
            <a:avLst/>
          </a:prstGeom>
          <a:noFill/>
        </p:spPr>
        <p:txBody>
          <a:bodyPr wrap="square" rtlCol="0">
            <a:spAutoFit/>
          </a:bodyPr>
          <a:lstStyle/>
          <a:p>
            <a:pPr algn="ctr"/>
            <a:r>
              <a:rPr lang="en-US" sz="5400" b="1" dirty="0">
                <a:solidFill>
                  <a:schemeClr val="tx2"/>
                </a:solidFill>
              </a:rPr>
              <a:t>My Honest Initial Reaction </a:t>
            </a:r>
          </a:p>
        </p:txBody>
      </p:sp>
      <p:sp>
        <p:nvSpPr>
          <p:cNvPr id="8" name="TextBox 7">
            <a:extLst>
              <a:ext uri="{FF2B5EF4-FFF2-40B4-BE49-F238E27FC236}">
                <a16:creationId xmlns:a16="http://schemas.microsoft.com/office/drawing/2014/main" id="{2CC9F99B-F472-3F86-DF33-C943FD4D4AD3}"/>
              </a:ext>
            </a:extLst>
          </p:cNvPr>
          <p:cNvSpPr txBox="1"/>
          <p:nvPr/>
        </p:nvSpPr>
        <p:spPr>
          <a:xfrm>
            <a:off x="9972308" y="8692216"/>
            <a:ext cx="13305704" cy="2769989"/>
          </a:xfrm>
          <a:prstGeom prst="rect">
            <a:avLst/>
          </a:prstGeom>
          <a:noFill/>
        </p:spPr>
        <p:txBody>
          <a:bodyPr wrap="square">
            <a:spAutoFit/>
          </a:bodyPr>
          <a:lstStyle/>
          <a:p>
            <a:pPr algn="l"/>
            <a:r>
              <a:rPr lang="en-US" b="0" i="0" dirty="0">
                <a:solidFill>
                  <a:schemeClr val="tx2"/>
                </a:solidFill>
                <a:effectLst/>
                <a:latin typeface="Helvetica Neue"/>
              </a:rPr>
              <a:t>“I have a very bad feeling about this.”</a:t>
            </a:r>
          </a:p>
          <a:p>
            <a:pPr algn="l"/>
            <a:r>
              <a:rPr lang="en-US" b="0" i="0" dirty="0">
                <a:solidFill>
                  <a:schemeClr val="tx2"/>
                </a:solidFill>
                <a:effectLst/>
                <a:latin typeface="Helvetica Neue"/>
              </a:rPr>
              <a:t>―Luke Skywalker, as the Millennium Falcon approaches the Death Star</a:t>
            </a:r>
            <a:r>
              <a:rPr lang="en-US" dirty="0">
                <a:solidFill>
                  <a:schemeClr val="tx2"/>
                </a:solidFill>
                <a:latin typeface="Helvetica Neue"/>
              </a:rPr>
              <a:t>. (Episode IV)</a:t>
            </a:r>
          </a:p>
          <a:p>
            <a:pPr algn="l"/>
            <a:r>
              <a:rPr lang="en-US" sz="2400" b="0" i="0" dirty="0">
                <a:solidFill>
                  <a:schemeClr val="tx2"/>
                </a:solidFill>
                <a:effectLst/>
                <a:latin typeface="Helvetica Neue"/>
              </a:rPr>
              <a:t>Accessed from: </a:t>
            </a:r>
            <a:r>
              <a:rPr lang="en-US" sz="2400" b="0" i="0" dirty="0">
                <a:solidFill>
                  <a:schemeClr val="tx2"/>
                </a:solidFill>
                <a:effectLst/>
                <a:latin typeface="Helvetica Neue"/>
                <a:hlinkClick r:id="rId4"/>
              </a:rPr>
              <a:t>https://aminoapps.com/c/star-wars/page/blog/ive-got-a-bad-feeling-about-this/jKFK_uJ3KX7JBvrbmWNQD42NwBxWvx</a:t>
            </a:r>
            <a:endParaRPr lang="en-US" sz="2400" b="0" i="0" dirty="0">
              <a:solidFill>
                <a:schemeClr val="tx2"/>
              </a:solidFill>
              <a:effectLst/>
              <a:latin typeface="Helvetica Neue"/>
            </a:endParaRPr>
          </a:p>
        </p:txBody>
      </p:sp>
      <p:sp>
        <p:nvSpPr>
          <p:cNvPr id="9" name="Arrow: Right 8">
            <a:extLst>
              <a:ext uri="{FF2B5EF4-FFF2-40B4-BE49-F238E27FC236}">
                <a16:creationId xmlns:a16="http://schemas.microsoft.com/office/drawing/2014/main" id="{B9C2EEA8-6947-8472-A87A-35945814F7ED}"/>
              </a:ext>
            </a:extLst>
          </p:cNvPr>
          <p:cNvSpPr/>
          <p:nvPr/>
        </p:nvSpPr>
        <p:spPr>
          <a:xfrm>
            <a:off x="1953991" y="7128440"/>
            <a:ext cx="7707085" cy="1246601"/>
          </a:xfrm>
          <a:prstGeom prst="rightArrow">
            <a:avLst>
              <a:gd name="adj1" fmla="val 50000"/>
              <a:gd name="adj2" fmla="val 980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239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1F7A25-1F6C-CC6B-6ED5-414D28BF2C07}"/>
              </a:ext>
            </a:extLst>
          </p:cNvPr>
          <p:cNvSpPr txBox="1"/>
          <p:nvPr/>
        </p:nvSpPr>
        <p:spPr>
          <a:xfrm>
            <a:off x="2781300" y="298202"/>
            <a:ext cx="7616019" cy="1015663"/>
          </a:xfrm>
          <a:prstGeom prst="rect">
            <a:avLst/>
          </a:prstGeom>
          <a:noFill/>
        </p:spPr>
        <p:txBody>
          <a:bodyPr wrap="square">
            <a:spAutoFit/>
          </a:bodyPr>
          <a:lstStyle/>
          <a:p>
            <a:pPr marL="0" marR="0" lvl="0" indent="0" algn="ctr" defTabSz="1087777" rtl="0" eaLnBrk="1" fontAlgn="auto" latinLnBrk="0" hangingPunct="1">
              <a:lnSpc>
                <a:spcPct val="100000"/>
              </a:lnSpc>
              <a:spcBef>
                <a:spcPct val="20000"/>
              </a:spcBef>
              <a:spcAft>
                <a:spcPts val="0"/>
              </a:spcAft>
              <a:buClrTx/>
              <a:buSzPct val="100000"/>
              <a:buFont typeface="Arial"/>
              <a:buNone/>
              <a:tabLst/>
              <a:defRPr/>
            </a:pPr>
            <a:r>
              <a:rPr kumimoji="0" lang="en-US" sz="6000" b="1" i="0" u="none" strike="noStrike" kern="1200" cap="none" spc="0" normalizeH="0" baseline="0" noProof="0" dirty="0">
                <a:ln>
                  <a:noFill/>
                </a:ln>
                <a:solidFill>
                  <a:srgbClr val="003E6F"/>
                </a:solidFill>
                <a:effectLst/>
                <a:uLnTx/>
                <a:uFillTx/>
                <a:latin typeface="Roboto" panose="02000000000000000000" pitchFamily="2" charset="0"/>
                <a:ea typeface="+mn-ea"/>
              </a:rPr>
              <a:t>Pathway to Change</a:t>
            </a:r>
          </a:p>
        </p:txBody>
      </p:sp>
      <p:graphicFrame>
        <p:nvGraphicFramePr>
          <p:cNvPr id="6" name="Diagram 5">
            <a:extLst>
              <a:ext uri="{FF2B5EF4-FFF2-40B4-BE49-F238E27FC236}">
                <a16:creationId xmlns:a16="http://schemas.microsoft.com/office/drawing/2014/main" id="{1C14AA9B-D828-B60F-91F5-D063AC4E53CE}"/>
              </a:ext>
            </a:extLst>
          </p:cNvPr>
          <p:cNvGraphicFramePr/>
          <p:nvPr>
            <p:extLst>
              <p:ext uri="{D42A27DB-BD31-4B8C-83A1-F6EECF244321}">
                <p14:modId xmlns:p14="http://schemas.microsoft.com/office/powerpoint/2010/main" val="1785942319"/>
              </p:ext>
            </p:extLst>
          </p:nvPr>
        </p:nvGraphicFramePr>
        <p:xfrm>
          <a:off x="412412" y="1635376"/>
          <a:ext cx="11169988" cy="11375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Arrow: Rotate left with solid fill">
            <a:extLst>
              <a:ext uri="{FF2B5EF4-FFF2-40B4-BE49-F238E27FC236}">
                <a16:creationId xmlns:a16="http://schemas.microsoft.com/office/drawing/2014/main" id="{8A8DD5F7-9E57-40A4-E7A2-01EF13C739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9628186" y="9399314"/>
            <a:ext cx="2879725" cy="4795586"/>
          </a:xfrm>
          <a:prstGeom prst="rect">
            <a:avLst/>
          </a:prstGeom>
        </p:spPr>
      </p:pic>
      <p:graphicFrame>
        <p:nvGraphicFramePr>
          <p:cNvPr id="12" name="Diagram 11">
            <a:extLst>
              <a:ext uri="{FF2B5EF4-FFF2-40B4-BE49-F238E27FC236}">
                <a16:creationId xmlns:a16="http://schemas.microsoft.com/office/drawing/2014/main" id="{54B838CC-9E3F-AD8E-68F7-8377E8EFB5F8}"/>
              </a:ext>
            </a:extLst>
          </p:cNvPr>
          <p:cNvGraphicFramePr/>
          <p:nvPr>
            <p:extLst>
              <p:ext uri="{D42A27DB-BD31-4B8C-83A1-F6EECF244321}">
                <p14:modId xmlns:p14="http://schemas.microsoft.com/office/powerpoint/2010/main" val="1246336807"/>
              </p:ext>
            </p:extLst>
          </p:nvPr>
        </p:nvGraphicFramePr>
        <p:xfrm>
          <a:off x="12938713" y="666751"/>
          <a:ext cx="11026525" cy="1113035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4" name="Graphic 13" descr="Sunset scene outline">
            <a:extLst>
              <a:ext uri="{FF2B5EF4-FFF2-40B4-BE49-F238E27FC236}">
                <a16:creationId xmlns:a16="http://schemas.microsoft.com/office/drawing/2014/main" id="{320E7F38-748E-BAEF-7B1E-FB535DC8FCA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319204" y="666751"/>
            <a:ext cx="914400" cy="914400"/>
          </a:xfrm>
          <a:prstGeom prst="rect">
            <a:avLst/>
          </a:prstGeom>
        </p:spPr>
      </p:pic>
      <p:pic>
        <p:nvPicPr>
          <p:cNvPr id="15" name="Graphic 14" descr="Sunset scene outline">
            <a:extLst>
              <a:ext uri="{FF2B5EF4-FFF2-40B4-BE49-F238E27FC236}">
                <a16:creationId xmlns:a16="http://schemas.microsoft.com/office/drawing/2014/main" id="{0B478C67-6530-7A94-A8F4-F64EBD846E9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994775" y="7543801"/>
            <a:ext cx="914400" cy="914400"/>
          </a:xfrm>
          <a:prstGeom prst="rect">
            <a:avLst/>
          </a:prstGeom>
        </p:spPr>
      </p:pic>
      <p:pic>
        <p:nvPicPr>
          <p:cNvPr id="17" name="Graphic 16" descr="Windy outline">
            <a:extLst>
              <a:ext uri="{FF2B5EF4-FFF2-40B4-BE49-F238E27FC236}">
                <a16:creationId xmlns:a16="http://schemas.microsoft.com/office/drawing/2014/main" id="{98358865-5C88-F067-AABF-628B088C771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2780625" y="6408863"/>
            <a:ext cx="914400" cy="914400"/>
          </a:xfrm>
          <a:prstGeom prst="rect">
            <a:avLst/>
          </a:prstGeom>
        </p:spPr>
      </p:pic>
      <p:pic>
        <p:nvPicPr>
          <p:cNvPr id="23" name="Graphic 22" descr="Surprised face outline outline">
            <a:extLst>
              <a:ext uri="{FF2B5EF4-FFF2-40B4-BE49-F238E27FC236}">
                <a16:creationId xmlns:a16="http://schemas.microsoft.com/office/drawing/2014/main" id="{120CF27C-4EE0-7851-090C-98E7CE59812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940119" y="1943100"/>
            <a:ext cx="914400" cy="914400"/>
          </a:xfrm>
          <a:prstGeom prst="rect">
            <a:avLst/>
          </a:prstGeom>
        </p:spPr>
      </p:pic>
    </p:spTree>
    <p:extLst>
      <p:ext uri="{BB962C8B-B14F-4D97-AF65-F5344CB8AC3E}">
        <p14:creationId xmlns:p14="http://schemas.microsoft.com/office/powerpoint/2010/main" val="3003222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white surface with black rectangular holes&#10;&#10;Description automatically generated">
            <a:extLst>
              <a:ext uri="{FF2B5EF4-FFF2-40B4-BE49-F238E27FC236}">
                <a16:creationId xmlns:a16="http://schemas.microsoft.com/office/drawing/2014/main" id="{520F0338-6479-8B3B-C85D-75B33CCDC78C}"/>
              </a:ext>
            </a:extLst>
          </p:cNvPr>
          <p:cNvPicPr>
            <a:picLocks noGrp="1" noChangeAspect="1"/>
          </p:cNvPicPr>
          <p:nvPr>
            <p:ph type="pic" sz="quarter" idx="14"/>
          </p:nvPr>
        </p:nvPicPr>
        <p:blipFill>
          <a:blip r:embed="rId3"/>
          <a:srcRect t="25365" b="25365"/>
          <a:stretch>
            <a:fillRect/>
          </a:stretch>
        </p:blipFill>
        <p:spPr>
          <a:xfrm>
            <a:off x="1269800" y="2457556"/>
            <a:ext cx="8992225" cy="20715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 Placeholder 2">
            <a:extLst>
              <a:ext uri="{FF2B5EF4-FFF2-40B4-BE49-F238E27FC236}">
                <a16:creationId xmlns:a16="http://schemas.microsoft.com/office/drawing/2014/main" id="{90F1CE7A-55B4-216C-F5F2-9264D40CA241}"/>
              </a:ext>
            </a:extLst>
          </p:cNvPr>
          <p:cNvSpPr>
            <a:spLocks noGrp="1"/>
          </p:cNvSpPr>
          <p:nvPr>
            <p:ph type="body" sz="quarter" idx="15"/>
          </p:nvPr>
        </p:nvSpPr>
        <p:spPr>
          <a:xfrm>
            <a:off x="1269800" y="5369417"/>
            <a:ext cx="12160448" cy="5463626"/>
          </a:xfrm>
        </p:spPr>
        <p:txBody>
          <a:bodyPr/>
          <a:lstStyle/>
          <a:p>
            <a:r>
              <a:rPr lang="en-US" b="1" dirty="0"/>
              <a:t>Migration: </a:t>
            </a:r>
          </a:p>
          <a:p>
            <a:pPr>
              <a:buFont typeface="Arial" panose="020B0604020202020204" pitchFamily="34" charset="0"/>
              <a:buChar char="•"/>
            </a:pPr>
            <a:r>
              <a:rPr lang="en-US" sz="3600" dirty="0"/>
              <a:t>Save any data you *might* need</a:t>
            </a:r>
          </a:p>
          <a:p>
            <a:pPr lvl="1">
              <a:buFont typeface="Arial" panose="020B0604020202020204" pitchFamily="34" charset="0"/>
              <a:buChar char="•"/>
            </a:pPr>
            <a:r>
              <a:rPr lang="en-US" sz="3000" dirty="0"/>
              <a:t>Illiad and/or </a:t>
            </a:r>
            <a:r>
              <a:rPr lang="en-US" sz="3000" dirty="0" err="1"/>
              <a:t>Worldshare</a:t>
            </a:r>
            <a:r>
              <a:rPr lang="en-US" sz="3000" dirty="0"/>
              <a:t> Resource Sharing</a:t>
            </a:r>
          </a:p>
          <a:p>
            <a:pPr>
              <a:buFont typeface="Arial" panose="020B0604020202020204" pitchFamily="34" charset="0"/>
              <a:buChar char="•"/>
            </a:pPr>
            <a:r>
              <a:rPr lang="en-US" sz="3600" dirty="0"/>
              <a:t>Communicate with patrons</a:t>
            </a:r>
          </a:p>
          <a:p>
            <a:pPr lvl="1">
              <a:buFont typeface="Arial" panose="020B0604020202020204" pitchFamily="34" charset="0"/>
              <a:buChar char="•"/>
            </a:pPr>
            <a:r>
              <a:rPr lang="en-US" sz="3000" dirty="0"/>
              <a:t>Offer to provide request history</a:t>
            </a:r>
          </a:p>
          <a:p>
            <a:pPr marL="571500" indent="-571500">
              <a:buFont typeface="Arial" panose="020B0604020202020204" pitchFamily="34" charset="0"/>
              <a:buChar char="•"/>
            </a:pPr>
            <a:r>
              <a:rPr lang="en-US" sz="3600" dirty="0"/>
              <a:t>Create a list for Illiad Lending Webpage info</a:t>
            </a:r>
          </a:p>
          <a:p>
            <a:pPr marL="571500" indent="-571500">
              <a:buFont typeface="Arial" panose="020B0604020202020204" pitchFamily="34" charset="0"/>
              <a:buChar char="•"/>
            </a:pPr>
            <a:r>
              <a:rPr lang="en-US" sz="3600" dirty="0"/>
              <a:t>Save any custom holdings group symbols</a:t>
            </a:r>
          </a:p>
          <a:p>
            <a:pPr marL="571500" indent="-571500">
              <a:buFont typeface="Arial" panose="020B0604020202020204" pitchFamily="34" charset="0"/>
              <a:buChar char="•"/>
            </a:pPr>
            <a:r>
              <a:rPr lang="en-US" sz="3600" dirty="0"/>
              <a:t>Take time to acknowledge what a big change this is! </a:t>
            </a:r>
          </a:p>
          <a:p>
            <a:endParaRPr lang="en-US" dirty="0"/>
          </a:p>
        </p:txBody>
      </p:sp>
      <p:sp>
        <p:nvSpPr>
          <p:cNvPr id="5" name="Text Placeholder 4">
            <a:extLst>
              <a:ext uri="{FF2B5EF4-FFF2-40B4-BE49-F238E27FC236}">
                <a16:creationId xmlns:a16="http://schemas.microsoft.com/office/drawing/2014/main" id="{4609C22C-0578-69EC-1B31-64EDEEED5973}"/>
              </a:ext>
            </a:extLst>
          </p:cNvPr>
          <p:cNvSpPr>
            <a:spLocks noGrp="1"/>
          </p:cNvSpPr>
          <p:nvPr>
            <p:ph type="body" sz="quarter" idx="17"/>
          </p:nvPr>
        </p:nvSpPr>
        <p:spPr>
          <a:xfrm>
            <a:off x="14026892" y="2637604"/>
            <a:ext cx="9842956" cy="5463626"/>
          </a:xfrm>
        </p:spPr>
        <p:txBody>
          <a:bodyPr/>
          <a:lstStyle/>
          <a:p>
            <a:r>
              <a:rPr lang="en-US" b="1" dirty="0"/>
              <a:t>Implementation: </a:t>
            </a:r>
          </a:p>
          <a:p>
            <a:pPr>
              <a:buFont typeface="Arial" panose="020B0604020202020204" pitchFamily="34" charset="0"/>
              <a:buChar char="•"/>
            </a:pPr>
            <a:r>
              <a:rPr lang="en-US" sz="3600" dirty="0"/>
              <a:t>Use Rapido for as many steps as possible</a:t>
            </a:r>
          </a:p>
          <a:p>
            <a:pPr>
              <a:buFont typeface="Arial" panose="020B0604020202020204" pitchFamily="34" charset="0"/>
              <a:buChar char="•"/>
            </a:pPr>
            <a:r>
              <a:rPr lang="en-US" sz="3600" dirty="0"/>
              <a:t>Live version is slightly different </a:t>
            </a:r>
          </a:p>
          <a:p>
            <a:pPr>
              <a:buFont typeface="Arial" panose="020B0604020202020204" pitchFamily="34" charset="0"/>
              <a:buChar char="•"/>
            </a:pPr>
            <a:r>
              <a:rPr lang="en-US" sz="3600" dirty="0"/>
              <a:t>Document things as you go</a:t>
            </a:r>
          </a:p>
          <a:p>
            <a:pPr>
              <a:buFont typeface="Arial" panose="020B0604020202020204" pitchFamily="34" charset="0"/>
              <a:buChar char="•"/>
            </a:pPr>
            <a:r>
              <a:rPr lang="en-US" sz="3600" dirty="0"/>
              <a:t>Spend some time in the sand (box)</a:t>
            </a:r>
          </a:p>
        </p:txBody>
      </p:sp>
      <p:sp>
        <p:nvSpPr>
          <p:cNvPr id="6" name="Title 5">
            <a:extLst>
              <a:ext uri="{FF2B5EF4-FFF2-40B4-BE49-F238E27FC236}">
                <a16:creationId xmlns:a16="http://schemas.microsoft.com/office/drawing/2014/main" id="{7AEA2727-62DD-7BAB-F33A-736110EAD528}"/>
              </a:ext>
            </a:extLst>
          </p:cNvPr>
          <p:cNvSpPr>
            <a:spLocks noGrp="1"/>
          </p:cNvSpPr>
          <p:nvPr>
            <p:ph type="title"/>
          </p:nvPr>
        </p:nvSpPr>
        <p:spPr/>
        <p:txBody>
          <a:bodyPr/>
          <a:lstStyle/>
          <a:p>
            <a:r>
              <a:rPr lang="en-US" dirty="0"/>
              <a:t>Pointers for Migration &amp; Implementation</a:t>
            </a:r>
          </a:p>
        </p:txBody>
      </p:sp>
      <p:pic>
        <p:nvPicPr>
          <p:cNvPr id="10" name="Picture 9" descr="Sand piles of sand on a beach at sunset">
            <a:extLst>
              <a:ext uri="{FF2B5EF4-FFF2-40B4-BE49-F238E27FC236}">
                <a16:creationId xmlns:a16="http://schemas.microsoft.com/office/drawing/2014/main" id="{2BE74630-0583-247B-FBB4-B843D4476053}"/>
              </a:ext>
            </a:extLst>
          </p:cNvPr>
          <p:cNvPicPr>
            <a:picLocks noChangeAspect="1"/>
          </p:cNvPicPr>
          <p:nvPr/>
        </p:nvPicPr>
        <p:blipFill>
          <a:blip r:embed="rId4"/>
          <a:stretch>
            <a:fillRect/>
          </a:stretch>
        </p:blipFill>
        <p:spPr>
          <a:xfrm>
            <a:off x="16135352" y="6437336"/>
            <a:ext cx="6902884" cy="517547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45FD2B7D-5A37-38E3-FF1F-91FE98BAE241}"/>
              </a:ext>
            </a:extLst>
          </p:cNvPr>
          <p:cNvSpPr txBox="1"/>
          <p:nvPr/>
        </p:nvSpPr>
        <p:spPr>
          <a:xfrm>
            <a:off x="507802" y="11346024"/>
            <a:ext cx="8576450" cy="400110"/>
          </a:xfrm>
          <a:prstGeom prst="rect">
            <a:avLst/>
          </a:prstGeom>
          <a:noFill/>
        </p:spPr>
        <p:txBody>
          <a:bodyPr wrap="none" rtlCol="0">
            <a:spAutoFit/>
          </a:bodyPr>
          <a:lstStyle/>
          <a:p>
            <a:r>
              <a:rPr lang="en-US" sz="2000" dirty="0"/>
              <a:t>Image credits: IC Library Motif &amp; Dribble Castle at Fair Haven Beach: Sarah Shank</a:t>
            </a:r>
          </a:p>
        </p:txBody>
      </p:sp>
    </p:spTree>
    <p:extLst>
      <p:ext uri="{BB962C8B-B14F-4D97-AF65-F5344CB8AC3E}">
        <p14:creationId xmlns:p14="http://schemas.microsoft.com/office/powerpoint/2010/main" val="2177651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2FE934-E36E-8EAF-69C7-7C5FE7EDEB7D}"/>
              </a:ext>
            </a:extLst>
          </p:cNvPr>
          <p:cNvSpPr>
            <a:spLocks noGrp="1"/>
          </p:cNvSpPr>
          <p:nvPr>
            <p:ph type="title"/>
          </p:nvPr>
        </p:nvSpPr>
        <p:spPr>
          <a:xfrm>
            <a:off x="1098350" y="679831"/>
            <a:ext cx="21939885" cy="1143014"/>
          </a:xfrm>
        </p:spPr>
        <p:txBody>
          <a:bodyPr/>
          <a:lstStyle/>
          <a:p>
            <a:r>
              <a:rPr lang="en-US" sz="6000" dirty="0"/>
              <a:t>Other observations about our transition</a:t>
            </a:r>
          </a:p>
        </p:txBody>
      </p:sp>
      <p:graphicFrame>
        <p:nvGraphicFramePr>
          <p:cNvPr id="7" name="Diagram 6">
            <a:extLst>
              <a:ext uri="{FF2B5EF4-FFF2-40B4-BE49-F238E27FC236}">
                <a16:creationId xmlns:a16="http://schemas.microsoft.com/office/drawing/2014/main" id="{032E67AC-DB72-1D7C-9FC6-4DD2FEB80CDE}"/>
              </a:ext>
            </a:extLst>
          </p:cNvPr>
          <p:cNvGraphicFramePr/>
          <p:nvPr>
            <p:extLst>
              <p:ext uri="{D42A27DB-BD31-4B8C-83A1-F6EECF244321}">
                <p14:modId xmlns:p14="http://schemas.microsoft.com/office/powerpoint/2010/main" val="3870033539"/>
              </p:ext>
            </p:extLst>
          </p:nvPr>
        </p:nvGraphicFramePr>
        <p:xfrm>
          <a:off x="1098350" y="1597102"/>
          <a:ext cx="22180950" cy="108345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descr="Woozy face outline outline">
            <a:extLst>
              <a:ext uri="{FF2B5EF4-FFF2-40B4-BE49-F238E27FC236}">
                <a16:creationId xmlns:a16="http://schemas.microsoft.com/office/drawing/2014/main" id="{55335616-5D3D-E1BC-DAAE-80B87FBDF4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14149" y="9073662"/>
            <a:ext cx="914400" cy="914400"/>
          </a:xfrm>
          <a:prstGeom prst="rect">
            <a:avLst/>
          </a:prstGeom>
        </p:spPr>
      </p:pic>
      <p:pic>
        <p:nvPicPr>
          <p:cNvPr id="5" name="Graphic 4" descr="Clapping hands with solid fill">
            <a:extLst>
              <a:ext uri="{FF2B5EF4-FFF2-40B4-BE49-F238E27FC236}">
                <a16:creationId xmlns:a16="http://schemas.microsoft.com/office/drawing/2014/main" id="{67428E66-9BED-58FA-A68F-07D47F364A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404487" y="10456985"/>
            <a:ext cx="914400" cy="914400"/>
          </a:xfrm>
          <a:prstGeom prst="rect">
            <a:avLst/>
          </a:prstGeom>
        </p:spPr>
      </p:pic>
      <p:pic>
        <p:nvPicPr>
          <p:cNvPr id="9" name="Graphic 8" descr="Confetti ball outline">
            <a:extLst>
              <a:ext uri="{FF2B5EF4-FFF2-40B4-BE49-F238E27FC236}">
                <a16:creationId xmlns:a16="http://schemas.microsoft.com/office/drawing/2014/main" id="{CD08DFEC-E9AF-BFFA-152E-4ECD29B8761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995687" y="2740116"/>
            <a:ext cx="1296579" cy="1296579"/>
          </a:xfrm>
          <a:prstGeom prst="rect">
            <a:avLst/>
          </a:prstGeom>
        </p:spPr>
      </p:pic>
    </p:spTree>
    <p:extLst>
      <p:ext uri="{BB962C8B-B14F-4D97-AF65-F5344CB8AC3E}">
        <p14:creationId xmlns:p14="http://schemas.microsoft.com/office/powerpoint/2010/main" val="545164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0089F7-8BDB-B7B7-E3CC-B076967FE9BA}"/>
              </a:ext>
            </a:extLst>
          </p:cNvPr>
          <p:cNvSpPr>
            <a:spLocks noGrp="1"/>
          </p:cNvSpPr>
          <p:nvPr>
            <p:ph type="body" idx="13"/>
          </p:nvPr>
        </p:nvSpPr>
        <p:spPr>
          <a:xfrm>
            <a:off x="475734" y="2551765"/>
            <a:ext cx="23000168" cy="7522028"/>
          </a:xfrm>
        </p:spPr>
        <p:txBody>
          <a:bodyPr/>
          <a:lstStyle/>
          <a:p>
            <a:endParaRPr lang="en-US" sz="2199" dirty="0"/>
          </a:p>
          <a:p>
            <a:endParaRPr lang="en-US" sz="2199" dirty="0"/>
          </a:p>
          <a:p>
            <a:endParaRPr lang="en-US" dirty="0"/>
          </a:p>
        </p:txBody>
      </p:sp>
      <p:graphicFrame>
        <p:nvGraphicFramePr>
          <p:cNvPr id="6" name="Diagram 5">
            <a:extLst>
              <a:ext uri="{FF2B5EF4-FFF2-40B4-BE49-F238E27FC236}">
                <a16:creationId xmlns:a16="http://schemas.microsoft.com/office/drawing/2014/main" id="{45078DCB-BC78-5B92-27FC-CD8F268920C9}"/>
              </a:ext>
            </a:extLst>
          </p:cNvPr>
          <p:cNvGraphicFramePr/>
          <p:nvPr>
            <p:extLst>
              <p:ext uri="{D42A27DB-BD31-4B8C-83A1-F6EECF244321}">
                <p14:modId xmlns:p14="http://schemas.microsoft.com/office/powerpoint/2010/main" val="2905190890"/>
              </p:ext>
            </p:extLst>
          </p:nvPr>
        </p:nvGraphicFramePr>
        <p:xfrm>
          <a:off x="1944663" y="352215"/>
          <a:ext cx="21531239" cy="11423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1187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190B5A-B45E-8360-F05E-ADC89BAF39B7}"/>
              </a:ext>
            </a:extLst>
          </p:cNvPr>
          <p:cNvSpPr>
            <a:spLocks noGrp="1"/>
          </p:cNvSpPr>
          <p:nvPr>
            <p:ph type="body" sz="quarter" idx="1"/>
          </p:nvPr>
        </p:nvSpPr>
        <p:spPr>
          <a:xfrm>
            <a:off x="771101" y="530847"/>
            <a:ext cx="21891110" cy="1508854"/>
          </a:xfrm>
        </p:spPr>
        <p:txBody>
          <a:bodyPr/>
          <a:lstStyle/>
          <a:p>
            <a:r>
              <a:rPr lang="en-US" dirty="0"/>
              <a:t>What’s different: Don’t you miss Illiad?!?</a:t>
            </a:r>
          </a:p>
        </p:txBody>
      </p:sp>
      <p:graphicFrame>
        <p:nvGraphicFramePr>
          <p:cNvPr id="4" name="Diagram 3">
            <a:extLst>
              <a:ext uri="{FF2B5EF4-FFF2-40B4-BE49-F238E27FC236}">
                <a16:creationId xmlns:a16="http://schemas.microsoft.com/office/drawing/2014/main" id="{2F83A185-8D2F-903A-40C3-4234E43E357F}"/>
              </a:ext>
            </a:extLst>
          </p:cNvPr>
          <p:cNvGraphicFramePr/>
          <p:nvPr>
            <p:extLst>
              <p:ext uri="{D42A27DB-BD31-4B8C-83A1-F6EECF244321}">
                <p14:modId xmlns:p14="http://schemas.microsoft.com/office/powerpoint/2010/main" val="1836320318"/>
              </p:ext>
            </p:extLst>
          </p:nvPr>
        </p:nvGraphicFramePr>
        <p:xfrm>
          <a:off x="771101" y="2039701"/>
          <a:ext cx="22835448" cy="9094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6345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A1FC18-EFAF-8635-6033-CF7555867F54}"/>
              </a:ext>
            </a:extLst>
          </p:cNvPr>
          <p:cNvSpPr>
            <a:spLocks noGrp="1"/>
          </p:cNvSpPr>
          <p:nvPr>
            <p:ph type="body" sz="quarter" idx="1"/>
          </p:nvPr>
        </p:nvSpPr>
        <p:spPr/>
        <p:txBody>
          <a:bodyPr>
            <a:normAutofit/>
          </a:bodyPr>
          <a:lstStyle/>
          <a:p>
            <a:r>
              <a:rPr lang="en-US" sz="5400" dirty="0"/>
              <a:t>Lifecycle of a Rapido Request: Patron view</a:t>
            </a:r>
          </a:p>
        </p:txBody>
      </p:sp>
      <p:sp>
        <p:nvSpPr>
          <p:cNvPr id="6" name="TextBox 5">
            <a:extLst>
              <a:ext uri="{FF2B5EF4-FFF2-40B4-BE49-F238E27FC236}">
                <a16:creationId xmlns:a16="http://schemas.microsoft.com/office/drawing/2014/main" id="{B8CC703C-68E1-1355-A34A-3DC259AE9320}"/>
              </a:ext>
            </a:extLst>
          </p:cNvPr>
          <p:cNvSpPr txBox="1"/>
          <p:nvPr/>
        </p:nvSpPr>
        <p:spPr>
          <a:xfrm>
            <a:off x="16297835" y="2640465"/>
            <a:ext cx="7342659" cy="3231654"/>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Log in to library account</a:t>
            </a:r>
          </a:p>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Start @ Library search</a:t>
            </a:r>
          </a:p>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Start search –topic or item</a:t>
            </a:r>
          </a:p>
          <a:p>
            <a:pPr marL="571500" indent="-571500">
              <a:buFont typeface="Arial" panose="020B0604020202020204" pitchFamily="34" charset="0"/>
              <a:buChar char="•"/>
            </a:pPr>
            <a:endParaRPr lang="en-US" dirty="0"/>
          </a:p>
          <a:p>
            <a:endParaRPr lang="en-US" dirty="0"/>
          </a:p>
        </p:txBody>
      </p:sp>
      <p:pic>
        <p:nvPicPr>
          <p:cNvPr id="7" name="Picture 6" descr="Image of library search box with words &quot;Interlibrary loan sharks&quot; typed in">
            <a:extLst>
              <a:ext uri="{FF2B5EF4-FFF2-40B4-BE49-F238E27FC236}">
                <a16:creationId xmlns:a16="http://schemas.microsoft.com/office/drawing/2014/main" id="{550D027F-79AB-BE43-F40A-AA00473560CE}"/>
              </a:ext>
            </a:extLst>
          </p:cNvPr>
          <p:cNvPicPr>
            <a:picLocks noChangeAspect="1"/>
          </p:cNvPicPr>
          <p:nvPr/>
        </p:nvPicPr>
        <p:blipFill>
          <a:blip r:embed="rId3"/>
          <a:stretch>
            <a:fillRect/>
          </a:stretch>
        </p:blipFill>
        <p:spPr>
          <a:xfrm>
            <a:off x="601418" y="3071446"/>
            <a:ext cx="15154397" cy="4166666"/>
          </a:xfrm>
          <a:prstGeom prst="rect">
            <a:avLst/>
          </a:prstGeom>
        </p:spPr>
      </p:pic>
      <p:sp>
        <p:nvSpPr>
          <p:cNvPr id="9" name="TextBox 8">
            <a:extLst>
              <a:ext uri="{FF2B5EF4-FFF2-40B4-BE49-F238E27FC236}">
                <a16:creationId xmlns:a16="http://schemas.microsoft.com/office/drawing/2014/main" id="{53AAD8C9-6150-6FEE-493D-9F3D86084F8D}"/>
              </a:ext>
            </a:extLst>
          </p:cNvPr>
          <p:cNvSpPr txBox="1"/>
          <p:nvPr/>
        </p:nvSpPr>
        <p:spPr>
          <a:xfrm>
            <a:off x="710192" y="8688128"/>
            <a:ext cx="8628184" cy="1323439"/>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Look to see if library owns…</a:t>
            </a:r>
          </a:p>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If not, click “Beyond the IC Library”</a:t>
            </a:r>
          </a:p>
        </p:txBody>
      </p:sp>
      <p:pic>
        <p:nvPicPr>
          <p:cNvPr id="8" name="Picture 7" descr="Screenshot of results from main library.  Link to search &quot;beyond the IC Library&quot; is circled in image.  ">
            <a:extLst>
              <a:ext uri="{FF2B5EF4-FFF2-40B4-BE49-F238E27FC236}">
                <a16:creationId xmlns:a16="http://schemas.microsoft.com/office/drawing/2014/main" id="{627E1AB1-99FF-C421-4867-382BC280961E}"/>
              </a:ext>
            </a:extLst>
          </p:cNvPr>
          <p:cNvPicPr>
            <a:picLocks noChangeAspect="1"/>
          </p:cNvPicPr>
          <p:nvPr/>
        </p:nvPicPr>
        <p:blipFill rotWithShape="1">
          <a:blip r:embed="rId4"/>
          <a:srcRect b="27215"/>
          <a:stretch/>
        </p:blipFill>
        <p:spPr>
          <a:xfrm>
            <a:off x="9060301" y="6283569"/>
            <a:ext cx="14654725" cy="4960751"/>
          </a:xfrm>
          <a:prstGeom prst="rect">
            <a:avLst/>
          </a:prstGeom>
        </p:spPr>
      </p:pic>
      <p:sp>
        <p:nvSpPr>
          <p:cNvPr id="10" name="Oval 9">
            <a:extLst>
              <a:ext uri="{FF2B5EF4-FFF2-40B4-BE49-F238E27FC236}">
                <a16:creationId xmlns:a16="http://schemas.microsoft.com/office/drawing/2014/main" id="{A822448E-A2B4-81BA-9E8E-BDE00252CE2E}"/>
              </a:ext>
            </a:extLst>
          </p:cNvPr>
          <p:cNvSpPr/>
          <p:nvPr/>
        </p:nvSpPr>
        <p:spPr>
          <a:xfrm>
            <a:off x="13487674" y="7240763"/>
            <a:ext cx="2135772" cy="117230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3608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D85768-0257-E212-C4EE-43CE0F97A816}"/>
              </a:ext>
            </a:extLst>
          </p:cNvPr>
          <p:cNvSpPr>
            <a:spLocks noGrp="1"/>
          </p:cNvSpPr>
          <p:nvPr>
            <p:ph type="body" sz="quarter" idx="1"/>
          </p:nvPr>
        </p:nvSpPr>
        <p:spPr/>
        <p:txBody>
          <a:bodyPr/>
          <a:lstStyle/>
          <a:p>
            <a:r>
              <a:rPr lang="en-US" dirty="0"/>
              <a:t>Lifecycle of a Rapido Request: Patron view 2</a:t>
            </a:r>
          </a:p>
        </p:txBody>
      </p:sp>
      <p:pic>
        <p:nvPicPr>
          <p:cNvPr id="4" name="Picture 3" descr="List of items availabel in beyond search">
            <a:extLst>
              <a:ext uri="{FF2B5EF4-FFF2-40B4-BE49-F238E27FC236}">
                <a16:creationId xmlns:a16="http://schemas.microsoft.com/office/drawing/2014/main" id="{6D686946-EC60-EB0B-C571-0BFC9790CABC}"/>
              </a:ext>
            </a:extLst>
          </p:cNvPr>
          <p:cNvPicPr>
            <a:picLocks noChangeAspect="1"/>
          </p:cNvPicPr>
          <p:nvPr/>
        </p:nvPicPr>
        <p:blipFill>
          <a:blip r:embed="rId2"/>
          <a:stretch>
            <a:fillRect/>
          </a:stretch>
        </p:blipFill>
        <p:spPr>
          <a:xfrm>
            <a:off x="817770" y="2706449"/>
            <a:ext cx="12861043" cy="6217514"/>
          </a:xfrm>
          <a:prstGeom prst="rect">
            <a:avLst/>
          </a:prstGeom>
        </p:spPr>
      </p:pic>
      <p:pic>
        <p:nvPicPr>
          <p:cNvPr id="5" name="Picture 4" descr="Screen shot of link directing users to the blank form">
            <a:extLst>
              <a:ext uri="{FF2B5EF4-FFF2-40B4-BE49-F238E27FC236}">
                <a16:creationId xmlns:a16="http://schemas.microsoft.com/office/drawing/2014/main" id="{2EA149D1-F7B4-E8EC-766F-A231BF35458C}"/>
              </a:ext>
            </a:extLst>
          </p:cNvPr>
          <p:cNvPicPr>
            <a:picLocks noChangeAspect="1"/>
          </p:cNvPicPr>
          <p:nvPr/>
        </p:nvPicPr>
        <p:blipFill>
          <a:blip r:embed="rId3"/>
          <a:stretch>
            <a:fillRect/>
          </a:stretch>
        </p:blipFill>
        <p:spPr>
          <a:xfrm>
            <a:off x="817770" y="9161105"/>
            <a:ext cx="12185626" cy="2268895"/>
          </a:xfrm>
          <a:prstGeom prst="rect">
            <a:avLst/>
          </a:prstGeom>
        </p:spPr>
      </p:pic>
      <p:sp>
        <p:nvSpPr>
          <p:cNvPr id="6" name="TextBox 5">
            <a:extLst>
              <a:ext uri="{FF2B5EF4-FFF2-40B4-BE49-F238E27FC236}">
                <a16:creationId xmlns:a16="http://schemas.microsoft.com/office/drawing/2014/main" id="{A52A93B7-64DE-24A4-B903-9D56DD5F84D6}"/>
              </a:ext>
            </a:extLst>
          </p:cNvPr>
          <p:cNvSpPr txBox="1"/>
          <p:nvPr/>
        </p:nvSpPr>
        <p:spPr>
          <a:xfrm>
            <a:off x="14926235" y="3021513"/>
            <a:ext cx="7315200" cy="1323439"/>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Look for desired item </a:t>
            </a:r>
          </a:p>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Click on the Title</a:t>
            </a:r>
          </a:p>
        </p:txBody>
      </p:sp>
      <p:sp>
        <p:nvSpPr>
          <p:cNvPr id="7" name="Oval 6">
            <a:extLst>
              <a:ext uri="{FF2B5EF4-FFF2-40B4-BE49-F238E27FC236}">
                <a16:creationId xmlns:a16="http://schemas.microsoft.com/office/drawing/2014/main" id="{C57B7126-4851-AECD-1626-2DEC12387686}"/>
              </a:ext>
            </a:extLst>
          </p:cNvPr>
          <p:cNvSpPr/>
          <p:nvPr/>
        </p:nvSpPr>
        <p:spPr>
          <a:xfrm>
            <a:off x="2136215" y="4530367"/>
            <a:ext cx="12601761" cy="2569680"/>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69BA00-B432-8D7B-AFA8-84A391D91149}"/>
              </a:ext>
            </a:extLst>
          </p:cNvPr>
          <p:cNvSpPr txBox="1"/>
          <p:nvPr/>
        </p:nvSpPr>
        <p:spPr>
          <a:xfrm>
            <a:off x="14737976" y="6858000"/>
            <a:ext cx="9386048" cy="4401205"/>
          </a:xfrm>
          <a:prstGeom prst="rect">
            <a:avLst/>
          </a:prstGeom>
          <a:noFill/>
        </p:spPr>
        <p:txBody>
          <a:bodyPr wrap="square" rtlCol="0">
            <a:spAutoFit/>
          </a:bodyPr>
          <a:lstStyle/>
          <a:p>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For Items not in the beyond…</a:t>
            </a:r>
          </a:p>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Click on the link for blank form</a:t>
            </a:r>
          </a:p>
          <a:p>
            <a:pPr marL="571500" indent="-571500">
              <a:buFont typeface="Arial" panose="020B0604020202020204" pitchFamily="34" charset="0"/>
              <a:buChar char="•"/>
            </a:pPr>
            <a:endParaRPr lang="en-US" sz="4000" dirty="0">
              <a:solidFill>
                <a:schemeClr val="tx2"/>
              </a:solidFill>
              <a:latin typeface="Roboto" panose="02000000000000000000" pitchFamily="2" charset="0"/>
              <a:ea typeface="Roboto" panose="02000000000000000000" pitchFamily="2" charset="0"/>
              <a:cs typeface="Roboto" panose="02000000000000000000" pitchFamily="2" charset="0"/>
            </a:endParaRPr>
          </a:p>
          <a:p>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**Note, requests transition better through the system when coming from a record; blank forms always require mediation (for us)**</a:t>
            </a:r>
          </a:p>
        </p:txBody>
      </p:sp>
      <p:sp>
        <p:nvSpPr>
          <p:cNvPr id="9" name="Oval 8">
            <a:extLst>
              <a:ext uri="{FF2B5EF4-FFF2-40B4-BE49-F238E27FC236}">
                <a16:creationId xmlns:a16="http://schemas.microsoft.com/office/drawing/2014/main" id="{7E88A7E6-CC74-5BE8-1299-8E84C02D6F6D}"/>
              </a:ext>
            </a:extLst>
          </p:cNvPr>
          <p:cNvSpPr/>
          <p:nvPr/>
        </p:nvSpPr>
        <p:spPr>
          <a:xfrm>
            <a:off x="3953436" y="10192871"/>
            <a:ext cx="4491318" cy="816680"/>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253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Record View in Primo/Catalog">
            <a:extLst>
              <a:ext uri="{FF2B5EF4-FFF2-40B4-BE49-F238E27FC236}">
                <a16:creationId xmlns:a16="http://schemas.microsoft.com/office/drawing/2014/main" id="{099376E5-F9E9-64B0-ECF4-266EA1792477}"/>
              </a:ext>
            </a:extLst>
          </p:cNvPr>
          <p:cNvPicPr>
            <a:picLocks noChangeAspect="1"/>
          </p:cNvPicPr>
          <p:nvPr/>
        </p:nvPicPr>
        <p:blipFill>
          <a:blip r:embed="rId2"/>
          <a:stretch>
            <a:fillRect/>
          </a:stretch>
        </p:blipFill>
        <p:spPr>
          <a:xfrm>
            <a:off x="10654114" y="281354"/>
            <a:ext cx="13180376" cy="11134925"/>
          </a:xfrm>
          <a:prstGeom prst="rect">
            <a:avLst/>
          </a:prstGeom>
        </p:spPr>
      </p:pic>
      <p:sp>
        <p:nvSpPr>
          <p:cNvPr id="5" name="Text Placeholder 1">
            <a:extLst>
              <a:ext uri="{FF2B5EF4-FFF2-40B4-BE49-F238E27FC236}">
                <a16:creationId xmlns:a16="http://schemas.microsoft.com/office/drawing/2014/main" id="{A4AE5CEB-2278-E144-2158-CDFCC05C2833}"/>
              </a:ext>
            </a:extLst>
          </p:cNvPr>
          <p:cNvSpPr>
            <a:spLocks noGrp="1"/>
          </p:cNvSpPr>
          <p:nvPr>
            <p:ph type="body" sz="quarter" idx="1"/>
          </p:nvPr>
        </p:nvSpPr>
        <p:spPr>
          <a:xfrm>
            <a:off x="1030263" y="1474805"/>
            <a:ext cx="21891110" cy="1508854"/>
          </a:xfrm>
          <a:solidFill>
            <a:schemeClr val="accent1">
              <a:lumMod val="20000"/>
              <a:lumOff val="80000"/>
            </a:schemeClr>
          </a:solidFill>
        </p:spPr>
        <p:txBody>
          <a:bodyPr/>
          <a:lstStyle/>
          <a:p>
            <a:r>
              <a:rPr lang="en-US" dirty="0"/>
              <a:t>Lifecycle of a Rapido Request: Patron view 3</a:t>
            </a:r>
          </a:p>
        </p:txBody>
      </p:sp>
      <p:sp>
        <p:nvSpPr>
          <p:cNvPr id="6" name="TextBox 5">
            <a:extLst>
              <a:ext uri="{FF2B5EF4-FFF2-40B4-BE49-F238E27FC236}">
                <a16:creationId xmlns:a16="http://schemas.microsoft.com/office/drawing/2014/main" id="{E5F272BF-817B-D8E9-2D82-0391B51C604B}"/>
              </a:ext>
            </a:extLst>
          </p:cNvPr>
          <p:cNvSpPr txBox="1"/>
          <p:nvPr/>
        </p:nvSpPr>
        <p:spPr>
          <a:xfrm>
            <a:off x="1030263" y="3875981"/>
            <a:ext cx="9623851" cy="5016758"/>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Option for physical copies or chapters</a:t>
            </a:r>
          </a:p>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Estimated delivery times and loan period are displayed depending on partner ownership</a:t>
            </a:r>
          </a:p>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We use “as fast as” to imply it could take longer…</a:t>
            </a:r>
          </a:p>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Patron clicks on “get it” for either option. </a:t>
            </a:r>
          </a:p>
        </p:txBody>
      </p:sp>
    </p:spTree>
    <p:extLst>
      <p:ext uri="{BB962C8B-B14F-4D97-AF65-F5344CB8AC3E}">
        <p14:creationId xmlns:p14="http://schemas.microsoft.com/office/powerpoint/2010/main" val="2083063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8D907A7-26AC-1D6A-AB82-54CF44BCEE1C}"/>
              </a:ext>
            </a:extLst>
          </p:cNvPr>
          <p:cNvSpPr/>
          <p:nvPr/>
        </p:nvSpPr>
        <p:spPr>
          <a:xfrm>
            <a:off x="1896509" y="3209518"/>
            <a:ext cx="11610753" cy="7296964"/>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1E7C20-CC4E-E135-F135-FFF7A7D52A5F}"/>
              </a:ext>
            </a:extLst>
          </p:cNvPr>
          <p:cNvSpPr>
            <a:spLocks noGrp="1"/>
          </p:cNvSpPr>
          <p:nvPr>
            <p:ph type="title"/>
          </p:nvPr>
        </p:nvSpPr>
        <p:spPr>
          <a:xfrm>
            <a:off x="5975497" y="3314329"/>
            <a:ext cx="3668232" cy="3543671"/>
          </a:xfrm>
        </p:spPr>
        <p:txBody>
          <a:bodyPr/>
          <a:lstStyle/>
          <a:p>
            <a:pPr algn="ctr"/>
            <a:r>
              <a:rPr lang="en-US" sz="9600" b="1" dirty="0"/>
              <a:t>Hello</a:t>
            </a:r>
            <a:br>
              <a:rPr lang="en-US" sz="7200" dirty="0"/>
            </a:br>
            <a:r>
              <a:rPr lang="en-US" sz="4800" dirty="0"/>
              <a:t>My Name is </a:t>
            </a:r>
            <a:br>
              <a:rPr lang="en-US" sz="4800" dirty="0"/>
            </a:br>
            <a:endParaRPr lang="en-US" sz="7200" dirty="0"/>
          </a:p>
        </p:txBody>
      </p:sp>
      <p:sp>
        <p:nvSpPr>
          <p:cNvPr id="3" name="Text Placeholder 2">
            <a:extLst>
              <a:ext uri="{FF2B5EF4-FFF2-40B4-BE49-F238E27FC236}">
                <a16:creationId xmlns:a16="http://schemas.microsoft.com/office/drawing/2014/main" id="{B1336883-6660-C366-6EE4-EE4ACC6B2839}"/>
              </a:ext>
            </a:extLst>
          </p:cNvPr>
          <p:cNvSpPr>
            <a:spLocks noGrp="1"/>
          </p:cNvSpPr>
          <p:nvPr>
            <p:ph type="body" sz="half" idx="2"/>
          </p:nvPr>
        </p:nvSpPr>
        <p:spPr>
          <a:xfrm>
            <a:off x="12404280" y="914400"/>
            <a:ext cx="11973370" cy="10675087"/>
          </a:xfrm>
        </p:spPr>
        <p:txBody>
          <a:bodyPr>
            <a:normAutofit/>
          </a:bodyPr>
          <a:lstStyle/>
          <a:p>
            <a:pPr algn="ctr"/>
            <a:r>
              <a:rPr lang="en-US" dirty="0"/>
              <a:t>It has been </a:t>
            </a:r>
          </a:p>
          <a:p>
            <a:pPr algn="ctr"/>
            <a:r>
              <a:rPr lang="en-US" sz="12000" b="1" dirty="0"/>
              <a:t>847</a:t>
            </a:r>
          </a:p>
          <a:p>
            <a:pPr algn="ctr"/>
            <a:r>
              <a:rPr lang="en-US" sz="4800" dirty="0"/>
              <a:t>days since I’ve used Illiad</a:t>
            </a:r>
          </a:p>
          <a:p>
            <a:pPr algn="ctr"/>
            <a:endParaRPr lang="en-US" sz="4800" dirty="0"/>
          </a:p>
          <a:p>
            <a:pPr algn="ctr"/>
            <a:r>
              <a:rPr lang="en-US" sz="4800" dirty="0"/>
              <a:t>It has been </a:t>
            </a:r>
          </a:p>
          <a:p>
            <a:pPr algn="ctr"/>
            <a:r>
              <a:rPr lang="en-US" sz="12000" b="1" dirty="0"/>
              <a:t>756 </a:t>
            </a:r>
          </a:p>
          <a:p>
            <a:pPr algn="ctr"/>
            <a:r>
              <a:rPr lang="en-US" sz="4800" dirty="0"/>
              <a:t>days since I’ve used </a:t>
            </a:r>
          </a:p>
          <a:p>
            <a:pPr algn="ctr"/>
            <a:r>
              <a:rPr lang="en-US" sz="4800" dirty="0" err="1"/>
              <a:t>Worldshare</a:t>
            </a:r>
            <a:r>
              <a:rPr lang="en-US" sz="4800" dirty="0"/>
              <a:t> ILL</a:t>
            </a:r>
            <a:endParaRPr lang="en-US" sz="9600" dirty="0"/>
          </a:p>
        </p:txBody>
      </p:sp>
      <p:sp>
        <p:nvSpPr>
          <p:cNvPr id="8" name="Rectangle: Rounded Corners 7">
            <a:extLst>
              <a:ext uri="{FF2B5EF4-FFF2-40B4-BE49-F238E27FC236}">
                <a16:creationId xmlns:a16="http://schemas.microsoft.com/office/drawing/2014/main" id="{FD68C0CB-F476-6E8D-9C8F-606D26C8ACA9}"/>
              </a:ext>
            </a:extLst>
          </p:cNvPr>
          <p:cNvSpPr/>
          <p:nvPr/>
        </p:nvSpPr>
        <p:spPr>
          <a:xfrm>
            <a:off x="2254102" y="5869172"/>
            <a:ext cx="10951535" cy="4082902"/>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1940DE5-11EA-6FF8-DC8A-FEAA7FF790C4}"/>
              </a:ext>
            </a:extLst>
          </p:cNvPr>
          <p:cNvGrpSpPr/>
          <p:nvPr/>
        </p:nvGrpSpPr>
        <p:grpSpPr>
          <a:xfrm>
            <a:off x="3402460" y="6523769"/>
            <a:ext cx="6922080" cy="2459880"/>
            <a:chOff x="2084023" y="6523769"/>
            <a:chExt cx="6922080" cy="2459880"/>
          </a:xfrm>
        </p:grpSpPr>
        <mc:AlternateContent xmlns:mc="http://schemas.openxmlformats.org/markup-compatibility/2006" xmlns:p14="http://schemas.microsoft.com/office/powerpoint/2010/main">
          <mc:Choice Requires="p14">
            <p:contentPart p14:bwMode="auto" r:id="rId2">
              <p14:nvContentPartPr>
                <p14:cNvPr id="13" name="Ink 12">
                  <a:extLst>
                    <a:ext uri="{FF2B5EF4-FFF2-40B4-BE49-F238E27FC236}">
                      <a16:creationId xmlns:a16="http://schemas.microsoft.com/office/drawing/2014/main" id="{CC066050-35F2-4275-4E32-7AB1B0B32814}"/>
                    </a:ext>
                  </a:extLst>
                </p14:cNvPr>
                <p14:cNvContentPartPr/>
                <p14:nvPr/>
              </p14:nvContentPartPr>
              <p14:xfrm>
                <a:off x="2084023" y="6664529"/>
                <a:ext cx="1239480" cy="2319120"/>
              </p14:xfrm>
            </p:contentPart>
          </mc:Choice>
          <mc:Fallback xmlns="">
            <p:pic>
              <p:nvPicPr>
                <p:cNvPr id="13" name="Ink 12">
                  <a:extLst>
                    <a:ext uri="{FF2B5EF4-FFF2-40B4-BE49-F238E27FC236}">
                      <a16:creationId xmlns:a16="http://schemas.microsoft.com/office/drawing/2014/main" id="{CC066050-35F2-4275-4E32-7AB1B0B32814}"/>
                    </a:ext>
                  </a:extLst>
                </p:cNvPr>
                <p:cNvPicPr/>
                <p:nvPr/>
              </p:nvPicPr>
              <p:blipFill>
                <a:blip r:embed="rId3"/>
                <a:stretch>
                  <a:fillRect/>
                </a:stretch>
              </p:blipFill>
              <p:spPr>
                <a:xfrm>
                  <a:off x="2021023" y="6601529"/>
                  <a:ext cx="1365120" cy="24447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EF3F8587-3DBF-108F-6AD3-6A792D445D32}"/>
                    </a:ext>
                  </a:extLst>
                </p14:cNvPr>
                <p14:cNvContentPartPr/>
                <p14:nvPr/>
              </p14:nvContentPartPr>
              <p14:xfrm>
                <a:off x="3463903" y="7465169"/>
                <a:ext cx="2251080" cy="1136880"/>
              </p14:xfrm>
            </p:contentPart>
          </mc:Choice>
          <mc:Fallback xmlns="">
            <p:pic>
              <p:nvPicPr>
                <p:cNvPr id="14" name="Ink 13">
                  <a:extLst>
                    <a:ext uri="{FF2B5EF4-FFF2-40B4-BE49-F238E27FC236}">
                      <a16:creationId xmlns:a16="http://schemas.microsoft.com/office/drawing/2014/main" id="{EF3F8587-3DBF-108F-6AD3-6A792D445D32}"/>
                    </a:ext>
                  </a:extLst>
                </p:cNvPr>
                <p:cNvPicPr/>
                <p:nvPr/>
              </p:nvPicPr>
              <p:blipFill>
                <a:blip r:embed="rId5"/>
                <a:stretch>
                  <a:fillRect/>
                </a:stretch>
              </p:blipFill>
              <p:spPr>
                <a:xfrm>
                  <a:off x="3401263" y="7402169"/>
                  <a:ext cx="2376720" cy="1262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9E0D8D08-2901-6B38-F6E3-91DFC7832F2A}"/>
                    </a:ext>
                  </a:extLst>
                </p14:cNvPr>
                <p14:cNvContentPartPr/>
                <p14:nvPr/>
              </p14:nvContentPartPr>
              <p14:xfrm>
                <a:off x="5995063" y="6523769"/>
                <a:ext cx="3011040" cy="2109600"/>
              </p14:xfrm>
            </p:contentPart>
          </mc:Choice>
          <mc:Fallback xmlns="">
            <p:pic>
              <p:nvPicPr>
                <p:cNvPr id="15" name="Ink 14">
                  <a:extLst>
                    <a:ext uri="{FF2B5EF4-FFF2-40B4-BE49-F238E27FC236}">
                      <a16:creationId xmlns:a16="http://schemas.microsoft.com/office/drawing/2014/main" id="{9E0D8D08-2901-6B38-F6E3-91DFC7832F2A}"/>
                    </a:ext>
                  </a:extLst>
                </p:cNvPr>
                <p:cNvPicPr/>
                <p:nvPr/>
              </p:nvPicPr>
              <p:blipFill>
                <a:blip r:embed="rId7"/>
                <a:stretch>
                  <a:fillRect/>
                </a:stretch>
              </p:blipFill>
              <p:spPr>
                <a:xfrm>
                  <a:off x="5932063" y="6460769"/>
                  <a:ext cx="3136680" cy="2235240"/>
                </a:xfrm>
                <a:prstGeom prst="rect">
                  <a:avLst/>
                </a:prstGeom>
              </p:spPr>
            </p:pic>
          </mc:Fallback>
        </mc:AlternateContent>
      </p:grpSp>
    </p:spTree>
    <p:extLst>
      <p:ext uri="{BB962C8B-B14F-4D97-AF65-F5344CB8AC3E}">
        <p14:creationId xmlns:p14="http://schemas.microsoft.com/office/powerpoint/2010/main" val="2155343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1766528E-86BD-3C96-4BDE-694852E1D52D}"/>
              </a:ext>
            </a:extLst>
          </p:cNvPr>
          <p:cNvSpPr txBox="1">
            <a:spLocks/>
          </p:cNvSpPr>
          <p:nvPr/>
        </p:nvSpPr>
        <p:spPr>
          <a:xfrm>
            <a:off x="653745" y="720378"/>
            <a:ext cx="21891110" cy="1508854"/>
          </a:xfrm>
          <a:prstGeom prst="rect">
            <a:avLst/>
          </a:prstGeom>
          <a:solidFill>
            <a:schemeClr val="accent1">
              <a:lumMod val="20000"/>
              <a:lumOff val="80000"/>
            </a:schemeClr>
          </a:solidFill>
        </p:spPr>
        <p:txBody>
          <a:bodyPr vert="horz" lIns="217555" tIns="108780" rIns="217555" bIns="108780" rtlCol="0" anchor="ctr" anchorCtr="0">
            <a:normAutofit/>
          </a:bodyPr>
          <a:lstStyle>
            <a:lvl1pPr marL="0" indent="0" algn="l" defTabSz="1087777" rtl="0" eaLnBrk="1" latinLnBrk="0" hangingPunct="1">
              <a:spcBef>
                <a:spcPct val="20000"/>
              </a:spcBef>
              <a:buSzPct val="100000"/>
              <a:buFont typeface="Arial"/>
              <a:buNone/>
              <a:defRPr sz="6398" b="1" i="0" kern="1200" baseline="0">
                <a:solidFill>
                  <a:srgbClr val="003E6F"/>
                </a:solidFill>
                <a:latin typeface="Roboto" panose="02000000000000000000" pitchFamily="2" charset="0"/>
                <a:ea typeface="Roboto" panose="02000000000000000000" pitchFamily="2" charset="0"/>
                <a:cs typeface="Calibre Bold" panose="020B0503030202060203" pitchFamily="34" charset="77"/>
              </a:defRPr>
            </a:lvl1pPr>
            <a:lvl2pPr marL="1773572" indent="-685800" algn="l" defTabSz="1087777" rtl="0" eaLnBrk="1" latinLnBrk="0" hangingPunct="1">
              <a:spcBef>
                <a:spcPct val="20000"/>
              </a:spcBef>
              <a:buFont typeface="Arial"/>
              <a:buChar char="•"/>
              <a:defRPr sz="5000" kern="1200">
                <a:solidFill>
                  <a:srgbClr val="003E6F"/>
                </a:solidFill>
                <a:latin typeface="Roboto" panose="02000000000000000000" pitchFamily="2" charset="0"/>
                <a:ea typeface="+mn-ea"/>
                <a:cs typeface="Verdana"/>
              </a:defRPr>
            </a:lvl2pPr>
            <a:lvl3pPr marL="2719440" indent="-543889" algn="l" defTabSz="1087777" rtl="0" eaLnBrk="1" latinLnBrk="0" hangingPunct="1">
              <a:spcBef>
                <a:spcPct val="20000"/>
              </a:spcBef>
              <a:buFont typeface="Arial"/>
              <a:buChar char="•"/>
              <a:defRPr sz="5000" kern="1200">
                <a:solidFill>
                  <a:srgbClr val="003E6F"/>
                </a:solidFill>
                <a:latin typeface="Roboto" panose="02000000000000000000" pitchFamily="2" charset="0"/>
                <a:ea typeface="+mn-ea"/>
                <a:cs typeface="Verdana"/>
              </a:defRPr>
            </a:lvl3pPr>
            <a:lvl4pPr marL="3949128" indent="-685800" algn="l" defTabSz="1087777" rtl="0" eaLnBrk="1" latinLnBrk="0" hangingPunct="1">
              <a:spcBef>
                <a:spcPct val="20000"/>
              </a:spcBef>
              <a:buFont typeface="Arial"/>
              <a:buChar char="•"/>
              <a:defRPr sz="5000" kern="1200">
                <a:solidFill>
                  <a:srgbClr val="003E6F"/>
                </a:solidFill>
                <a:latin typeface="Verdana"/>
                <a:ea typeface="+mn-ea"/>
                <a:cs typeface="Verdana"/>
              </a:defRPr>
            </a:lvl4pPr>
            <a:lvl5pPr marL="5036900" indent="-685800" algn="l" defTabSz="1087777" rtl="0" eaLnBrk="1" latinLnBrk="0" hangingPunct="1">
              <a:spcBef>
                <a:spcPct val="20000"/>
              </a:spcBef>
              <a:buFont typeface="Arial"/>
              <a:buChar char="•"/>
              <a:defRPr sz="5000" kern="1200">
                <a:solidFill>
                  <a:srgbClr val="003E6F"/>
                </a:solidFill>
                <a:latin typeface="Verdana"/>
                <a:ea typeface="+mn-ea"/>
                <a:cs typeface="Verdana"/>
              </a:defRPr>
            </a:lvl5pPr>
            <a:lvl6pPr marL="5982768" indent="-543889" algn="l" defTabSz="1087777" rtl="0" eaLnBrk="1" latinLnBrk="0" hangingPunct="1">
              <a:spcBef>
                <a:spcPct val="20000"/>
              </a:spcBef>
              <a:buFont typeface="Arial"/>
              <a:buChar char="•"/>
              <a:defRPr sz="4700" kern="1200">
                <a:solidFill>
                  <a:schemeClr val="tx1"/>
                </a:solidFill>
                <a:latin typeface="+mn-lt"/>
                <a:ea typeface="+mn-ea"/>
                <a:cs typeface="+mn-cs"/>
              </a:defRPr>
            </a:lvl6pPr>
            <a:lvl7pPr marL="7070544" indent="-543889" algn="l" defTabSz="1087777" rtl="0" eaLnBrk="1" latinLnBrk="0" hangingPunct="1">
              <a:spcBef>
                <a:spcPct val="20000"/>
              </a:spcBef>
              <a:buFont typeface="Arial"/>
              <a:buChar char="•"/>
              <a:defRPr sz="4700" kern="1200">
                <a:solidFill>
                  <a:schemeClr val="tx1"/>
                </a:solidFill>
                <a:latin typeface="+mn-lt"/>
                <a:ea typeface="+mn-ea"/>
                <a:cs typeface="+mn-cs"/>
              </a:defRPr>
            </a:lvl7pPr>
            <a:lvl8pPr marL="8158319" indent="-543889" algn="l" defTabSz="1087777" rtl="0" eaLnBrk="1" latinLnBrk="0" hangingPunct="1">
              <a:spcBef>
                <a:spcPct val="20000"/>
              </a:spcBef>
              <a:buFont typeface="Arial"/>
              <a:buChar char="•"/>
              <a:defRPr sz="4700" kern="1200">
                <a:solidFill>
                  <a:schemeClr val="tx1"/>
                </a:solidFill>
                <a:latin typeface="+mn-lt"/>
                <a:ea typeface="+mn-ea"/>
                <a:cs typeface="+mn-cs"/>
              </a:defRPr>
            </a:lvl8pPr>
            <a:lvl9pPr marL="9246095" indent="-543889" algn="l" defTabSz="1087777" rtl="0" eaLnBrk="1" latinLnBrk="0" hangingPunct="1">
              <a:spcBef>
                <a:spcPct val="20000"/>
              </a:spcBef>
              <a:buFont typeface="Arial"/>
              <a:buChar char="•"/>
              <a:defRPr sz="4700" kern="1200">
                <a:solidFill>
                  <a:schemeClr val="tx1"/>
                </a:solidFill>
                <a:latin typeface="+mn-lt"/>
                <a:ea typeface="+mn-ea"/>
                <a:cs typeface="+mn-cs"/>
              </a:defRPr>
            </a:lvl9pPr>
          </a:lstStyle>
          <a:p>
            <a:r>
              <a:rPr lang="en-US" dirty="0"/>
              <a:t>Lifecycle of a Rapido Request: Patron view 4</a:t>
            </a:r>
          </a:p>
        </p:txBody>
      </p:sp>
      <p:pic>
        <p:nvPicPr>
          <p:cNvPr id="5" name="Picture 4">
            <a:extLst>
              <a:ext uri="{FF2B5EF4-FFF2-40B4-BE49-F238E27FC236}">
                <a16:creationId xmlns:a16="http://schemas.microsoft.com/office/drawing/2014/main" id="{1F499A1E-1847-F57D-2C8D-872E7714AC8A}"/>
              </a:ext>
            </a:extLst>
          </p:cNvPr>
          <p:cNvPicPr>
            <a:picLocks noChangeAspect="1"/>
          </p:cNvPicPr>
          <p:nvPr/>
        </p:nvPicPr>
        <p:blipFill rotWithShape="1">
          <a:blip r:embed="rId2"/>
          <a:srcRect r="49287" b="86449"/>
          <a:stretch/>
        </p:blipFill>
        <p:spPr>
          <a:xfrm>
            <a:off x="17395075" y="720378"/>
            <a:ext cx="6684124" cy="1508854"/>
          </a:xfrm>
          <a:prstGeom prst="rect">
            <a:avLst/>
          </a:prstGeom>
        </p:spPr>
      </p:pic>
      <p:pic>
        <p:nvPicPr>
          <p:cNvPr id="6" name="Picture 5" descr="Screenshot of chapter request form">
            <a:extLst>
              <a:ext uri="{FF2B5EF4-FFF2-40B4-BE49-F238E27FC236}">
                <a16:creationId xmlns:a16="http://schemas.microsoft.com/office/drawing/2014/main" id="{79140BC2-5264-3B86-4920-FA727A6D6AD4}"/>
              </a:ext>
            </a:extLst>
          </p:cNvPr>
          <p:cNvPicPr>
            <a:picLocks noChangeAspect="1"/>
          </p:cNvPicPr>
          <p:nvPr/>
        </p:nvPicPr>
        <p:blipFill>
          <a:blip r:embed="rId3"/>
          <a:stretch>
            <a:fillRect/>
          </a:stretch>
        </p:blipFill>
        <p:spPr>
          <a:xfrm>
            <a:off x="13099567" y="2419889"/>
            <a:ext cx="10936286" cy="7347817"/>
          </a:xfrm>
          <a:prstGeom prst="rect">
            <a:avLst/>
          </a:prstGeom>
        </p:spPr>
      </p:pic>
      <p:pic>
        <p:nvPicPr>
          <p:cNvPr id="7" name="Picture 6" descr="Screen shot of physical request form">
            <a:extLst>
              <a:ext uri="{FF2B5EF4-FFF2-40B4-BE49-F238E27FC236}">
                <a16:creationId xmlns:a16="http://schemas.microsoft.com/office/drawing/2014/main" id="{17A2684A-0715-A3F5-16CC-BC919213125F}"/>
              </a:ext>
            </a:extLst>
          </p:cNvPr>
          <p:cNvPicPr>
            <a:picLocks noChangeAspect="1"/>
          </p:cNvPicPr>
          <p:nvPr/>
        </p:nvPicPr>
        <p:blipFill>
          <a:blip r:embed="rId4"/>
          <a:stretch>
            <a:fillRect/>
          </a:stretch>
        </p:blipFill>
        <p:spPr>
          <a:xfrm>
            <a:off x="653745" y="2419889"/>
            <a:ext cx="12215732" cy="5320145"/>
          </a:xfrm>
          <a:prstGeom prst="rect">
            <a:avLst/>
          </a:prstGeom>
        </p:spPr>
      </p:pic>
      <p:pic>
        <p:nvPicPr>
          <p:cNvPr id="8" name="Picture 7" descr="Screenshot of confirmation">
            <a:extLst>
              <a:ext uri="{FF2B5EF4-FFF2-40B4-BE49-F238E27FC236}">
                <a16:creationId xmlns:a16="http://schemas.microsoft.com/office/drawing/2014/main" id="{0B15CB6F-A9A7-24D7-BA3E-9060EF9DC9BB}"/>
              </a:ext>
            </a:extLst>
          </p:cNvPr>
          <p:cNvPicPr>
            <a:picLocks noChangeAspect="1"/>
          </p:cNvPicPr>
          <p:nvPr/>
        </p:nvPicPr>
        <p:blipFill>
          <a:blip r:embed="rId5"/>
          <a:stretch>
            <a:fillRect/>
          </a:stretch>
        </p:blipFill>
        <p:spPr>
          <a:xfrm>
            <a:off x="653745" y="8061039"/>
            <a:ext cx="12215732" cy="4765479"/>
          </a:xfrm>
          <a:prstGeom prst="rect">
            <a:avLst/>
          </a:prstGeom>
        </p:spPr>
      </p:pic>
      <p:sp>
        <p:nvSpPr>
          <p:cNvPr id="14" name="TextBox 13">
            <a:extLst>
              <a:ext uri="{FF2B5EF4-FFF2-40B4-BE49-F238E27FC236}">
                <a16:creationId xmlns:a16="http://schemas.microsoft.com/office/drawing/2014/main" id="{2A57E6E6-0F10-B3DB-6055-7FB23E40427E}"/>
              </a:ext>
            </a:extLst>
          </p:cNvPr>
          <p:cNvSpPr txBox="1"/>
          <p:nvPr/>
        </p:nvSpPr>
        <p:spPr>
          <a:xfrm>
            <a:off x="3964981" y="2632390"/>
            <a:ext cx="7123573" cy="707886"/>
          </a:xfrm>
          <a:prstGeom prst="rect">
            <a:avLst/>
          </a:prstGeom>
          <a:noFill/>
        </p:spPr>
        <p:txBody>
          <a:bodyPr wrap="square">
            <a:spAutoFit/>
          </a:bodyPr>
          <a:lstStyle/>
          <a:p>
            <a:pPr marL="0" marR="0" lvl="0" indent="-815832" algn="l" defTabSz="1087777" rtl="0" eaLnBrk="1" fontAlgn="auto" latinLnBrk="0" hangingPunct="1">
              <a:lnSpc>
                <a:spcPct val="100000"/>
              </a:lnSpc>
              <a:spcBef>
                <a:spcPts val="0"/>
              </a:spcBef>
              <a:spcAft>
                <a:spcPts val="0"/>
              </a:spcAft>
              <a:buClrTx/>
              <a:buSzPct val="100000"/>
              <a:buFont typeface="Arial"/>
              <a:buNone/>
              <a:tabLst/>
              <a:defRPr/>
            </a:pPr>
            <a:r>
              <a:rPr kumimoji="0" lang="en-US" sz="4000" b="1" i="0" u="none" strike="noStrike" kern="1200" cap="none" spc="0" normalizeH="0" baseline="0" noProof="0" dirty="0">
                <a:ln>
                  <a:noFill/>
                </a:ln>
                <a:solidFill>
                  <a:srgbClr val="003E6F"/>
                </a:solidFill>
                <a:effectLst/>
                <a:uLnTx/>
                <a:uFillTx/>
                <a:latin typeface="Roboto" panose="02000000000000000000" pitchFamily="2" charset="0"/>
                <a:ea typeface="+mn-ea"/>
              </a:rPr>
              <a:t>Physical Request Form </a:t>
            </a:r>
          </a:p>
        </p:txBody>
      </p:sp>
      <p:sp>
        <p:nvSpPr>
          <p:cNvPr id="15" name="TextBox 14">
            <a:extLst>
              <a:ext uri="{FF2B5EF4-FFF2-40B4-BE49-F238E27FC236}">
                <a16:creationId xmlns:a16="http://schemas.microsoft.com/office/drawing/2014/main" id="{766C1F4C-EB18-2467-444D-29E463D43C86}"/>
              </a:ext>
            </a:extLst>
          </p:cNvPr>
          <p:cNvSpPr txBox="1"/>
          <p:nvPr/>
        </p:nvSpPr>
        <p:spPr>
          <a:xfrm>
            <a:off x="16180713" y="2419889"/>
            <a:ext cx="7123573" cy="707886"/>
          </a:xfrm>
          <a:prstGeom prst="rect">
            <a:avLst/>
          </a:prstGeom>
          <a:noFill/>
        </p:spPr>
        <p:txBody>
          <a:bodyPr wrap="square">
            <a:spAutoFit/>
          </a:bodyPr>
          <a:lstStyle/>
          <a:p>
            <a:pPr marL="0" marR="0" lvl="0" indent="-815832" algn="l" defTabSz="1087777" rtl="0" eaLnBrk="1" fontAlgn="auto" latinLnBrk="0" hangingPunct="1">
              <a:lnSpc>
                <a:spcPct val="100000"/>
              </a:lnSpc>
              <a:spcBef>
                <a:spcPts val="0"/>
              </a:spcBef>
              <a:spcAft>
                <a:spcPts val="0"/>
              </a:spcAft>
              <a:buClrTx/>
              <a:buSzPct val="100000"/>
              <a:buFont typeface="Arial"/>
              <a:buNone/>
              <a:tabLst/>
              <a:defRPr/>
            </a:pPr>
            <a:r>
              <a:rPr kumimoji="0" lang="en-US" sz="4000" b="1" i="0" u="none" strike="noStrike" kern="1200" cap="none" spc="0" normalizeH="0" baseline="0" noProof="0" dirty="0">
                <a:ln>
                  <a:noFill/>
                </a:ln>
                <a:solidFill>
                  <a:srgbClr val="003E6F"/>
                </a:solidFill>
                <a:effectLst/>
                <a:uLnTx/>
                <a:uFillTx/>
                <a:latin typeface="Roboto" panose="02000000000000000000" pitchFamily="2" charset="0"/>
                <a:ea typeface="+mn-ea"/>
              </a:rPr>
              <a:t>Chapter Request Form </a:t>
            </a:r>
          </a:p>
        </p:txBody>
      </p:sp>
      <p:sp>
        <p:nvSpPr>
          <p:cNvPr id="16" name="TextBox 15">
            <a:extLst>
              <a:ext uri="{FF2B5EF4-FFF2-40B4-BE49-F238E27FC236}">
                <a16:creationId xmlns:a16="http://schemas.microsoft.com/office/drawing/2014/main" id="{B0874C1C-9237-7CBE-B53E-FA400E4A1163}"/>
              </a:ext>
            </a:extLst>
          </p:cNvPr>
          <p:cNvSpPr txBox="1"/>
          <p:nvPr/>
        </p:nvSpPr>
        <p:spPr>
          <a:xfrm>
            <a:off x="5522452" y="8601214"/>
            <a:ext cx="7123573" cy="707886"/>
          </a:xfrm>
          <a:prstGeom prst="rect">
            <a:avLst/>
          </a:prstGeom>
          <a:noFill/>
        </p:spPr>
        <p:txBody>
          <a:bodyPr wrap="square">
            <a:spAutoFit/>
          </a:bodyPr>
          <a:lstStyle/>
          <a:p>
            <a:pPr marL="0" marR="0" lvl="0" indent="-815832" algn="l" defTabSz="1087777" rtl="0" eaLnBrk="1" fontAlgn="auto" latinLnBrk="0" hangingPunct="1">
              <a:lnSpc>
                <a:spcPct val="100000"/>
              </a:lnSpc>
              <a:spcBef>
                <a:spcPts val="0"/>
              </a:spcBef>
              <a:spcAft>
                <a:spcPts val="0"/>
              </a:spcAft>
              <a:buClrTx/>
              <a:buSzPct val="100000"/>
              <a:buFont typeface="Arial"/>
              <a:buNone/>
              <a:tabLst/>
              <a:defRPr/>
            </a:pPr>
            <a:r>
              <a:rPr kumimoji="0" lang="en-US" sz="4000" b="1" i="0" u="none" strike="noStrike" kern="1200" cap="none" spc="0" normalizeH="0" baseline="0" noProof="0" dirty="0">
                <a:ln>
                  <a:noFill/>
                </a:ln>
                <a:solidFill>
                  <a:srgbClr val="003E6F"/>
                </a:solidFill>
                <a:effectLst/>
                <a:uLnTx/>
                <a:uFillTx/>
                <a:latin typeface="Roboto" panose="02000000000000000000" pitchFamily="2" charset="0"/>
                <a:ea typeface="+mn-ea"/>
              </a:rPr>
              <a:t>Confirmation </a:t>
            </a:r>
          </a:p>
        </p:txBody>
      </p:sp>
      <p:sp>
        <p:nvSpPr>
          <p:cNvPr id="19" name="TextBox 18">
            <a:extLst>
              <a:ext uri="{FF2B5EF4-FFF2-40B4-BE49-F238E27FC236}">
                <a16:creationId xmlns:a16="http://schemas.microsoft.com/office/drawing/2014/main" id="{C2EBF9E6-DFCB-8314-1AB4-49025BE2A488}"/>
              </a:ext>
            </a:extLst>
          </p:cNvPr>
          <p:cNvSpPr txBox="1"/>
          <p:nvPr/>
        </p:nvSpPr>
        <p:spPr>
          <a:xfrm>
            <a:off x="13099567" y="9250477"/>
            <a:ext cx="10936286" cy="2308324"/>
          </a:xfrm>
          <a:prstGeom prst="rect">
            <a:avLst/>
          </a:prstGeom>
          <a:noFill/>
        </p:spPr>
        <p:txBody>
          <a:bodyPr wrap="square">
            <a:spAutoFit/>
          </a:bodyPr>
          <a:lstStyle/>
          <a:p>
            <a:pPr lvl="1" indent="-815832">
              <a:buSzPct val="100000"/>
              <a:buFont typeface="Arial" panose="020B0604020202020204" pitchFamily="34" charset="0"/>
              <a:buChar char="•"/>
              <a:defRPr/>
            </a:pPr>
            <a:r>
              <a:rPr kumimoji="0" lang="en-US" sz="3600" i="0" u="none" strike="noStrike" kern="1200" cap="none" spc="0" normalizeH="0" baseline="0" noProof="0" dirty="0">
                <a:ln>
                  <a:noFill/>
                </a:ln>
                <a:solidFill>
                  <a:srgbClr val="003E6F"/>
                </a:solidFill>
                <a:effectLst/>
                <a:uLnTx/>
                <a:uFillTx/>
                <a:latin typeface="Roboto" panose="02000000000000000000" pitchFamily="2" charset="0"/>
                <a:ea typeface="+mn-ea"/>
              </a:rPr>
              <a:t>All metadata carries over in the background</a:t>
            </a:r>
          </a:p>
          <a:p>
            <a:pPr lvl="1" indent="-815832">
              <a:buSzPct val="100000"/>
              <a:buFont typeface="Arial" panose="020B0604020202020204" pitchFamily="34" charset="0"/>
              <a:buChar char="•"/>
              <a:defRPr/>
            </a:pPr>
            <a:r>
              <a:rPr lang="en-US" sz="3600" dirty="0">
                <a:solidFill>
                  <a:srgbClr val="003E6F"/>
                </a:solidFill>
                <a:latin typeface="Roboto" panose="02000000000000000000" pitchFamily="2" charset="0"/>
              </a:rPr>
              <a:t>Mediation rules can be set up to stop anything with missing metadata (e.g. ISBN) or notes</a:t>
            </a:r>
          </a:p>
          <a:p>
            <a:pPr lvl="1" indent="-815832">
              <a:buSzPct val="100000"/>
              <a:buFont typeface="Arial" panose="020B0604020202020204" pitchFamily="34" charset="0"/>
              <a:buChar char="•"/>
              <a:defRPr/>
            </a:pPr>
            <a:r>
              <a:rPr lang="en-US" sz="3600" dirty="0">
                <a:solidFill>
                  <a:srgbClr val="003E6F"/>
                </a:solidFill>
                <a:latin typeface="Roboto" panose="02000000000000000000" pitchFamily="2" charset="0"/>
              </a:rPr>
              <a:t>Faculty can choose delivery to office</a:t>
            </a:r>
            <a:endParaRPr kumimoji="0" lang="en-US" sz="3600" i="0" u="none" strike="noStrike" kern="1200" cap="none" spc="0" normalizeH="0" baseline="0" noProof="0" dirty="0">
              <a:ln>
                <a:noFill/>
              </a:ln>
              <a:solidFill>
                <a:srgbClr val="003E6F"/>
              </a:solidFill>
              <a:effectLst/>
              <a:uLnTx/>
              <a:uFillTx/>
              <a:latin typeface="Roboto" panose="02000000000000000000" pitchFamily="2" charset="0"/>
              <a:ea typeface="+mn-ea"/>
            </a:endParaRPr>
          </a:p>
        </p:txBody>
      </p:sp>
    </p:spTree>
    <p:extLst>
      <p:ext uri="{BB962C8B-B14F-4D97-AF65-F5344CB8AC3E}">
        <p14:creationId xmlns:p14="http://schemas.microsoft.com/office/powerpoint/2010/main" val="1237131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1766528E-86BD-3C96-4BDE-694852E1D52D}"/>
              </a:ext>
            </a:extLst>
          </p:cNvPr>
          <p:cNvSpPr txBox="1">
            <a:spLocks/>
          </p:cNvSpPr>
          <p:nvPr/>
        </p:nvSpPr>
        <p:spPr>
          <a:xfrm>
            <a:off x="653745" y="446058"/>
            <a:ext cx="21891110" cy="1508854"/>
          </a:xfrm>
          <a:prstGeom prst="rect">
            <a:avLst/>
          </a:prstGeom>
          <a:solidFill>
            <a:schemeClr val="accent1">
              <a:lumMod val="20000"/>
              <a:lumOff val="80000"/>
            </a:schemeClr>
          </a:solidFill>
        </p:spPr>
        <p:txBody>
          <a:bodyPr vert="horz" lIns="217555" tIns="108780" rIns="217555" bIns="108780" rtlCol="0" anchor="ctr" anchorCtr="0">
            <a:normAutofit/>
          </a:bodyPr>
          <a:lstStyle>
            <a:lvl1pPr marL="0" indent="0" algn="l" defTabSz="1087777" rtl="0" eaLnBrk="1" latinLnBrk="0" hangingPunct="1">
              <a:spcBef>
                <a:spcPct val="20000"/>
              </a:spcBef>
              <a:buSzPct val="100000"/>
              <a:buFont typeface="Arial"/>
              <a:buNone/>
              <a:defRPr sz="6398" b="1" i="0" kern="1200" baseline="0">
                <a:solidFill>
                  <a:srgbClr val="003E6F"/>
                </a:solidFill>
                <a:latin typeface="Roboto" panose="02000000000000000000" pitchFamily="2" charset="0"/>
                <a:ea typeface="Roboto" panose="02000000000000000000" pitchFamily="2" charset="0"/>
                <a:cs typeface="Calibre Bold" panose="020B0503030202060203" pitchFamily="34" charset="77"/>
              </a:defRPr>
            </a:lvl1pPr>
            <a:lvl2pPr marL="1773572" indent="-685800" algn="l" defTabSz="1087777" rtl="0" eaLnBrk="1" latinLnBrk="0" hangingPunct="1">
              <a:spcBef>
                <a:spcPct val="20000"/>
              </a:spcBef>
              <a:buFont typeface="Arial"/>
              <a:buChar char="•"/>
              <a:defRPr sz="5000" kern="1200">
                <a:solidFill>
                  <a:srgbClr val="003E6F"/>
                </a:solidFill>
                <a:latin typeface="Roboto" panose="02000000000000000000" pitchFamily="2" charset="0"/>
                <a:ea typeface="+mn-ea"/>
                <a:cs typeface="Verdana"/>
              </a:defRPr>
            </a:lvl2pPr>
            <a:lvl3pPr marL="2719440" indent="-543889" algn="l" defTabSz="1087777" rtl="0" eaLnBrk="1" latinLnBrk="0" hangingPunct="1">
              <a:spcBef>
                <a:spcPct val="20000"/>
              </a:spcBef>
              <a:buFont typeface="Arial"/>
              <a:buChar char="•"/>
              <a:defRPr sz="5000" kern="1200">
                <a:solidFill>
                  <a:srgbClr val="003E6F"/>
                </a:solidFill>
                <a:latin typeface="Roboto" panose="02000000000000000000" pitchFamily="2" charset="0"/>
                <a:ea typeface="+mn-ea"/>
                <a:cs typeface="Verdana"/>
              </a:defRPr>
            </a:lvl3pPr>
            <a:lvl4pPr marL="3949128" indent="-685800" algn="l" defTabSz="1087777" rtl="0" eaLnBrk="1" latinLnBrk="0" hangingPunct="1">
              <a:spcBef>
                <a:spcPct val="20000"/>
              </a:spcBef>
              <a:buFont typeface="Arial"/>
              <a:buChar char="•"/>
              <a:defRPr sz="5000" kern="1200">
                <a:solidFill>
                  <a:srgbClr val="003E6F"/>
                </a:solidFill>
                <a:latin typeface="Verdana"/>
                <a:ea typeface="+mn-ea"/>
                <a:cs typeface="Verdana"/>
              </a:defRPr>
            </a:lvl4pPr>
            <a:lvl5pPr marL="5036900" indent="-685800" algn="l" defTabSz="1087777" rtl="0" eaLnBrk="1" latinLnBrk="0" hangingPunct="1">
              <a:spcBef>
                <a:spcPct val="20000"/>
              </a:spcBef>
              <a:buFont typeface="Arial"/>
              <a:buChar char="•"/>
              <a:defRPr sz="5000" kern="1200">
                <a:solidFill>
                  <a:srgbClr val="003E6F"/>
                </a:solidFill>
                <a:latin typeface="Verdana"/>
                <a:ea typeface="+mn-ea"/>
                <a:cs typeface="Verdana"/>
              </a:defRPr>
            </a:lvl5pPr>
            <a:lvl6pPr marL="5982768" indent="-543889" algn="l" defTabSz="1087777" rtl="0" eaLnBrk="1" latinLnBrk="0" hangingPunct="1">
              <a:spcBef>
                <a:spcPct val="20000"/>
              </a:spcBef>
              <a:buFont typeface="Arial"/>
              <a:buChar char="•"/>
              <a:defRPr sz="4700" kern="1200">
                <a:solidFill>
                  <a:schemeClr val="tx1"/>
                </a:solidFill>
                <a:latin typeface="+mn-lt"/>
                <a:ea typeface="+mn-ea"/>
                <a:cs typeface="+mn-cs"/>
              </a:defRPr>
            </a:lvl6pPr>
            <a:lvl7pPr marL="7070544" indent="-543889" algn="l" defTabSz="1087777" rtl="0" eaLnBrk="1" latinLnBrk="0" hangingPunct="1">
              <a:spcBef>
                <a:spcPct val="20000"/>
              </a:spcBef>
              <a:buFont typeface="Arial"/>
              <a:buChar char="•"/>
              <a:defRPr sz="4700" kern="1200">
                <a:solidFill>
                  <a:schemeClr val="tx1"/>
                </a:solidFill>
                <a:latin typeface="+mn-lt"/>
                <a:ea typeface="+mn-ea"/>
                <a:cs typeface="+mn-cs"/>
              </a:defRPr>
            </a:lvl7pPr>
            <a:lvl8pPr marL="8158319" indent="-543889" algn="l" defTabSz="1087777" rtl="0" eaLnBrk="1" latinLnBrk="0" hangingPunct="1">
              <a:spcBef>
                <a:spcPct val="20000"/>
              </a:spcBef>
              <a:buFont typeface="Arial"/>
              <a:buChar char="•"/>
              <a:defRPr sz="4700" kern="1200">
                <a:solidFill>
                  <a:schemeClr val="tx1"/>
                </a:solidFill>
                <a:latin typeface="+mn-lt"/>
                <a:ea typeface="+mn-ea"/>
                <a:cs typeface="+mn-cs"/>
              </a:defRPr>
            </a:lvl8pPr>
            <a:lvl9pPr marL="9246095" indent="-543889" algn="l" defTabSz="1087777" rtl="0" eaLnBrk="1" latinLnBrk="0" hangingPunct="1">
              <a:spcBef>
                <a:spcPct val="20000"/>
              </a:spcBef>
              <a:buFont typeface="Arial"/>
              <a:buChar char="•"/>
              <a:defRPr sz="4700" kern="1200">
                <a:solidFill>
                  <a:schemeClr val="tx1"/>
                </a:solidFill>
                <a:latin typeface="+mn-lt"/>
                <a:ea typeface="+mn-ea"/>
                <a:cs typeface="+mn-cs"/>
              </a:defRPr>
            </a:lvl9pPr>
          </a:lstStyle>
          <a:p>
            <a:r>
              <a:rPr lang="en-US" dirty="0"/>
              <a:t>Lifecycle of a Rapido Request: Patron view 5</a:t>
            </a:r>
          </a:p>
        </p:txBody>
      </p:sp>
      <p:sp>
        <p:nvSpPr>
          <p:cNvPr id="19" name="TextBox 18">
            <a:extLst>
              <a:ext uri="{FF2B5EF4-FFF2-40B4-BE49-F238E27FC236}">
                <a16:creationId xmlns:a16="http://schemas.microsoft.com/office/drawing/2014/main" id="{C2EBF9E6-DFCB-8314-1AB4-49025BE2A488}"/>
              </a:ext>
            </a:extLst>
          </p:cNvPr>
          <p:cNvSpPr txBox="1"/>
          <p:nvPr/>
        </p:nvSpPr>
        <p:spPr>
          <a:xfrm>
            <a:off x="653744" y="2483917"/>
            <a:ext cx="23029215" cy="707886"/>
          </a:xfrm>
          <a:prstGeom prst="rect">
            <a:avLst/>
          </a:prstGeom>
          <a:noFill/>
        </p:spPr>
        <p:txBody>
          <a:bodyPr wrap="square">
            <a:spAutoFit/>
          </a:bodyPr>
          <a:lstStyle/>
          <a:p>
            <a:pPr marR="0" lvl="0" algn="l" defTabSz="1087777" rtl="0" eaLnBrk="1" fontAlgn="auto" latinLnBrk="0" hangingPunct="1">
              <a:lnSpc>
                <a:spcPct val="100000"/>
              </a:lnSpc>
              <a:spcBef>
                <a:spcPts val="0"/>
              </a:spcBef>
              <a:spcAft>
                <a:spcPts val="0"/>
              </a:spcAft>
              <a:buClrTx/>
              <a:buSzPct val="100000"/>
              <a:tabLst/>
              <a:defRPr/>
            </a:pPr>
            <a:r>
              <a:rPr kumimoji="0" lang="en-US" sz="4000" b="1" i="0" u="none" strike="noStrike" kern="1200" cap="none" spc="0" normalizeH="0" baseline="0" noProof="0" dirty="0">
                <a:ln>
                  <a:noFill/>
                </a:ln>
                <a:solidFill>
                  <a:srgbClr val="003E6F"/>
                </a:solidFill>
                <a:effectLst/>
                <a:uLnTx/>
                <a:uFillTx/>
                <a:latin typeface="Roboto" panose="02000000000000000000" pitchFamily="2" charset="0"/>
                <a:ea typeface="+mn-ea"/>
              </a:rPr>
              <a:t>Check status of requests, submit renewals (if available) and download articles from library account</a:t>
            </a:r>
          </a:p>
        </p:txBody>
      </p:sp>
      <p:pic>
        <p:nvPicPr>
          <p:cNvPr id="2" name="Picture 1" descr="Screen shot of loan request in patron's account: &quot;Amazon like feel with a timeline&quot;">
            <a:extLst>
              <a:ext uri="{FF2B5EF4-FFF2-40B4-BE49-F238E27FC236}">
                <a16:creationId xmlns:a16="http://schemas.microsoft.com/office/drawing/2014/main" id="{4F62AE23-3E68-B78F-8D84-71FDC45F9ADB}"/>
              </a:ext>
            </a:extLst>
          </p:cNvPr>
          <p:cNvPicPr>
            <a:picLocks noChangeAspect="1"/>
          </p:cNvPicPr>
          <p:nvPr/>
        </p:nvPicPr>
        <p:blipFill>
          <a:blip r:embed="rId2"/>
          <a:stretch>
            <a:fillRect/>
          </a:stretch>
        </p:blipFill>
        <p:spPr>
          <a:xfrm>
            <a:off x="653744" y="3720807"/>
            <a:ext cx="11580952" cy="6614039"/>
          </a:xfrm>
          <a:prstGeom prst="rect">
            <a:avLst/>
          </a:prstGeom>
        </p:spPr>
      </p:pic>
      <p:pic>
        <p:nvPicPr>
          <p:cNvPr id="3" name="Picture 2" descr="Screenshot of Article requests &quot;Articles can be downloaded from the library account.  They now show expiration &amp; number of times it has been accessed&quot;">
            <a:extLst>
              <a:ext uri="{FF2B5EF4-FFF2-40B4-BE49-F238E27FC236}">
                <a16:creationId xmlns:a16="http://schemas.microsoft.com/office/drawing/2014/main" id="{21FBA4C2-2D9B-0837-8871-3266B68257DF}"/>
              </a:ext>
            </a:extLst>
          </p:cNvPr>
          <p:cNvPicPr>
            <a:picLocks noChangeAspect="1"/>
          </p:cNvPicPr>
          <p:nvPr/>
        </p:nvPicPr>
        <p:blipFill rotWithShape="1">
          <a:blip r:embed="rId3"/>
          <a:srcRect b="31932"/>
          <a:stretch/>
        </p:blipFill>
        <p:spPr>
          <a:xfrm>
            <a:off x="12344573" y="3720808"/>
            <a:ext cx="11168266" cy="6295062"/>
          </a:xfrm>
          <a:prstGeom prst="rect">
            <a:avLst/>
          </a:prstGeom>
        </p:spPr>
      </p:pic>
      <p:sp>
        <p:nvSpPr>
          <p:cNvPr id="9" name="Rectangle: Rounded Corners 8">
            <a:extLst>
              <a:ext uri="{FF2B5EF4-FFF2-40B4-BE49-F238E27FC236}">
                <a16:creationId xmlns:a16="http://schemas.microsoft.com/office/drawing/2014/main" id="{7DF8F2D9-49B6-E186-226C-5A24EE9F918B}"/>
              </a:ext>
            </a:extLst>
          </p:cNvPr>
          <p:cNvSpPr/>
          <p:nvPr/>
        </p:nvSpPr>
        <p:spPr>
          <a:xfrm>
            <a:off x="1297172" y="8080742"/>
            <a:ext cx="10249786" cy="35300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Loans: </a:t>
            </a:r>
          </a:p>
          <a:p>
            <a:pPr algn="ctr"/>
            <a:r>
              <a:rPr lang="en-US" dirty="0"/>
              <a:t>Amazon like feel with the timeline…</a:t>
            </a:r>
          </a:p>
          <a:p>
            <a:pPr algn="ctr"/>
            <a:r>
              <a:rPr lang="en-US" dirty="0"/>
              <a:t>After loans are checked out, they move to the loans section and a renewal option appears if they are allowed.</a:t>
            </a:r>
          </a:p>
        </p:txBody>
      </p:sp>
      <p:sp>
        <p:nvSpPr>
          <p:cNvPr id="10" name="Rectangle: Rounded Corners 9">
            <a:extLst>
              <a:ext uri="{FF2B5EF4-FFF2-40B4-BE49-F238E27FC236}">
                <a16:creationId xmlns:a16="http://schemas.microsoft.com/office/drawing/2014/main" id="{29000BD2-0019-D51D-5648-DD9569BA0551}"/>
              </a:ext>
            </a:extLst>
          </p:cNvPr>
          <p:cNvSpPr/>
          <p:nvPr/>
        </p:nvSpPr>
        <p:spPr>
          <a:xfrm>
            <a:off x="12830695" y="8527311"/>
            <a:ext cx="10518404" cy="3083441"/>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t>Articles: </a:t>
            </a:r>
          </a:p>
          <a:p>
            <a:pPr algn="ctr"/>
            <a:r>
              <a:rPr lang="en-US" dirty="0"/>
              <a:t>Can be downloaded from the library account</a:t>
            </a:r>
          </a:p>
          <a:p>
            <a:pPr algn="ctr"/>
            <a:r>
              <a:rPr lang="en-US" dirty="0"/>
              <a:t>Now show expiration and how many times it can be/has been accessed</a:t>
            </a:r>
          </a:p>
        </p:txBody>
      </p:sp>
    </p:spTree>
    <p:extLst>
      <p:ext uri="{BB962C8B-B14F-4D97-AF65-F5344CB8AC3E}">
        <p14:creationId xmlns:p14="http://schemas.microsoft.com/office/powerpoint/2010/main" val="76217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739B87-A550-CFEA-1C20-DD2B7C6DFD29}"/>
              </a:ext>
            </a:extLst>
          </p:cNvPr>
          <p:cNvSpPr>
            <a:spLocks noGrp="1"/>
          </p:cNvSpPr>
          <p:nvPr>
            <p:ph type="body" sz="quarter" idx="1"/>
          </p:nvPr>
        </p:nvSpPr>
        <p:spPr/>
        <p:txBody>
          <a:bodyPr/>
          <a:lstStyle/>
          <a:p>
            <a:r>
              <a:rPr lang="en-US" dirty="0"/>
              <a:t>What about article requests? </a:t>
            </a:r>
          </a:p>
        </p:txBody>
      </p:sp>
      <p:sp>
        <p:nvSpPr>
          <p:cNvPr id="5" name="Rectangle: Rounded Corners 4">
            <a:extLst>
              <a:ext uri="{FF2B5EF4-FFF2-40B4-BE49-F238E27FC236}">
                <a16:creationId xmlns:a16="http://schemas.microsoft.com/office/drawing/2014/main" id="{771EC735-5AD3-2A58-8AEA-E3AA8D30F5D0}"/>
              </a:ext>
            </a:extLst>
          </p:cNvPr>
          <p:cNvSpPr/>
          <p:nvPr/>
        </p:nvSpPr>
        <p:spPr>
          <a:xfrm>
            <a:off x="637953" y="2551765"/>
            <a:ext cx="10504967" cy="121216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From Library Search</a:t>
            </a:r>
          </a:p>
        </p:txBody>
      </p:sp>
      <p:sp>
        <p:nvSpPr>
          <p:cNvPr id="7" name="TextBox 6">
            <a:extLst>
              <a:ext uri="{FF2B5EF4-FFF2-40B4-BE49-F238E27FC236}">
                <a16:creationId xmlns:a16="http://schemas.microsoft.com/office/drawing/2014/main" id="{FFF18E45-B504-6440-416C-F63B4147C877}"/>
              </a:ext>
            </a:extLst>
          </p:cNvPr>
          <p:cNvSpPr txBox="1"/>
          <p:nvPr/>
        </p:nvSpPr>
        <p:spPr>
          <a:xfrm>
            <a:off x="786809" y="4593265"/>
            <a:ext cx="10563148" cy="2031325"/>
          </a:xfrm>
          <a:prstGeom prst="rect">
            <a:avLst/>
          </a:prstGeom>
          <a:noFill/>
        </p:spPr>
        <p:txBody>
          <a:bodyPr wrap="none" rtlCol="0">
            <a:spAutoFit/>
          </a:bodyPr>
          <a:lstStyle/>
          <a:p>
            <a:pPr marL="571500" indent="-571500">
              <a:buFont typeface="Arial" panose="020B0604020202020204" pitchFamily="34" charset="0"/>
              <a:buChar char="•"/>
            </a:pPr>
            <a:r>
              <a:rPr lang="en-US" dirty="0"/>
              <a:t>Search catalog for topic or known article title</a:t>
            </a:r>
          </a:p>
          <a:p>
            <a:pPr marL="571500" indent="-571500">
              <a:buFont typeface="Arial" panose="020B0604020202020204" pitchFamily="34" charset="0"/>
              <a:buChar char="•"/>
            </a:pPr>
            <a:r>
              <a:rPr lang="en-US" dirty="0"/>
              <a:t>Search Beyond for same</a:t>
            </a:r>
          </a:p>
          <a:p>
            <a:pPr marL="571500" indent="-571500">
              <a:buFont typeface="Arial" panose="020B0604020202020204" pitchFamily="34" charset="0"/>
              <a:buChar char="•"/>
            </a:pPr>
            <a:r>
              <a:rPr lang="en-US" dirty="0"/>
              <a:t>Open record and click Get IT on offer</a:t>
            </a:r>
          </a:p>
        </p:txBody>
      </p:sp>
      <p:pic>
        <p:nvPicPr>
          <p:cNvPr id="12" name="Picture 11">
            <a:extLst>
              <a:ext uri="{FF2B5EF4-FFF2-40B4-BE49-F238E27FC236}">
                <a16:creationId xmlns:a16="http://schemas.microsoft.com/office/drawing/2014/main" id="{D45D27CD-AAC7-F061-A587-2E1ABA2B9259}"/>
              </a:ext>
            </a:extLst>
          </p:cNvPr>
          <p:cNvPicPr>
            <a:picLocks noChangeAspect="1"/>
          </p:cNvPicPr>
          <p:nvPr/>
        </p:nvPicPr>
        <p:blipFill>
          <a:blip r:embed="rId2"/>
          <a:stretch>
            <a:fillRect/>
          </a:stretch>
        </p:blipFill>
        <p:spPr>
          <a:xfrm>
            <a:off x="1042080" y="7286510"/>
            <a:ext cx="10307877" cy="3252579"/>
          </a:xfrm>
          <a:prstGeom prst="rect">
            <a:avLst/>
          </a:prstGeom>
        </p:spPr>
      </p:pic>
      <p:pic>
        <p:nvPicPr>
          <p:cNvPr id="14" name="Picture 13">
            <a:extLst>
              <a:ext uri="{FF2B5EF4-FFF2-40B4-BE49-F238E27FC236}">
                <a16:creationId xmlns:a16="http://schemas.microsoft.com/office/drawing/2014/main" id="{4B5AAE99-1340-50B6-C8E3-E3B97F59BE22}"/>
              </a:ext>
            </a:extLst>
          </p:cNvPr>
          <p:cNvPicPr>
            <a:picLocks noChangeAspect="1"/>
          </p:cNvPicPr>
          <p:nvPr/>
        </p:nvPicPr>
        <p:blipFill>
          <a:blip r:embed="rId3"/>
          <a:stretch>
            <a:fillRect/>
          </a:stretch>
        </p:blipFill>
        <p:spPr>
          <a:xfrm>
            <a:off x="12772514" y="2551765"/>
            <a:ext cx="8811579" cy="5524918"/>
          </a:xfrm>
          <a:prstGeom prst="rect">
            <a:avLst/>
          </a:prstGeom>
        </p:spPr>
      </p:pic>
      <p:pic>
        <p:nvPicPr>
          <p:cNvPr id="16" name="Picture 15">
            <a:extLst>
              <a:ext uri="{FF2B5EF4-FFF2-40B4-BE49-F238E27FC236}">
                <a16:creationId xmlns:a16="http://schemas.microsoft.com/office/drawing/2014/main" id="{C971B55F-76B8-A8B5-8938-635CD0A404A6}"/>
              </a:ext>
            </a:extLst>
          </p:cNvPr>
          <p:cNvPicPr>
            <a:picLocks noChangeAspect="1"/>
          </p:cNvPicPr>
          <p:nvPr/>
        </p:nvPicPr>
        <p:blipFill>
          <a:blip r:embed="rId4"/>
          <a:stretch>
            <a:fillRect/>
          </a:stretch>
        </p:blipFill>
        <p:spPr>
          <a:xfrm>
            <a:off x="12772515" y="8349092"/>
            <a:ext cx="6082862" cy="3252579"/>
          </a:xfrm>
          <a:prstGeom prst="rect">
            <a:avLst/>
          </a:prstGeom>
        </p:spPr>
      </p:pic>
      <p:sp>
        <p:nvSpPr>
          <p:cNvPr id="3" name="Oval 2">
            <a:extLst>
              <a:ext uri="{FF2B5EF4-FFF2-40B4-BE49-F238E27FC236}">
                <a16:creationId xmlns:a16="http://schemas.microsoft.com/office/drawing/2014/main" id="{EF55494E-45A9-E7FE-A806-33CC921066DA}"/>
              </a:ext>
            </a:extLst>
          </p:cNvPr>
          <p:cNvSpPr/>
          <p:nvPr/>
        </p:nvSpPr>
        <p:spPr>
          <a:xfrm>
            <a:off x="14289946" y="10087527"/>
            <a:ext cx="3048000" cy="112741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E96C773-81B4-4697-2F0B-5A77FE6FB9E8}"/>
              </a:ext>
            </a:extLst>
          </p:cNvPr>
          <p:cNvSpPr/>
          <p:nvPr/>
        </p:nvSpPr>
        <p:spPr>
          <a:xfrm>
            <a:off x="5084618" y="8501492"/>
            <a:ext cx="3048000" cy="112741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223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739B87-A550-CFEA-1C20-DD2B7C6DFD29}"/>
              </a:ext>
            </a:extLst>
          </p:cNvPr>
          <p:cNvSpPr>
            <a:spLocks noGrp="1"/>
          </p:cNvSpPr>
          <p:nvPr>
            <p:ph type="body" sz="quarter" idx="1"/>
          </p:nvPr>
        </p:nvSpPr>
        <p:spPr/>
        <p:txBody>
          <a:bodyPr/>
          <a:lstStyle/>
          <a:p>
            <a:r>
              <a:rPr lang="en-US" dirty="0"/>
              <a:t>What about article requests? </a:t>
            </a:r>
          </a:p>
        </p:txBody>
      </p:sp>
      <p:sp>
        <p:nvSpPr>
          <p:cNvPr id="6" name="Rectangle: Rounded Corners 5">
            <a:extLst>
              <a:ext uri="{FF2B5EF4-FFF2-40B4-BE49-F238E27FC236}">
                <a16:creationId xmlns:a16="http://schemas.microsoft.com/office/drawing/2014/main" id="{5DDDC541-902E-398E-05BE-B596575F479A}"/>
              </a:ext>
            </a:extLst>
          </p:cNvPr>
          <p:cNvSpPr/>
          <p:nvPr/>
        </p:nvSpPr>
        <p:spPr>
          <a:xfrm>
            <a:off x="1030263" y="2551765"/>
            <a:ext cx="10504966" cy="121216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From Database</a:t>
            </a:r>
          </a:p>
        </p:txBody>
      </p:sp>
      <p:sp>
        <p:nvSpPr>
          <p:cNvPr id="10" name="TextBox 9">
            <a:extLst>
              <a:ext uri="{FF2B5EF4-FFF2-40B4-BE49-F238E27FC236}">
                <a16:creationId xmlns:a16="http://schemas.microsoft.com/office/drawing/2014/main" id="{CCE71572-D88C-98AA-4E98-E6A7717AAF85}"/>
              </a:ext>
            </a:extLst>
          </p:cNvPr>
          <p:cNvSpPr txBox="1"/>
          <p:nvPr/>
        </p:nvSpPr>
        <p:spPr>
          <a:xfrm>
            <a:off x="1030263" y="4103148"/>
            <a:ext cx="10982815" cy="2031325"/>
          </a:xfrm>
          <a:prstGeom prst="rect">
            <a:avLst/>
          </a:prstGeom>
          <a:noFill/>
        </p:spPr>
        <p:txBody>
          <a:bodyPr wrap="none" rtlCol="0">
            <a:spAutoFit/>
          </a:bodyPr>
          <a:lstStyle/>
          <a:p>
            <a:pPr marL="571500" indent="-571500">
              <a:buFont typeface="Arial" panose="020B0604020202020204" pitchFamily="34" charset="0"/>
              <a:buChar char="•"/>
            </a:pPr>
            <a:r>
              <a:rPr lang="en-US" dirty="0"/>
              <a:t>Search database for topic or known article title</a:t>
            </a:r>
          </a:p>
          <a:p>
            <a:pPr marL="571500" indent="-571500">
              <a:buFont typeface="Arial" panose="020B0604020202020204" pitchFamily="34" charset="0"/>
              <a:buChar char="•"/>
            </a:pPr>
            <a:r>
              <a:rPr lang="en-US" dirty="0"/>
              <a:t>Click “GET IT” to check library holdings</a:t>
            </a:r>
          </a:p>
          <a:p>
            <a:pPr marL="571500" indent="-571500">
              <a:buFont typeface="Arial" panose="020B0604020202020204" pitchFamily="34" charset="0"/>
              <a:buChar char="•"/>
            </a:pPr>
            <a:r>
              <a:rPr lang="en-US" dirty="0"/>
              <a:t>Click “GET IT” on offer</a:t>
            </a:r>
          </a:p>
        </p:txBody>
      </p:sp>
      <p:pic>
        <p:nvPicPr>
          <p:cNvPr id="4" name="Picture 3">
            <a:extLst>
              <a:ext uri="{FF2B5EF4-FFF2-40B4-BE49-F238E27FC236}">
                <a16:creationId xmlns:a16="http://schemas.microsoft.com/office/drawing/2014/main" id="{CF3C8D73-694C-5E76-9A81-C0E83A45EB5D}"/>
              </a:ext>
            </a:extLst>
          </p:cNvPr>
          <p:cNvPicPr>
            <a:picLocks noChangeAspect="1"/>
          </p:cNvPicPr>
          <p:nvPr/>
        </p:nvPicPr>
        <p:blipFill>
          <a:blip r:embed="rId2"/>
          <a:stretch>
            <a:fillRect/>
          </a:stretch>
        </p:blipFill>
        <p:spPr>
          <a:xfrm>
            <a:off x="12543797" y="2038723"/>
            <a:ext cx="8391525" cy="8191500"/>
          </a:xfrm>
          <a:prstGeom prst="rect">
            <a:avLst/>
          </a:prstGeom>
        </p:spPr>
      </p:pic>
      <p:pic>
        <p:nvPicPr>
          <p:cNvPr id="9" name="Picture 8">
            <a:extLst>
              <a:ext uri="{FF2B5EF4-FFF2-40B4-BE49-F238E27FC236}">
                <a16:creationId xmlns:a16="http://schemas.microsoft.com/office/drawing/2014/main" id="{2165BECC-B6D9-D7D6-4119-0DF028D0EB44}"/>
              </a:ext>
            </a:extLst>
          </p:cNvPr>
          <p:cNvPicPr>
            <a:picLocks noChangeAspect="1"/>
          </p:cNvPicPr>
          <p:nvPr/>
        </p:nvPicPr>
        <p:blipFill>
          <a:blip r:embed="rId3"/>
          <a:stretch>
            <a:fillRect/>
          </a:stretch>
        </p:blipFill>
        <p:spPr>
          <a:xfrm>
            <a:off x="1030263" y="7572748"/>
            <a:ext cx="11287125" cy="2657475"/>
          </a:xfrm>
          <a:prstGeom prst="rect">
            <a:avLst/>
          </a:prstGeom>
        </p:spPr>
      </p:pic>
      <p:pic>
        <p:nvPicPr>
          <p:cNvPr id="13" name="Picture 12">
            <a:extLst>
              <a:ext uri="{FF2B5EF4-FFF2-40B4-BE49-F238E27FC236}">
                <a16:creationId xmlns:a16="http://schemas.microsoft.com/office/drawing/2014/main" id="{8A49064A-D890-4313-2AE4-14A39731A5CF}"/>
              </a:ext>
            </a:extLst>
          </p:cNvPr>
          <p:cNvPicPr>
            <a:picLocks noChangeAspect="1"/>
          </p:cNvPicPr>
          <p:nvPr/>
        </p:nvPicPr>
        <p:blipFill rotWithShape="1">
          <a:blip r:embed="rId4"/>
          <a:srcRect b="10556"/>
          <a:stretch/>
        </p:blipFill>
        <p:spPr>
          <a:xfrm>
            <a:off x="13702667" y="7557806"/>
            <a:ext cx="5069427" cy="2672417"/>
          </a:xfrm>
          <a:prstGeom prst="rect">
            <a:avLst/>
          </a:prstGeom>
        </p:spPr>
      </p:pic>
      <p:sp>
        <p:nvSpPr>
          <p:cNvPr id="3" name="Oval 2">
            <a:extLst>
              <a:ext uri="{FF2B5EF4-FFF2-40B4-BE49-F238E27FC236}">
                <a16:creationId xmlns:a16="http://schemas.microsoft.com/office/drawing/2014/main" id="{C240CCCC-1C7C-548F-407F-A4FBDCD70CE5}"/>
              </a:ext>
            </a:extLst>
          </p:cNvPr>
          <p:cNvSpPr/>
          <p:nvPr/>
        </p:nvSpPr>
        <p:spPr>
          <a:xfrm>
            <a:off x="2215030" y="9305056"/>
            <a:ext cx="5903734" cy="112741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FABC0D5-E563-2037-C1B6-01E29FCBAA36}"/>
              </a:ext>
            </a:extLst>
          </p:cNvPr>
          <p:cNvSpPr/>
          <p:nvPr/>
        </p:nvSpPr>
        <p:spPr>
          <a:xfrm>
            <a:off x="14713380" y="9102806"/>
            <a:ext cx="3048000" cy="112741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939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9F8E6F-8793-65E0-821B-8DDEC13585A2}"/>
              </a:ext>
            </a:extLst>
          </p:cNvPr>
          <p:cNvSpPr>
            <a:spLocks noGrp="1"/>
          </p:cNvSpPr>
          <p:nvPr>
            <p:ph type="body" sz="quarter" idx="1"/>
          </p:nvPr>
        </p:nvSpPr>
        <p:spPr>
          <a:xfrm>
            <a:off x="1030262" y="1042911"/>
            <a:ext cx="21910419" cy="1508854"/>
          </a:xfrm>
        </p:spPr>
        <p:txBody>
          <a:bodyPr>
            <a:normAutofit/>
          </a:bodyPr>
          <a:lstStyle/>
          <a:p>
            <a:r>
              <a:rPr lang="en-US" sz="4400" dirty="0"/>
              <a:t>When Rapido can’t determine terms</a:t>
            </a:r>
          </a:p>
        </p:txBody>
      </p:sp>
      <p:pic>
        <p:nvPicPr>
          <p:cNvPr id="6" name="Picture 5">
            <a:extLst>
              <a:ext uri="{FF2B5EF4-FFF2-40B4-BE49-F238E27FC236}">
                <a16:creationId xmlns:a16="http://schemas.microsoft.com/office/drawing/2014/main" id="{F42B2701-64C1-257A-8475-2A75FAC6668E}"/>
              </a:ext>
            </a:extLst>
          </p:cNvPr>
          <p:cNvPicPr>
            <a:picLocks noChangeAspect="1"/>
          </p:cNvPicPr>
          <p:nvPr/>
        </p:nvPicPr>
        <p:blipFill>
          <a:blip r:embed="rId2"/>
          <a:stretch>
            <a:fillRect/>
          </a:stretch>
        </p:blipFill>
        <p:spPr>
          <a:xfrm>
            <a:off x="815109" y="3439271"/>
            <a:ext cx="12132647" cy="4306235"/>
          </a:xfrm>
          <a:prstGeom prst="rect">
            <a:avLst/>
          </a:prstGeom>
        </p:spPr>
      </p:pic>
      <p:sp>
        <p:nvSpPr>
          <p:cNvPr id="7" name="TextBox 6">
            <a:extLst>
              <a:ext uri="{FF2B5EF4-FFF2-40B4-BE49-F238E27FC236}">
                <a16:creationId xmlns:a16="http://schemas.microsoft.com/office/drawing/2014/main" id="{3440AFCF-ED83-AAB1-263E-DE68F145D8E7}"/>
              </a:ext>
            </a:extLst>
          </p:cNvPr>
          <p:cNvSpPr txBox="1"/>
          <p:nvPr/>
        </p:nvSpPr>
        <p:spPr>
          <a:xfrm>
            <a:off x="815109" y="8263680"/>
            <a:ext cx="12132647" cy="1384995"/>
          </a:xfrm>
          <a:prstGeom prst="rect">
            <a:avLst/>
          </a:prstGeom>
          <a:noFill/>
        </p:spPr>
        <p:txBody>
          <a:bodyPr wrap="square" rtlCol="0">
            <a:spAutoFit/>
          </a:bodyPr>
          <a:lstStyle/>
          <a:p>
            <a:r>
              <a:rPr lang="en-US" dirty="0">
                <a:solidFill>
                  <a:schemeClr val="tx2"/>
                </a:solidFill>
                <a:latin typeface="Roboto" panose="02000000000000000000" pitchFamily="2" charset="0"/>
                <a:ea typeface="Roboto" panose="02000000000000000000" pitchFamily="2" charset="0"/>
                <a:cs typeface="Roboto" panose="02000000000000000000" pitchFamily="2" charset="0"/>
              </a:rPr>
              <a:t>Tiles/Offers become less specific, but still allow patrons to submit a request</a:t>
            </a:r>
          </a:p>
        </p:txBody>
      </p:sp>
      <p:sp>
        <p:nvSpPr>
          <p:cNvPr id="8" name="Text Placeholder 1">
            <a:extLst>
              <a:ext uri="{FF2B5EF4-FFF2-40B4-BE49-F238E27FC236}">
                <a16:creationId xmlns:a16="http://schemas.microsoft.com/office/drawing/2014/main" id="{BD300282-F650-1AF4-9F6D-088D2E2BF853}"/>
              </a:ext>
            </a:extLst>
          </p:cNvPr>
          <p:cNvSpPr txBox="1">
            <a:spLocks/>
          </p:cNvSpPr>
          <p:nvPr/>
        </p:nvSpPr>
        <p:spPr>
          <a:xfrm>
            <a:off x="15068993" y="1144528"/>
            <a:ext cx="8278395" cy="1508854"/>
          </a:xfrm>
          <a:prstGeom prst="rect">
            <a:avLst/>
          </a:prstGeom>
        </p:spPr>
        <p:txBody>
          <a:bodyPr vert="horz" lIns="217555" tIns="108780" rIns="217555" bIns="108780" rtlCol="0" anchor="ctr" anchorCtr="0">
            <a:normAutofit/>
          </a:bodyPr>
          <a:lstStyle>
            <a:lvl1pPr marL="0" indent="0" algn="l" defTabSz="1087777" rtl="0" eaLnBrk="1" latinLnBrk="0" hangingPunct="1">
              <a:spcBef>
                <a:spcPct val="20000"/>
              </a:spcBef>
              <a:buSzPct val="100000"/>
              <a:buFont typeface="Arial"/>
              <a:buNone/>
              <a:defRPr sz="6398" b="1" i="0" kern="1200" baseline="0">
                <a:solidFill>
                  <a:srgbClr val="003E6F"/>
                </a:solidFill>
                <a:latin typeface="Roboto" panose="02000000000000000000" pitchFamily="2" charset="0"/>
                <a:ea typeface="Roboto" panose="02000000000000000000" pitchFamily="2" charset="0"/>
                <a:cs typeface="Calibre Bold" panose="020B0503030202060203" pitchFamily="34" charset="77"/>
              </a:defRPr>
            </a:lvl1pPr>
            <a:lvl2pPr marL="1773572" indent="-685800" algn="l" defTabSz="1087777" rtl="0" eaLnBrk="1" latinLnBrk="0" hangingPunct="1">
              <a:spcBef>
                <a:spcPct val="20000"/>
              </a:spcBef>
              <a:buFont typeface="Arial"/>
              <a:buChar char="•"/>
              <a:defRPr sz="5000" kern="1200">
                <a:solidFill>
                  <a:srgbClr val="003E6F"/>
                </a:solidFill>
                <a:latin typeface="Roboto" panose="02000000000000000000" pitchFamily="2" charset="0"/>
                <a:ea typeface="+mn-ea"/>
                <a:cs typeface="Verdana"/>
              </a:defRPr>
            </a:lvl2pPr>
            <a:lvl3pPr marL="2719440" indent="-543889" algn="l" defTabSz="1087777" rtl="0" eaLnBrk="1" latinLnBrk="0" hangingPunct="1">
              <a:spcBef>
                <a:spcPct val="20000"/>
              </a:spcBef>
              <a:buFont typeface="Arial"/>
              <a:buChar char="•"/>
              <a:defRPr sz="5000" kern="1200">
                <a:solidFill>
                  <a:srgbClr val="003E6F"/>
                </a:solidFill>
                <a:latin typeface="Roboto" panose="02000000000000000000" pitchFamily="2" charset="0"/>
                <a:ea typeface="+mn-ea"/>
                <a:cs typeface="Verdana"/>
              </a:defRPr>
            </a:lvl3pPr>
            <a:lvl4pPr marL="3949128" indent="-685800" algn="l" defTabSz="1087777" rtl="0" eaLnBrk="1" latinLnBrk="0" hangingPunct="1">
              <a:spcBef>
                <a:spcPct val="20000"/>
              </a:spcBef>
              <a:buFont typeface="Arial"/>
              <a:buChar char="•"/>
              <a:defRPr sz="5000" kern="1200">
                <a:solidFill>
                  <a:srgbClr val="003E6F"/>
                </a:solidFill>
                <a:latin typeface="Verdana"/>
                <a:ea typeface="+mn-ea"/>
                <a:cs typeface="Verdana"/>
              </a:defRPr>
            </a:lvl4pPr>
            <a:lvl5pPr marL="5036900" indent="-685800" algn="l" defTabSz="1087777" rtl="0" eaLnBrk="1" latinLnBrk="0" hangingPunct="1">
              <a:spcBef>
                <a:spcPct val="20000"/>
              </a:spcBef>
              <a:buFont typeface="Arial"/>
              <a:buChar char="•"/>
              <a:defRPr sz="5000" kern="1200">
                <a:solidFill>
                  <a:srgbClr val="003E6F"/>
                </a:solidFill>
                <a:latin typeface="Verdana"/>
                <a:ea typeface="+mn-ea"/>
                <a:cs typeface="Verdana"/>
              </a:defRPr>
            </a:lvl5pPr>
            <a:lvl6pPr marL="5982768" indent="-543889" algn="l" defTabSz="1087777" rtl="0" eaLnBrk="1" latinLnBrk="0" hangingPunct="1">
              <a:spcBef>
                <a:spcPct val="20000"/>
              </a:spcBef>
              <a:buFont typeface="Arial"/>
              <a:buChar char="•"/>
              <a:defRPr sz="4700" kern="1200">
                <a:solidFill>
                  <a:schemeClr val="tx1"/>
                </a:solidFill>
                <a:latin typeface="+mn-lt"/>
                <a:ea typeface="+mn-ea"/>
                <a:cs typeface="+mn-cs"/>
              </a:defRPr>
            </a:lvl6pPr>
            <a:lvl7pPr marL="7070544" indent="-543889" algn="l" defTabSz="1087777" rtl="0" eaLnBrk="1" latinLnBrk="0" hangingPunct="1">
              <a:spcBef>
                <a:spcPct val="20000"/>
              </a:spcBef>
              <a:buFont typeface="Arial"/>
              <a:buChar char="•"/>
              <a:defRPr sz="4700" kern="1200">
                <a:solidFill>
                  <a:schemeClr val="tx1"/>
                </a:solidFill>
                <a:latin typeface="+mn-lt"/>
                <a:ea typeface="+mn-ea"/>
                <a:cs typeface="+mn-cs"/>
              </a:defRPr>
            </a:lvl7pPr>
            <a:lvl8pPr marL="8158319" indent="-543889" algn="l" defTabSz="1087777" rtl="0" eaLnBrk="1" latinLnBrk="0" hangingPunct="1">
              <a:spcBef>
                <a:spcPct val="20000"/>
              </a:spcBef>
              <a:buFont typeface="Arial"/>
              <a:buChar char="•"/>
              <a:defRPr sz="4700" kern="1200">
                <a:solidFill>
                  <a:schemeClr val="tx1"/>
                </a:solidFill>
                <a:latin typeface="+mn-lt"/>
                <a:ea typeface="+mn-ea"/>
                <a:cs typeface="+mn-cs"/>
              </a:defRPr>
            </a:lvl8pPr>
            <a:lvl9pPr marL="9246095" indent="-543889" algn="l" defTabSz="1087777" rtl="0" eaLnBrk="1" latinLnBrk="0" hangingPunct="1">
              <a:spcBef>
                <a:spcPct val="20000"/>
              </a:spcBef>
              <a:buFont typeface="Arial"/>
              <a:buChar char="•"/>
              <a:defRPr sz="4700" kern="1200">
                <a:solidFill>
                  <a:schemeClr val="tx1"/>
                </a:solidFill>
                <a:latin typeface="+mn-lt"/>
                <a:ea typeface="+mn-ea"/>
                <a:cs typeface="+mn-cs"/>
              </a:defRPr>
            </a:lvl9pPr>
          </a:lstStyle>
          <a:p>
            <a:r>
              <a:rPr lang="en-US" sz="4000"/>
              <a:t>Other Notes about Rapido Tiles</a:t>
            </a:r>
            <a:endParaRPr lang="en-US" sz="4000" dirty="0"/>
          </a:p>
        </p:txBody>
      </p:sp>
      <p:sp>
        <p:nvSpPr>
          <p:cNvPr id="9" name="TextBox 8">
            <a:extLst>
              <a:ext uri="{FF2B5EF4-FFF2-40B4-BE49-F238E27FC236}">
                <a16:creationId xmlns:a16="http://schemas.microsoft.com/office/drawing/2014/main" id="{67922048-F9DD-875E-661B-8268C2CAE008}"/>
              </a:ext>
            </a:extLst>
          </p:cNvPr>
          <p:cNvSpPr txBox="1"/>
          <p:nvPr/>
        </p:nvSpPr>
        <p:spPr>
          <a:xfrm>
            <a:off x="14447133" y="3367311"/>
            <a:ext cx="8493548" cy="4431983"/>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Rapido Tiles can be turned on or off situationally</a:t>
            </a:r>
          </a:p>
          <a:p>
            <a:pPr marL="1659277" lvl="1"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On when something we own is in use</a:t>
            </a:r>
          </a:p>
          <a:p>
            <a:pPr marL="1659277" lvl="1"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Off for journals at the title level</a:t>
            </a:r>
          </a:p>
          <a:p>
            <a:endParaRPr lang="en-US" dirty="0"/>
          </a:p>
        </p:txBody>
      </p:sp>
    </p:spTree>
    <p:extLst>
      <p:ext uri="{BB962C8B-B14F-4D97-AF65-F5344CB8AC3E}">
        <p14:creationId xmlns:p14="http://schemas.microsoft.com/office/powerpoint/2010/main" val="3000442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913754-A343-D67C-F8F6-B34527E88708}"/>
              </a:ext>
            </a:extLst>
          </p:cNvPr>
          <p:cNvSpPr>
            <a:spLocks noGrp="1"/>
          </p:cNvSpPr>
          <p:nvPr>
            <p:ph type="body" sz="quarter" idx="1"/>
          </p:nvPr>
        </p:nvSpPr>
        <p:spPr>
          <a:xfrm>
            <a:off x="1041037" y="418950"/>
            <a:ext cx="21891110" cy="1508854"/>
          </a:xfrm>
        </p:spPr>
        <p:txBody>
          <a:bodyPr>
            <a:normAutofit/>
          </a:bodyPr>
          <a:lstStyle/>
          <a:p>
            <a:r>
              <a:rPr lang="en-US" sz="4800" dirty="0"/>
              <a:t>Lifecycle of a Rapido Request: Staff View</a:t>
            </a:r>
          </a:p>
        </p:txBody>
      </p:sp>
      <p:pic>
        <p:nvPicPr>
          <p:cNvPr id="4" name="Picture 3" descr="Screenshot of Set list from Rapido Icon drop down">
            <a:extLst>
              <a:ext uri="{FF2B5EF4-FFF2-40B4-BE49-F238E27FC236}">
                <a16:creationId xmlns:a16="http://schemas.microsoft.com/office/drawing/2014/main" id="{DE08F5BF-87AD-2FEF-FB0A-F92372E6352A}"/>
              </a:ext>
            </a:extLst>
          </p:cNvPr>
          <p:cNvPicPr>
            <a:picLocks noChangeAspect="1"/>
          </p:cNvPicPr>
          <p:nvPr/>
        </p:nvPicPr>
        <p:blipFill rotWithShape="1">
          <a:blip r:embed="rId3"/>
          <a:srcRect b="15499"/>
          <a:stretch/>
        </p:blipFill>
        <p:spPr>
          <a:xfrm>
            <a:off x="349625" y="2232788"/>
            <a:ext cx="5619794" cy="9156137"/>
          </a:xfrm>
          <a:prstGeom prst="rect">
            <a:avLst/>
          </a:prstGeom>
        </p:spPr>
      </p:pic>
      <p:sp>
        <p:nvSpPr>
          <p:cNvPr id="5" name="TextBox 4">
            <a:extLst>
              <a:ext uri="{FF2B5EF4-FFF2-40B4-BE49-F238E27FC236}">
                <a16:creationId xmlns:a16="http://schemas.microsoft.com/office/drawing/2014/main" id="{6FDCEA33-30D3-E809-71AC-3FA8B8E083D0}"/>
              </a:ext>
            </a:extLst>
          </p:cNvPr>
          <p:cNvSpPr txBox="1"/>
          <p:nvPr/>
        </p:nvSpPr>
        <p:spPr>
          <a:xfrm>
            <a:off x="6234682" y="1927804"/>
            <a:ext cx="9080204" cy="1938992"/>
          </a:xfrm>
          <a:prstGeom prst="rect">
            <a:avLst/>
          </a:prstGeom>
          <a:noFill/>
        </p:spPr>
        <p:txBody>
          <a:bodyPr wrap="square" rtlCol="0">
            <a:spAutoFit/>
          </a:bodyPr>
          <a:lstStyle/>
          <a:p>
            <a:r>
              <a:rPr lang="en-US" sz="4000" b="1" dirty="0">
                <a:solidFill>
                  <a:schemeClr val="tx2"/>
                </a:solidFill>
                <a:latin typeface="Roboto" panose="02000000000000000000" pitchFamily="2" charset="0"/>
                <a:ea typeface="Roboto" panose="02000000000000000000" pitchFamily="2" charset="0"/>
                <a:cs typeface="Roboto" panose="02000000000000000000" pitchFamily="2" charset="0"/>
              </a:rPr>
              <a:t>Request Organization: </a:t>
            </a:r>
          </a:p>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Requests managed in SETS.  </a:t>
            </a:r>
          </a:p>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Sets can be created based on facets</a:t>
            </a:r>
          </a:p>
        </p:txBody>
      </p:sp>
      <p:pic>
        <p:nvPicPr>
          <p:cNvPr id="6" name="Picture 5" descr="Screenshot of how a set is defined (aka. status)">
            <a:extLst>
              <a:ext uri="{FF2B5EF4-FFF2-40B4-BE49-F238E27FC236}">
                <a16:creationId xmlns:a16="http://schemas.microsoft.com/office/drawing/2014/main" id="{5F253000-AB10-1E69-42D2-4C98194A26A4}"/>
              </a:ext>
            </a:extLst>
          </p:cNvPr>
          <p:cNvPicPr>
            <a:picLocks noChangeAspect="1"/>
          </p:cNvPicPr>
          <p:nvPr/>
        </p:nvPicPr>
        <p:blipFill>
          <a:blip r:embed="rId4"/>
          <a:stretch>
            <a:fillRect/>
          </a:stretch>
        </p:blipFill>
        <p:spPr>
          <a:xfrm>
            <a:off x="6234682" y="3994053"/>
            <a:ext cx="4729246" cy="7841130"/>
          </a:xfrm>
          <a:prstGeom prst="rect">
            <a:avLst/>
          </a:prstGeom>
        </p:spPr>
      </p:pic>
      <p:sp>
        <p:nvSpPr>
          <p:cNvPr id="7" name="TextBox 6">
            <a:extLst>
              <a:ext uri="{FF2B5EF4-FFF2-40B4-BE49-F238E27FC236}">
                <a16:creationId xmlns:a16="http://schemas.microsoft.com/office/drawing/2014/main" id="{DEE82B27-B873-90B5-5E92-943F9967E1BE}"/>
              </a:ext>
            </a:extLst>
          </p:cNvPr>
          <p:cNvSpPr txBox="1"/>
          <p:nvPr/>
        </p:nvSpPr>
        <p:spPr>
          <a:xfrm>
            <a:off x="10978273" y="4154900"/>
            <a:ext cx="11953874" cy="3170099"/>
          </a:xfrm>
          <a:prstGeom prst="rect">
            <a:avLst/>
          </a:prstGeom>
          <a:noFill/>
        </p:spPr>
        <p:txBody>
          <a:bodyPr wrap="square" rtlCol="0">
            <a:spAutoFit/>
          </a:bodyPr>
          <a:lstStyle/>
          <a:p>
            <a:r>
              <a:rPr lang="en-US" sz="4000" b="1" dirty="0">
                <a:solidFill>
                  <a:schemeClr val="tx2"/>
                </a:solidFill>
                <a:latin typeface="Roboto" panose="02000000000000000000" pitchFamily="2" charset="0"/>
                <a:ea typeface="Roboto" panose="02000000000000000000" pitchFamily="2" charset="0"/>
                <a:cs typeface="Roboto" panose="02000000000000000000" pitchFamily="2" charset="0"/>
              </a:rPr>
              <a:t>[My] Main Working Set: </a:t>
            </a:r>
            <a:endParaRPr lang="en-US" sz="4000"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This set includes both physical &amp; digital items</a:t>
            </a:r>
          </a:p>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Can include multiple facets</a:t>
            </a:r>
          </a:p>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Can add additional facets and save or save as new</a:t>
            </a:r>
          </a:p>
        </p:txBody>
      </p:sp>
      <p:pic>
        <p:nvPicPr>
          <p:cNvPr id="8" name="Picture 7" descr="Screenshot of two request search options">
            <a:extLst>
              <a:ext uri="{FF2B5EF4-FFF2-40B4-BE49-F238E27FC236}">
                <a16:creationId xmlns:a16="http://schemas.microsoft.com/office/drawing/2014/main" id="{70C16992-82A0-F242-8287-639A3EB9BBA6}"/>
              </a:ext>
            </a:extLst>
          </p:cNvPr>
          <p:cNvPicPr>
            <a:picLocks noChangeAspect="1"/>
          </p:cNvPicPr>
          <p:nvPr/>
        </p:nvPicPr>
        <p:blipFill>
          <a:blip r:embed="rId5"/>
          <a:stretch>
            <a:fillRect/>
          </a:stretch>
        </p:blipFill>
        <p:spPr>
          <a:xfrm>
            <a:off x="11559168" y="8842002"/>
            <a:ext cx="11953875" cy="2238375"/>
          </a:xfrm>
          <a:prstGeom prst="rect">
            <a:avLst/>
          </a:prstGeom>
        </p:spPr>
      </p:pic>
      <p:sp>
        <p:nvSpPr>
          <p:cNvPr id="9" name="Rectangle: Rounded Corners 8">
            <a:extLst>
              <a:ext uri="{FF2B5EF4-FFF2-40B4-BE49-F238E27FC236}">
                <a16:creationId xmlns:a16="http://schemas.microsoft.com/office/drawing/2014/main" id="{5CD8CA10-7F80-F738-021F-47540B0494B7}"/>
              </a:ext>
            </a:extLst>
          </p:cNvPr>
          <p:cNvSpPr/>
          <p:nvPr/>
        </p:nvSpPr>
        <p:spPr>
          <a:xfrm>
            <a:off x="15863777" y="8842002"/>
            <a:ext cx="6081823" cy="62472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Search all requests</a:t>
            </a:r>
          </a:p>
        </p:txBody>
      </p:sp>
      <p:sp>
        <p:nvSpPr>
          <p:cNvPr id="10" name="Rectangle: Rounded Corners 9">
            <a:extLst>
              <a:ext uri="{FF2B5EF4-FFF2-40B4-BE49-F238E27FC236}">
                <a16:creationId xmlns:a16="http://schemas.microsoft.com/office/drawing/2014/main" id="{EEA949AB-55F5-B351-7BBF-6945EA7CECEC}"/>
              </a:ext>
            </a:extLst>
          </p:cNvPr>
          <p:cNvSpPr/>
          <p:nvPr/>
        </p:nvSpPr>
        <p:spPr>
          <a:xfrm>
            <a:off x="14657294" y="10262427"/>
            <a:ext cx="2554941" cy="62472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Search in set</a:t>
            </a:r>
          </a:p>
        </p:txBody>
      </p:sp>
      <p:sp>
        <p:nvSpPr>
          <p:cNvPr id="11" name="TextBox 10">
            <a:extLst>
              <a:ext uri="{FF2B5EF4-FFF2-40B4-BE49-F238E27FC236}">
                <a16:creationId xmlns:a16="http://schemas.microsoft.com/office/drawing/2014/main" id="{13A6DD7A-3180-5F30-E078-DFD40A96951D}"/>
              </a:ext>
            </a:extLst>
          </p:cNvPr>
          <p:cNvSpPr txBox="1"/>
          <p:nvPr/>
        </p:nvSpPr>
        <p:spPr>
          <a:xfrm>
            <a:off x="11559168" y="7825566"/>
            <a:ext cx="9269168" cy="707886"/>
          </a:xfrm>
          <a:prstGeom prst="rect">
            <a:avLst/>
          </a:prstGeom>
          <a:noFill/>
        </p:spPr>
        <p:txBody>
          <a:bodyPr wrap="square" rtlCol="0">
            <a:spAutoFit/>
          </a:bodyPr>
          <a:lstStyle/>
          <a:p>
            <a:r>
              <a:rPr lang="en-US" sz="4000" b="1" dirty="0">
                <a:solidFill>
                  <a:schemeClr val="tx2"/>
                </a:solidFill>
                <a:latin typeface="Roboto" panose="02000000000000000000" pitchFamily="2" charset="0"/>
                <a:ea typeface="Roboto" panose="02000000000000000000" pitchFamily="2" charset="0"/>
                <a:cs typeface="Roboto" panose="02000000000000000000" pitchFamily="2" charset="0"/>
              </a:rPr>
              <a:t>Searching &amp; Organizing Requests</a:t>
            </a:r>
          </a:p>
        </p:txBody>
      </p:sp>
      <p:sp>
        <p:nvSpPr>
          <p:cNvPr id="12" name="Oval 11">
            <a:extLst>
              <a:ext uri="{FF2B5EF4-FFF2-40B4-BE49-F238E27FC236}">
                <a16:creationId xmlns:a16="http://schemas.microsoft.com/office/drawing/2014/main" id="{7C35AB15-9CA8-41C6-208D-FBD12F28DAE0}"/>
              </a:ext>
            </a:extLst>
          </p:cNvPr>
          <p:cNvSpPr/>
          <p:nvPr/>
        </p:nvSpPr>
        <p:spPr>
          <a:xfrm>
            <a:off x="17508071" y="10262427"/>
            <a:ext cx="3065929" cy="624727"/>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437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913754-A343-D67C-F8F6-B34527E88708}"/>
              </a:ext>
            </a:extLst>
          </p:cNvPr>
          <p:cNvSpPr>
            <a:spLocks noGrp="1"/>
          </p:cNvSpPr>
          <p:nvPr>
            <p:ph type="body" sz="quarter" idx="1"/>
          </p:nvPr>
        </p:nvSpPr>
        <p:spPr>
          <a:xfrm>
            <a:off x="1030263" y="723934"/>
            <a:ext cx="13573243" cy="1508854"/>
          </a:xfrm>
        </p:spPr>
        <p:txBody>
          <a:bodyPr>
            <a:normAutofit/>
          </a:bodyPr>
          <a:lstStyle/>
          <a:p>
            <a:r>
              <a:rPr lang="en-US" sz="4800" dirty="0"/>
              <a:t>Lifecycle of a Rapido Request: Staff View</a:t>
            </a:r>
          </a:p>
        </p:txBody>
      </p:sp>
      <p:grpSp>
        <p:nvGrpSpPr>
          <p:cNvPr id="14" name="Group 13" descr="Screenshot of Request List and split view option">
            <a:extLst>
              <a:ext uri="{FF2B5EF4-FFF2-40B4-BE49-F238E27FC236}">
                <a16:creationId xmlns:a16="http://schemas.microsoft.com/office/drawing/2014/main" id="{A0DC8C8B-0F23-391F-A633-57D47416530B}"/>
              </a:ext>
            </a:extLst>
          </p:cNvPr>
          <p:cNvGrpSpPr/>
          <p:nvPr/>
        </p:nvGrpSpPr>
        <p:grpSpPr>
          <a:xfrm>
            <a:off x="318065" y="2220974"/>
            <a:ext cx="18402646" cy="9274052"/>
            <a:chOff x="5336172" y="1935126"/>
            <a:chExt cx="18402646" cy="9274052"/>
          </a:xfrm>
        </p:grpSpPr>
        <p:pic>
          <p:nvPicPr>
            <p:cNvPr id="3" name="Picture 2">
              <a:extLst>
                <a:ext uri="{FF2B5EF4-FFF2-40B4-BE49-F238E27FC236}">
                  <a16:creationId xmlns:a16="http://schemas.microsoft.com/office/drawing/2014/main" id="{4857BA31-1082-3567-5B04-F0AEC342D7B1}"/>
                </a:ext>
              </a:extLst>
            </p:cNvPr>
            <p:cNvPicPr>
              <a:picLocks noChangeAspect="1"/>
            </p:cNvPicPr>
            <p:nvPr/>
          </p:nvPicPr>
          <p:blipFill>
            <a:blip r:embed="rId3"/>
            <a:stretch>
              <a:fillRect/>
            </a:stretch>
          </p:blipFill>
          <p:spPr>
            <a:xfrm>
              <a:off x="5336172" y="2232788"/>
              <a:ext cx="18402646" cy="8976390"/>
            </a:xfrm>
            <a:prstGeom prst="rect">
              <a:avLst/>
            </a:prstGeom>
          </p:spPr>
        </p:pic>
        <p:sp>
          <p:nvSpPr>
            <p:cNvPr id="9" name="Rectangle: Rounded Corners 8">
              <a:extLst>
                <a:ext uri="{FF2B5EF4-FFF2-40B4-BE49-F238E27FC236}">
                  <a16:creationId xmlns:a16="http://schemas.microsoft.com/office/drawing/2014/main" id="{5FAA0AAA-BC7F-7894-500B-7289FD93FB67}"/>
                </a:ext>
              </a:extLst>
            </p:cNvPr>
            <p:cNvSpPr/>
            <p:nvPr/>
          </p:nvSpPr>
          <p:spPr>
            <a:xfrm>
              <a:off x="5400738" y="1977656"/>
              <a:ext cx="5550195" cy="124902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Basic request list</a:t>
              </a:r>
            </a:p>
          </p:txBody>
        </p:sp>
        <p:sp>
          <p:nvSpPr>
            <p:cNvPr id="10" name="Rectangle: Rounded Corners 9">
              <a:extLst>
                <a:ext uri="{FF2B5EF4-FFF2-40B4-BE49-F238E27FC236}">
                  <a16:creationId xmlns:a16="http://schemas.microsoft.com/office/drawing/2014/main" id="{A2000F34-844E-F326-F233-BBB8872E8F76}"/>
                </a:ext>
              </a:extLst>
            </p:cNvPr>
            <p:cNvSpPr/>
            <p:nvPr/>
          </p:nvSpPr>
          <p:spPr>
            <a:xfrm>
              <a:off x="11227981" y="1935126"/>
              <a:ext cx="4530455" cy="127029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Labels/Mediations</a:t>
              </a:r>
            </a:p>
          </p:txBody>
        </p:sp>
        <p:sp>
          <p:nvSpPr>
            <p:cNvPr id="11" name="Rectangle: Rounded Corners 10">
              <a:extLst>
                <a:ext uri="{FF2B5EF4-FFF2-40B4-BE49-F238E27FC236}">
                  <a16:creationId xmlns:a16="http://schemas.microsoft.com/office/drawing/2014/main" id="{F660E824-0889-16E8-AF33-35D3A711916B}"/>
                </a:ext>
              </a:extLst>
            </p:cNvPr>
            <p:cNvSpPr/>
            <p:nvPr/>
          </p:nvSpPr>
          <p:spPr>
            <a:xfrm>
              <a:off x="15948836" y="1977655"/>
              <a:ext cx="7789981" cy="12277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Deeper request details/workspace</a:t>
              </a:r>
            </a:p>
          </p:txBody>
        </p:sp>
      </p:grpSp>
      <p:sp>
        <p:nvSpPr>
          <p:cNvPr id="12" name="TextBox 11">
            <a:extLst>
              <a:ext uri="{FF2B5EF4-FFF2-40B4-BE49-F238E27FC236}">
                <a16:creationId xmlns:a16="http://schemas.microsoft.com/office/drawing/2014/main" id="{0D223A32-A6E3-676B-0187-3F4765C4D62A}"/>
              </a:ext>
            </a:extLst>
          </p:cNvPr>
          <p:cNvSpPr txBox="1"/>
          <p:nvPr/>
        </p:nvSpPr>
        <p:spPr>
          <a:xfrm>
            <a:off x="19013451" y="1707731"/>
            <a:ext cx="5061826" cy="9787295"/>
          </a:xfrm>
          <a:prstGeom prst="rect">
            <a:avLst/>
          </a:prstGeom>
          <a:noFill/>
        </p:spPr>
        <p:txBody>
          <a:bodyPr wrap="square" rtlCol="0">
            <a:spAutoFit/>
          </a:bodyPr>
          <a:lstStyle/>
          <a:p>
            <a:pPr marL="571500" indent="-571500">
              <a:buFont typeface="Arial" panose="020B0604020202020204" pitchFamily="34" charset="0"/>
              <a:buChar char="•"/>
            </a:pPr>
            <a:r>
              <a:rPr lang="en-US" dirty="0">
                <a:solidFill>
                  <a:schemeClr val="tx2"/>
                </a:solidFill>
              </a:rPr>
              <a:t>Can be filtered by facets</a:t>
            </a:r>
          </a:p>
          <a:p>
            <a:pPr marL="571500" indent="-571500">
              <a:buFont typeface="Arial" panose="020B0604020202020204" pitchFamily="34" charset="0"/>
              <a:buChar char="•"/>
            </a:pPr>
            <a:r>
              <a:rPr lang="en-US" dirty="0">
                <a:solidFill>
                  <a:schemeClr val="tx2"/>
                </a:solidFill>
              </a:rPr>
              <a:t>Request List section is customizable</a:t>
            </a:r>
          </a:p>
          <a:p>
            <a:pPr marL="571500" indent="-571500">
              <a:buFont typeface="Arial" panose="020B0604020202020204" pitchFamily="34" charset="0"/>
              <a:buChar char="•"/>
            </a:pPr>
            <a:r>
              <a:rPr lang="en-US" dirty="0">
                <a:solidFill>
                  <a:schemeClr val="tx2"/>
                </a:solidFill>
              </a:rPr>
              <a:t>Some changes can be made in the Request details.</a:t>
            </a:r>
          </a:p>
          <a:p>
            <a:pPr marL="571500" indent="-571500">
              <a:buFont typeface="Arial" panose="020B0604020202020204" pitchFamily="34" charset="0"/>
              <a:buChar char="•"/>
            </a:pPr>
            <a:r>
              <a:rPr lang="en-US" dirty="0">
                <a:solidFill>
                  <a:schemeClr val="tx2"/>
                </a:solidFill>
              </a:rPr>
              <a:t>Notes/Patron queries show here.</a:t>
            </a:r>
          </a:p>
          <a:p>
            <a:pPr marL="571500" indent="-571500">
              <a:buFont typeface="Arial" panose="020B0604020202020204" pitchFamily="34" charset="0"/>
              <a:buChar char="•"/>
            </a:pPr>
            <a:r>
              <a:rPr lang="en-US" dirty="0">
                <a:solidFill>
                  <a:schemeClr val="tx2"/>
                </a:solidFill>
              </a:rPr>
              <a:t>Can also ‘edit’ request to change even more details</a:t>
            </a:r>
          </a:p>
          <a:p>
            <a:pPr marL="571500" indent="-571500">
              <a:buFont typeface="Arial" panose="020B0604020202020204" pitchFamily="34" charset="0"/>
              <a:buChar char="•"/>
            </a:pPr>
            <a:r>
              <a:rPr lang="en-US" dirty="0">
                <a:solidFill>
                  <a:schemeClr val="tx2"/>
                </a:solidFill>
              </a:rPr>
              <a:t>“…” offers actions to take</a:t>
            </a:r>
          </a:p>
          <a:p>
            <a:pPr marL="571500" indent="-571500">
              <a:buFont typeface="Arial" panose="020B0604020202020204" pitchFamily="34" charset="0"/>
              <a:buChar char="•"/>
            </a:pPr>
            <a:endParaRPr lang="en-US" dirty="0"/>
          </a:p>
        </p:txBody>
      </p:sp>
      <p:pic>
        <p:nvPicPr>
          <p:cNvPr id="13" name="Picture 12">
            <a:extLst>
              <a:ext uri="{FF2B5EF4-FFF2-40B4-BE49-F238E27FC236}">
                <a16:creationId xmlns:a16="http://schemas.microsoft.com/office/drawing/2014/main" id="{A8C602A1-AE5C-88B6-BF64-51CEAE0699DC}"/>
              </a:ext>
            </a:extLst>
          </p:cNvPr>
          <p:cNvPicPr>
            <a:picLocks noChangeAspect="1"/>
          </p:cNvPicPr>
          <p:nvPr/>
        </p:nvPicPr>
        <p:blipFill rotWithShape="1">
          <a:blip r:embed="rId4"/>
          <a:srcRect b="16721"/>
          <a:stretch/>
        </p:blipFill>
        <p:spPr>
          <a:xfrm>
            <a:off x="7000626" y="7171728"/>
            <a:ext cx="5499390" cy="46166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5" name="Rectangle: Rounded Corners 14">
            <a:extLst>
              <a:ext uri="{FF2B5EF4-FFF2-40B4-BE49-F238E27FC236}">
                <a16:creationId xmlns:a16="http://schemas.microsoft.com/office/drawing/2014/main" id="{AAEDD75B-DBF7-A9E3-4556-4EDB4BC9D195}"/>
              </a:ext>
            </a:extLst>
          </p:cNvPr>
          <p:cNvSpPr/>
          <p:nvPr/>
        </p:nvSpPr>
        <p:spPr>
          <a:xfrm>
            <a:off x="11401435" y="9671561"/>
            <a:ext cx="7074824" cy="127029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ym typeface="Wingdings" panose="05000000000000000000" pitchFamily="2" charset="2"/>
              </a:rPr>
              <a:t> </a:t>
            </a:r>
            <a:r>
              <a:rPr lang="en-US" dirty="0"/>
              <a:t>Notes &amp; queries to patron</a:t>
            </a:r>
          </a:p>
        </p:txBody>
      </p:sp>
    </p:spTree>
    <p:extLst>
      <p:ext uri="{BB962C8B-B14F-4D97-AF65-F5344CB8AC3E}">
        <p14:creationId xmlns:p14="http://schemas.microsoft.com/office/powerpoint/2010/main" val="680372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2384FD-F4F8-516F-0943-579EBF75F2BA}"/>
              </a:ext>
            </a:extLst>
          </p:cNvPr>
          <p:cNvSpPr>
            <a:spLocks noGrp="1"/>
          </p:cNvSpPr>
          <p:nvPr>
            <p:ph type="body" sz="quarter" idx="1"/>
          </p:nvPr>
        </p:nvSpPr>
        <p:spPr>
          <a:xfrm>
            <a:off x="1030263" y="1042910"/>
            <a:ext cx="21744677" cy="1551433"/>
          </a:xfrm>
        </p:spPr>
        <p:txBody>
          <a:bodyPr/>
          <a:lstStyle/>
          <a:p>
            <a:r>
              <a:rPr lang="en-US" sz="6600" dirty="0"/>
              <a:t>Lifecycle of a Rapido Request: Staff View</a:t>
            </a:r>
          </a:p>
          <a:p>
            <a:endParaRPr lang="en-US" dirty="0"/>
          </a:p>
        </p:txBody>
      </p:sp>
      <p:pic>
        <p:nvPicPr>
          <p:cNvPr id="8" name="Picture 7" descr="Screen Shot of Resource Information section of request">
            <a:extLst>
              <a:ext uri="{FF2B5EF4-FFF2-40B4-BE49-F238E27FC236}">
                <a16:creationId xmlns:a16="http://schemas.microsoft.com/office/drawing/2014/main" id="{3C007A59-B354-AA62-50B8-AC1DA898E7B8}"/>
              </a:ext>
            </a:extLst>
          </p:cNvPr>
          <p:cNvPicPr>
            <a:picLocks noChangeAspect="1"/>
          </p:cNvPicPr>
          <p:nvPr/>
        </p:nvPicPr>
        <p:blipFill>
          <a:blip r:embed="rId3"/>
          <a:stretch>
            <a:fillRect/>
          </a:stretch>
        </p:blipFill>
        <p:spPr>
          <a:xfrm>
            <a:off x="482766" y="2132383"/>
            <a:ext cx="17101319" cy="9190041"/>
          </a:xfrm>
          <a:prstGeom prst="rect">
            <a:avLst/>
          </a:prstGeom>
        </p:spPr>
      </p:pic>
      <p:sp>
        <p:nvSpPr>
          <p:cNvPr id="9" name="TextBox 8">
            <a:extLst>
              <a:ext uri="{FF2B5EF4-FFF2-40B4-BE49-F238E27FC236}">
                <a16:creationId xmlns:a16="http://schemas.microsoft.com/office/drawing/2014/main" id="{D361946F-FC7F-DDC6-1536-CB2FAEBC6CC2}"/>
              </a:ext>
            </a:extLst>
          </p:cNvPr>
          <p:cNvSpPr txBox="1"/>
          <p:nvPr/>
        </p:nvSpPr>
        <p:spPr>
          <a:xfrm>
            <a:off x="17909049" y="2132383"/>
            <a:ext cx="5328328" cy="5262979"/>
          </a:xfrm>
          <a:prstGeom prst="rect">
            <a:avLst/>
          </a:prstGeom>
          <a:noFill/>
        </p:spPr>
        <p:txBody>
          <a:bodyPr wrap="square" rtlCol="0">
            <a:spAutoFit/>
          </a:bodyPr>
          <a:lstStyle/>
          <a:p>
            <a:r>
              <a:rPr lang="en-US" b="1" dirty="0">
                <a:solidFill>
                  <a:schemeClr val="tx2"/>
                </a:solidFill>
                <a:latin typeface="Roboto" panose="02000000000000000000" pitchFamily="2" charset="0"/>
                <a:ea typeface="Roboto" panose="02000000000000000000" pitchFamily="2" charset="0"/>
                <a:cs typeface="Roboto" panose="02000000000000000000" pitchFamily="2" charset="0"/>
              </a:rPr>
              <a:t>Editing a Request</a:t>
            </a:r>
          </a:p>
          <a:p>
            <a:pPr marL="571500" indent="-571500">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Change the bibliographic info. </a:t>
            </a:r>
          </a:p>
          <a:p>
            <a:pPr marL="571500" indent="-571500">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Look at history</a:t>
            </a:r>
          </a:p>
          <a:p>
            <a:pPr marL="571500" indent="-571500">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Add/change ROTAS (partners)</a:t>
            </a:r>
          </a:p>
          <a:p>
            <a:pPr marL="571500" indent="-571500">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Review notes/attachments</a:t>
            </a:r>
          </a:p>
        </p:txBody>
      </p:sp>
    </p:spTree>
    <p:extLst>
      <p:ext uri="{BB962C8B-B14F-4D97-AF65-F5344CB8AC3E}">
        <p14:creationId xmlns:p14="http://schemas.microsoft.com/office/powerpoint/2010/main" val="286766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3B7678-9E17-1610-D401-245E5BE4DB23}"/>
              </a:ext>
            </a:extLst>
          </p:cNvPr>
          <p:cNvSpPr>
            <a:spLocks noGrp="1"/>
          </p:cNvSpPr>
          <p:nvPr>
            <p:ph type="body" sz="quarter" idx="1"/>
          </p:nvPr>
        </p:nvSpPr>
        <p:spPr/>
        <p:txBody>
          <a:bodyPr/>
          <a:lstStyle/>
          <a:p>
            <a:r>
              <a:rPr lang="en-US" sz="6000" dirty="0"/>
              <a:t>Lifecycle of a Rapido Request: Staff View</a:t>
            </a:r>
          </a:p>
          <a:p>
            <a:endParaRPr lang="en-US" dirty="0"/>
          </a:p>
        </p:txBody>
      </p:sp>
      <p:pic>
        <p:nvPicPr>
          <p:cNvPr id="9" name="Picture 8" descr="Screenshot of Request attributes section">
            <a:extLst>
              <a:ext uri="{FF2B5EF4-FFF2-40B4-BE49-F238E27FC236}">
                <a16:creationId xmlns:a16="http://schemas.microsoft.com/office/drawing/2014/main" id="{82291128-59CE-922F-D62B-BD579307E061}"/>
              </a:ext>
            </a:extLst>
          </p:cNvPr>
          <p:cNvPicPr>
            <a:picLocks noChangeAspect="1"/>
          </p:cNvPicPr>
          <p:nvPr/>
        </p:nvPicPr>
        <p:blipFill rotWithShape="1">
          <a:blip r:embed="rId3"/>
          <a:srcRect b="6257"/>
          <a:stretch/>
        </p:blipFill>
        <p:spPr>
          <a:xfrm>
            <a:off x="452202" y="2317898"/>
            <a:ext cx="14050607" cy="8902816"/>
          </a:xfrm>
          <a:prstGeom prst="rect">
            <a:avLst/>
          </a:prstGeom>
        </p:spPr>
      </p:pic>
      <p:sp>
        <p:nvSpPr>
          <p:cNvPr id="10" name="TextBox 9">
            <a:extLst>
              <a:ext uri="{FF2B5EF4-FFF2-40B4-BE49-F238E27FC236}">
                <a16:creationId xmlns:a16="http://schemas.microsoft.com/office/drawing/2014/main" id="{38103CBB-1D6C-5F93-1787-87A15146DDB3}"/>
              </a:ext>
            </a:extLst>
          </p:cNvPr>
          <p:cNvSpPr txBox="1"/>
          <p:nvPr/>
        </p:nvSpPr>
        <p:spPr>
          <a:xfrm>
            <a:off x="15042049" y="2284482"/>
            <a:ext cx="9093858" cy="5909310"/>
          </a:xfrm>
          <a:prstGeom prst="rect">
            <a:avLst/>
          </a:prstGeom>
          <a:noFill/>
        </p:spPr>
        <p:txBody>
          <a:bodyPr wrap="square" rtlCol="0">
            <a:spAutoFit/>
          </a:bodyPr>
          <a:lstStyle/>
          <a:p>
            <a:r>
              <a:rPr lang="en-US" b="1" dirty="0">
                <a:solidFill>
                  <a:schemeClr val="tx2"/>
                </a:solidFill>
                <a:latin typeface="Roboto" panose="02000000000000000000" pitchFamily="2" charset="0"/>
                <a:ea typeface="Roboto" panose="02000000000000000000" pitchFamily="2" charset="0"/>
                <a:cs typeface="Roboto" panose="02000000000000000000" pitchFamily="2" charset="0"/>
              </a:rPr>
              <a:t>Editing a Request/Request attributes</a:t>
            </a:r>
          </a:p>
          <a:p>
            <a:pPr marL="571500" indent="-571500">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Change Patron  </a:t>
            </a:r>
          </a:p>
          <a:p>
            <a:pPr marL="571500" indent="-571500">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Add/Remove Labels</a:t>
            </a:r>
          </a:p>
          <a:p>
            <a:pPr marL="571500" indent="-571500">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Change Request Format</a:t>
            </a:r>
          </a:p>
          <a:p>
            <a:pPr marL="571500" indent="-571500">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Change External ID</a:t>
            </a:r>
          </a:p>
          <a:p>
            <a:pPr marL="571500" indent="-571500">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Change Delivery options</a:t>
            </a:r>
          </a:p>
          <a:p>
            <a:pPr marL="571500" indent="-571500">
              <a:buFont typeface="Arial" panose="020B0604020202020204" pitchFamily="34" charset="0"/>
              <a:buChar char="•"/>
            </a:pPr>
            <a:r>
              <a:rPr lang="en-US" dirty="0">
                <a:solidFill>
                  <a:schemeClr val="tx2"/>
                </a:solidFill>
                <a:latin typeface="Roboto" panose="02000000000000000000" pitchFamily="2" charset="0"/>
                <a:ea typeface="Roboto" panose="02000000000000000000" pitchFamily="2" charset="0"/>
                <a:cs typeface="Roboto" panose="02000000000000000000" pitchFamily="2" charset="0"/>
              </a:rPr>
              <a:t>Add notes—anything in this notes field is sent to partner AND patrons.  </a:t>
            </a:r>
          </a:p>
        </p:txBody>
      </p:sp>
      <p:sp>
        <p:nvSpPr>
          <p:cNvPr id="11" name="Rectangle: Rounded Corners 10">
            <a:extLst>
              <a:ext uri="{FF2B5EF4-FFF2-40B4-BE49-F238E27FC236}">
                <a16:creationId xmlns:a16="http://schemas.microsoft.com/office/drawing/2014/main" id="{1CA94A93-5EF5-74F6-A6A9-CADE08219F1B}"/>
              </a:ext>
            </a:extLst>
          </p:cNvPr>
          <p:cNvSpPr/>
          <p:nvPr/>
        </p:nvSpPr>
        <p:spPr>
          <a:xfrm>
            <a:off x="2509284" y="3539673"/>
            <a:ext cx="3466214" cy="5741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Patron can change</a:t>
            </a:r>
          </a:p>
        </p:txBody>
      </p:sp>
    </p:spTree>
    <p:extLst>
      <p:ext uri="{BB962C8B-B14F-4D97-AF65-F5344CB8AC3E}">
        <p14:creationId xmlns:p14="http://schemas.microsoft.com/office/powerpoint/2010/main" val="309095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8F178D-4CE0-982E-A609-8C71CDDE5BD7}"/>
              </a:ext>
            </a:extLst>
          </p:cNvPr>
          <p:cNvSpPr>
            <a:spLocks noGrp="1"/>
          </p:cNvSpPr>
          <p:nvPr>
            <p:ph type="body" sz="quarter" idx="1"/>
          </p:nvPr>
        </p:nvSpPr>
        <p:spPr/>
        <p:txBody>
          <a:bodyPr/>
          <a:lstStyle/>
          <a:p>
            <a:r>
              <a:rPr lang="en-US" dirty="0"/>
              <a:t>What about the Interlibrary Loan Sharks? </a:t>
            </a:r>
          </a:p>
        </p:txBody>
      </p:sp>
      <p:pic>
        <p:nvPicPr>
          <p:cNvPr id="5" name="Picture 4" descr="Screen shot of ILL loan Sharks with labels being changed.">
            <a:extLst>
              <a:ext uri="{FF2B5EF4-FFF2-40B4-BE49-F238E27FC236}">
                <a16:creationId xmlns:a16="http://schemas.microsoft.com/office/drawing/2014/main" id="{59D30E7D-DC0A-0951-BEAE-A244453BAE55}"/>
              </a:ext>
            </a:extLst>
          </p:cNvPr>
          <p:cNvPicPr>
            <a:picLocks noChangeAspect="1"/>
          </p:cNvPicPr>
          <p:nvPr/>
        </p:nvPicPr>
        <p:blipFill>
          <a:blip r:embed="rId3"/>
          <a:stretch>
            <a:fillRect/>
          </a:stretch>
        </p:blipFill>
        <p:spPr>
          <a:xfrm>
            <a:off x="865003" y="3775503"/>
            <a:ext cx="11323822" cy="5775474"/>
          </a:xfrm>
          <a:prstGeom prst="rect">
            <a:avLst/>
          </a:prstGeom>
        </p:spPr>
      </p:pic>
      <p:sp>
        <p:nvSpPr>
          <p:cNvPr id="6" name="TextBox 5">
            <a:extLst>
              <a:ext uri="{FF2B5EF4-FFF2-40B4-BE49-F238E27FC236}">
                <a16:creationId xmlns:a16="http://schemas.microsoft.com/office/drawing/2014/main" id="{B96EE091-34E5-856D-8442-222BB9591287}"/>
              </a:ext>
            </a:extLst>
          </p:cNvPr>
          <p:cNvSpPr txBox="1"/>
          <p:nvPr/>
        </p:nvSpPr>
        <p:spPr>
          <a:xfrm>
            <a:off x="11720945" y="2611839"/>
            <a:ext cx="12122036" cy="9787295"/>
          </a:xfrm>
          <a:prstGeom prst="rect">
            <a:avLst/>
          </a:prstGeom>
          <a:noFill/>
        </p:spPr>
        <p:txBody>
          <a:bodyPr wrap="square" rtlCol="0">
            <a:spAutoFit/>
          </a:bodyPr>
          <a:lstStyle/>
          <a:p>
            <a:pPr marL="1659277" lvl="1" indent="-571500">
              <a:buFont typeface="Arial" panose="020B0604020202020204" pitchFamily="34" charset="0"/>
              <a:buChar char="•"/>
            </a:pPr>
            <a:r>
              <a:rPr lang="en-US" dirty="0">
                <a:solidFill>
                  <a:schemeClr val="tx2"/>
                </a:solidFill>
              </a:rPr>
              <a:t>Add the bypass label for the notes mediation</a:t>
            </a:r>
          </a:p>
          <a:p>
            <a:pPr marL="1659277" lvl="1" indent="-571500">
              <a:buFont typeface="Arial" panose="020B0604020202020204" pitchFamily="34" charset="0"/>
              <a:buChar char="•"/>
            </a:pPr>
            <a:r>
              <a:rPr lang="en-US" dirty="0">
                <a:solidFill>
                  <a:schemeClr val="tx2"/>
                </a:solidFill>
              </a:rPr>
              <a:t>The request sends to SUNY Geneseo, changing the status to “request sent to partner”</a:t>
            </a:r>
          </a:p>
          <a:p>
            <a:pPr marL="1659277" lvl="1" indent="-571500">
              <a:buFont typeface="Arial" panose="020B0604020202020204" pitchFamily="34" charset="0"/>
              <a:buChar char="•"/>
            </a:pPr>
            <a:r>
              <a:rPr lang="en-US" dirty="0">
                <a:solidFill>
                  <a:schemeClr val="tx2"/>
                </a:solidFill>
              </a:rPr>
              <a:t>If all the possible lenders say “no” it is assigned a “hold partner” or status of “locate failed” and return to my main working set</a:t>
            </a:r>
          </a:p>
          <a:p>
            <a:pPr marL="1659277" lvl="1" indent="-571500">
              <a:buFont typeface="Arial" panose="020B0604020202020204" pitchFamily="34" charset="0"/>
              <a:buChar char="•"/>
            </a:pPr>
            <a:r>
              <a:rPr lang="en-US" dirty="0">
                <a:solidFill>
                  <a:schemeClr val="tx2"/>
                </a:solidFill>
              </a:rPr>
              <a:t>If a library says yes, request status changes to “shipped physically”, and we’ll receive &amp; print straps when it arrives</a:t>
            </a:r>
          </a:p>
          <a:p>
            <a:pPr marL="1659277" lvl="1" indent="-571500">
              <a:buFont typeface="Arial" panose="020B0604020202020204" pitchFamily="34" charset="0"/>
              <a:buChar char="•"/>
            </a:pPr>
            <a:r>
              <a:rPr lang="en-US" dirty="0">
                <a:solidFill>
                  <a:schemeClr val="tx2"/>
                </a:solidFill>
              </a:rPr>
              <a:t>On return the item will change to “returned to partner” status</a:t>
            </a:r>
          </a:p>
          <a:p>
            <a:pPr marL="1659277" lvl="1" indent="-571500">
              <a:buFont typeface="Arial" panose="020B0604020202020204" pitchFamily="34" charset="0"/>
              <a:buChar char="•"/>
            </a:pPr>
            <a:r>
              <a:rPr lang="en-US" dirty="0">
                <a:solidFill>
                  <a:schemeClr val="tx2"/>
                </a:solidFill>
              </a:rPr>
              <a:t>Once received back at lending library status changes to “complete”</a:t>
            </a:r>
          </a:p>
          <a:p>
            <a:endParaRPr lang="en-US" dirty="0"/>
          </a:p>
          <a:p>
            <a:r>
              <a:rPr lang="en-US" dirty="0"/>
              <a:t> </a:t>
            </a:r>
          </a:p>
        </p:txBody>
      </p:sp>
    </p:spTree>
    <p:extLst>
      <p:ext uri="{BB962C8B-B14F-4D97-AF65-F5344CB8AC3E}">
        <p14:creationId xmlns:p14="http://schemas.microsoft.com/office/powerpoint/2010/main" val="3992172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8D6C92-63C9-8D09-DD50-F004860EBFB2}"/>
              </a:ext>
            </a:extLst>
          </p:cNvPr>
          <p:cNvSpPr>
            <a:spLocks noGrp="1"/>
          </p:cNvSpPr>
          <p:nvPr>
            <p:ph type="body" sz="quarter" idx="1"/>
          </p:nvPr>
        </p:nvSpPr>
        <p:spPr/>
        <p:txBody>
          <a:bodyPr>
            <a:normAutofit/>
          </a:bodyPr>
          <a:lstStyle/>
          <a:p>
            <a:r>
              <a:rPr lang="en-US" sz="7200" dirty="0"/>
              <a:t>Today’s Journey</a:t>
            </a:r>
          </a:p>
        </p:txBody>
      </p:sp>
      <p:graphicFrame>
        <p:nvGraphicFramePr>
          <p:cNvPr id="5" name="Text Placeholder 2">
            <a:extLst>
              <a:ext uri="{FF2B5EF4-FFF2-40B4-BE49-F238E27FC236}">
                <a16:creationId xmlns:a16="http://schemas.microsoft.com/office/drawing/2014/main" id="{34F040AA-E4B2-9D89-E650-F4EDF7F89A82}"/>
              </a:ext>
            </a:extLst>
          </p:cNvPr>
          <p:cNvGraphicFramePr/>
          <p:nvPr>
            <p:extLst>
              <p:ext uri="{D42A27DB-BD31-4B8C-83A1-F6EECF244321}">
                <p14:modId xmlns:p14="http://schemas.microsoft.com/office/powerpoint/2010/main" val="1121247591"/>
              </p:ext>
            </p:extLst>
          </p:nvPr>
        </p:nvGraphicFramePr>
        <p:xfrm>
          <a:off x="1299464" y="2551765"/>
          <a:ext cx="21621909" cy="8825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8632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D695E3-CFB4-6C35-B439-A909C7865983}"/>
              </a:ext>
            </a:extLst>
          </p:cNvPr>
          <p:cNvSpPr>
            <a:spLocks noGrp="1"/>
          </p:cNvSpPr>
          <p:nvPr>
            <p:ph type="body" sz="quarter" idx="1"/>
          </p:nvPr>
        </p:nvSpPr>
        <p:spPr>
          <a:xfrm>
            <a:off x="808591" y="353808"/>
            <a:ext cx="21891110" cy="1508854"/>
          </a:xfrm>
        </p:spPr>
        <p:txBody>
          <a:bodyPr/>
          <a:lstStyle/>
          <a:p>
            <a:r>
              <a:rPr lang="en-US" dirty="0"/>
              <a:t>Other options for requesting</a:t>
            </a:r>
          </a:p>
        </p:txBody>
      </p:sp>
      <p:graphicFrame>
        <p:nvGraphicFramePr>
          <p:cNvPr id="4" name="Diagram 3">
            <a:extLst>
              <a:ext uri="{FF2B5EF4-FFF2-40B4-BE49-F238E27FC236}">
                <a16:creationId xmlns:a16="http://schemas.microsoft.com/office/drawing/2014/main" id="{DD302FC6-8E18-1FDC-B099-CD99D1B3DDB4}"/>
              </a:ext>
            </a:extLst>
          </p:cNvPr>
          <p:cNvGraphicFramePr/>
          <p:nvPr>
            <p:extLst>
              <p:ext uri="{D42A27DB-BD31-4B8C-83A1-F6EECF244321}">
                <p14:modId xmlns:p14="http://schemas.microsoft.com/office/powerpoint/2010/main" val="3787153870"/>
              </p:ext>
            </p:extLst>
          </p:nvPr>
        </p:nvGraphicFramePr>
        <p:xfrm>
          <a:off x="1030263" y="1440744"/>
          <a:ext cx="22771846" cy="108345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8854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DB8F73-771E-4401-E35E-055498C565E6}"/>
              </a:ext>
            </a:extLst>
          </p:cNvPr>
          <p:cNvSpPr>
            <a:spLocks noGrp="1"/>
          </p:cNvSpPr>
          <p:nvPr>
            <p:ph type="body" sz="quarter" idx="15"/>
          </p:nvPr>
        </p:nvSpPr>
        <p:spPr>
          <a:xfrm>
            <a:off x="0" y="2480679"/>
            <a:ext cx="12702746" cy="9085245"/>
          </a:xfrm>
        </p:spPr>
        <p:txBody>
          <a:bodyPr/>
          <a:lstStyle/>
          <a:p>
            <a:pPr lvl="1">
              <a:buFont typeface="Arial" panose="020B0604020202020204" pitchFamily="34" charset="0"/>
              <a:buChar char="•"/>
            </a:pPr>
            <a:r>
              <a:rPr lang="en-US" dirty="0"/>
              <a:t>Sets look and feel similar to borrowing  </a:t>
            </a:r>
          </a:p>
          <a:p>
            <a:pPr lvl="1">
              <a:buFont typeface="Arial" panose="020B0604020202020204" pitchFamily="34" charset="0"/>
              <a:buChar char="•"/>
            </a:pPr>
            <a:r>
              <a:rPr lang="en-US" dirty="0"/>
              <a:t>Requests come into Lending task lists/sets</a:t>
            </a:r>
          </a:p>
          <a:p>
            <a:pPr lvl="1">
              <a:buFont typeface="Arial" panose="020B0604020202020204" pitchFamily="34" charset="0"/>
              <a:buChar char="•"/>
            </a:pPr>
            <a:r>
              <a:rPr lang="en-US" dirty="0"/>
              <a:t>Requests can be manually created for new or off-system partners</a:t>
            </a:r>
          </a:p>
          <a:p>
            <a:pPr lvl="1">
              <a:buFont typeface="Arial" panose="020B0604020202020204" pitchFamily="34" charset="0"/>
              <a:buChar char="•"/>
            </a:pPr>
            <a:r>
              <a:rPr lang="en-US" dirty="0"/>
              <a:t>Local information shows in the split view</a:t>
            </a:r>
          </a:p>
          <a:p>
            <a:pPr lvl="1">
              <a:buFont typeface="Arial" panose="020B0604020202020204" pitchFamily="34" charset="0"/>
              <a:buChar char="•"/>
            </a:pPr>
            <a:r>
              <a:rPr lang="en-US" dirty="0"/>
              <a:t>@IC lending physical item requests move to pick from shelf list</a:t>
            </a:r>
          </a:p>
          <a:p>
            <a:pPr lvl="1">
              <a:buFont typeface="Arial" panose="020B0604020202020204" pitchFamily="34" charset="0"/>
              <a:buChar char="•"/>
            </a:pPr>
            <a:r>
              <a:rPr lang="en-US" dirty="0"/>
              <a:t>When scanned in they update to shipped physically</a:t>
            </a:r>
          </a:p>
          <a:p>
            <a:pPr lvl="1">
              <a:buFont typeface="Arial" panose="020B0604020202020204" pitchFamily="34" charset="0"/>
              <a:buChar char="•"/>
            </a:pPr>
            <a:r>
              <a:rPr lang="en-US" dirty="0"/>
              <a:t>Articles automatically upload to RapidILL</a:t>
            </a:r>
          </a:p>
          <a:p>
            <a:pPr lvl="1">
              <a:buFont typeface="Arial" panose="020B0604020202020204" pitchFamily="34" charset="0"/>
              <a:buChar char="•"/>
            </a:pPr>
            <a:r>
              <a:rPr lang="en-US" dirty="0"/>
              <a:t>New feature to investigate: Organization &amp;  Individual Registration</a:t>
            </a:r>
          </a:p>
          <a:p>
            <a:pPr lvl="1">
              <a:buFont typeface="Arial" panose="020B0604020202020204" pitchFamily="34" charset="0"/>
              <a:buChar char="•"/>
            </a:pPr>
            <a:endParaRPr lang="en-US" dirty="0"/>
          </a:p>
          <a:p>
            <a:pPr lvl="1">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45BA1C75-F1D6-2638-95CA-2B1851BFA6D2}"/>
              </a:ext>
            </a:extLst>
          </p:cNvPr>
          <p:cNvSpPr>
            <a:spLocks noGrp="1"/>
          </p:cNvSpPr>
          <p:nvPr>
            <p:ph type="body" sz="quarter" idx="17"/>
          </p:nvPr>
        </p:nvSpPr>
        <p:spPr>
          <a:xfrm>
            <a:off x="13053798" y="2279217"/>
            <a:ext cx="10657757" cy="6405321"/>
          </a:xfrm>
        </p:spPr>
        <p:txBody>
          <a:bodyPr/>
          <a:lstStyle/>
          <a:p>
            <a:r>
              <a:rPr lang="en-US" dirty="0"/>
              <a:t>Challenges: </a:t>
            </a:r>
          </a:p>
          <a:p>
            <a:pPr lvl="1">
              <a:buFont typeface="Arial" panose="020B0604020202020204" pitchFamily="34" charset="0"/>
              <a:buChar char="•"/>
            </a:pPr>
            <a:r>
              <a:rPr lang="en-US" dirty="0"/>
              <a:t>Letters/print slips</a:t>
            </a:r>
          </a:p>
          <a:p>
            <a:pPr lvl="1">
              <a:buFont typeface="Arial" panose="020B0604020202020204" pitchFamily="34" charset="0"/>
              <a:buChar char="•"/>
            </a:pPr>
            <a:r>
              <a:rPr lang="en-US" dirty="0"/>
              <a:t>Small changes after updates</a:t>
            </a:r>
          </a:p>
          <a:p>
            <a:pPr lvl="1">
              <a:buFont typeface="Arial" panose="020B0604020202020204" pitchFamily="34" charset="0"/>
              <a:buChar char="•"/>
            </a:pPr>
            <a:r>
              <a:rPr lang="en-US" dirty="0"/>
              <a:t>Lending volume has decreased  due to lack of connection</a:t>
            </a:r>
          </a:p>
          <a:p>
            <a:pPr lvl="1">
              <a:buFont typeface="Arial" panose="020B0604020202020204" pitchFamily="34" charset="0"/>
              <a:buChar char="•"/>
            </a:pPr>
            <a:r>
              <a:rPr lang="en-US" dirty="0"/>
              <a:t>New billing procedures had to be developed (No IFM)</a:t>
            </a:r>
          </a:p>
          <a:p>
            <a:pPr lvl="1">
              <a:buFont typeface="Arial" panose="020B0604020202020204" pitchFamily="34" charset="0"/>
              <a:buChar char="•"/>
            </a:pPr>
            <a:r>
              <a:rPr lang="en-US" dirty="0"/>
              <a:t>Tracking </a:t>
            </a:r>
            <a:r>
              <a:rPr lang="en-US" dirty="0" err="1"/>
              <a:t>overdues</a:t>
            </a:r>
            <a:r>
              <a:rPr lang="en-US" dirty="0"/>
              <a:t> more difficult</a:t>
            </a:r>
          </a:p>
          <a:p>
            <a:endParaRPr lang="en-US" dirty="0"/>
          </a:p>
        </p:txBody>
      </p:sp>
      <p:sp>
        <p:nvSpPr>
          <p:cNvPr id="6" name="Title 5">
            <a:extLst>
              <a:ext uri="{FF2B5EF4-FFF2-40B4-BE49-F238E27FC236}">
                <a16:creationId xmlns:a16="http://schemas.microsoft.com/office/drawing/2014/main" id="{8321F555-05D6-9E1B-DA45-D7E3371CA708}"/>
              </a:ext>
            </a:extLst>
          </p:cNvPr>
          <p:cNvSpPr>
            <a:spLocks noGrp="1"/>
          </p:cNvSpPr>
          <p:nvPr>
            <p:ph type="title"/>
          </p:nvPr>
        </p:nvSpPr>
        <p:spPr/>
        <p:txBody>
          <a:bodyPr/>
          <a:lstStyle/>
          <a:p>
            <a:r>
              <a:rPr lang="en-US" dirty="0"/>
              <a:t>Lending</a:t>
            </a:r>
          </a:p>
        </p:txBody>
      </p:sp>
    </p:spTree>
    <p:extLst>
      <p:ext uri="{BB962C8B-B14F-4D97-AF65-F5344CB8AC3E}">
        <p14:creationId xmlns:p14="http://schemas.microsoft.com/office/powerpoint/2010/main" val="4045058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567B75-2B9F-E67E-042A-9B556489B32F}"/>
              </a:ext>
            </a:extLst>
          </p:cNvPr>
          <p:cNvSpPr>
            <a:spLocks noGrp="1"/>
          </p:cNvSpPr>
          <p:nvPr>
            <p:ph type="body" sz="quarter" idx="1"/>
          </p:nvPr>
        </p:nvSpPr>
        <p:spPr>
          <a:xfrm>
            <a:off x="733700" y="1042911"/>
            <a:ext cx="23164267" cy="1508854"/>
          </a:xfrm>
        </p:spPr>
        <p:txBody>
          <a:bodyPr>
            <a:normAutofit fontScale="92500"/>
          </a:bodyPr>
          <a:lstStyle/>
          <a:p>
            <a:r>
              <a:rPr lang="en-US" sz="5400" dirty="0"/>
              <a:t>Helpful Features: Community Directory (for ALMA &amp; Illiad Iso ILL libraries)</a:t>
            </a:r>
          </a:p>
        </p:txBody>
      </p:sp>
      <p:pic>
        <p:nvPicPr>
          <p:cNvPr id="4" name="Picture 3" descr="Screen Shot of Community directory">
            <a:extLst>
              <a:ext uri="{FF2B5EF4-FFF2-40B4-BE49-F238E27FC236}">
                <a16:creationId xmlns:a16="http://schemas.microsoft.com/office/drawing/2014/main" id="{5C1529EA-D6BA-1EFB-55BD-8D0291867B97}"/>
              </a:ext>
            </a:extLst>
          </p:cNvPr>
          <p:cNvPicPr>
            <a:picLocks noChangeAspect="1"/>
          </p:cNvPicPr>
          <p:nvPr/>
        </p:nvPicPr>
        <p:blipFill>
          <a:blip r:embed="rId3"/>
          <a:stretch>
            <a:fillRect/>
          </a:stretch>
        </p:blipFill>
        <p:spPr>
          <a:xfrm>
            <a:off x="511280" y="2551766"/>
            <a:ext cx="15181802" cy="7778518"/>
          </a:xfrm>
          <a:prstGeom prst="rect">
            <a:avLst/>
          </a:prstGeom>
        </p:spPr>
      </p:pic>
      <p:sp>
        <p:nvSpPr>
          <p:cNvPr id="6" name="TextBox 5">
            <a:extLst>
              <a:ext uri="{FF2B5EF4-FFF2-40B4-BE49-F238E27FC236}">
                <a16:creationId xmlns:a16="http://schemas.microsoft.com/office/drawing/2014/main" id="{93C9ABC5-4C01-5D4B-474B-417EA09A6078}"/>
              </a:ext>
            </a:extLst>
          </p:cNvPr>
          <p:cNvSpPr txBox="1"/>
          <p:nvPr/>
        </p:nvSpPr>
        <p:spPr>
          <a:xfrm>
            <a:off x="2213915" y="10794902"/>
            <a:ext cx="10666703" cy="707886"/>
          </a:xfrm>
          <a:prstGeom prst="rect">
            <a:avLst/>
          </a:prstGeom>
          <a:noFill/>
        </p:spPr>
        <p:txBody>
          <a:bodyPr wrap="none" rtlCol="0">
            <a:spAutoFit/>
          </a:bodyPr>
          <a:lstStyle/>
          <a:p>
            <a:r>
              <a:rPr lang="en-US" sz="4000" b="1" dirty="0">
                <a:latin typeface="Roboto" panose="02000000000000000000" pitchFamily="2" charset="0"/>
                <a:ea typeface="Roboto" panose="02000000000000000000" pitchFamily="2" charset="0"/>
                <a:cs typeface="Roboto" panose="02000000000000000000" pitchFamily="2" charset="0"/>
              </a:rPr>
              <a:t>Resource Sharing </a:t>
            </a:r>
            <a:r>
              <a:rPr lang="en-US" sz="4000" b="1" dirty="0">
                <a:latin typeface="Roboto" panose="02000000000000000000" pitchFamily="2" charset="0"/>
                <a:ea typeface="Roboto" panose="02000000000000000000" pitchFamily="2" charset="0"/>
                <a:cs typeface="Roboto" panose="02000000000000000000" pitchFamily="2" charset="0"/>
                <a:hlinkClick r:id="rId4"/>
              </a:rPr>
              <a:t>Community Directory FAQs</a:t>
            </a:r>
            <a:endParaRPr lang="en-US" sz="4000" b="1" dirty="0">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621177F3-6532-90B1-899F-CFF2435EC300}"/>
              </a:ext>
            </a:extLst>
          </p:cNvPr>
          <p:cNvSpPr txBox="1"/>
          <p:nvPr/>
        </p:nvSpPr>
        <p:spPr>
          <a:xfrm>
            <a:off x="16265824" y="3116745"/>
            <a:ext cx="7632143" cy="4401205"/>
          </a:xfrm>
          <a:prstGeom prst="rect">
            <a:avLst/>
          </a:prstGeom>
          <a:noFill/>
        </p:spPr>
        <p:txBody>
          <a:bodyPr wrap="square" rtlCol="0">
            <a:spAutoFit/>
          </a:bodyPr>
          <a:lstStyle/>
          <a:p>
            <a:r>
              <a:rPr lang="en-US" sz="4000" b="0" i="0" dirty="0">
                <a:solidFill>
                  <a:schemeClr val="tx2"/>
                </a:solidFill>
                <a:effectLst/>
                <a:latin typeface="Roboto" panose="02000000000000000000" pitchFamily="2" charset="0"/>
              </a:rPr>
              <a:t>By participating in the directory</a:t>
            </a:r>
          </a:p>
          <a:p>
            <a:pPr marL="571500" indent="-571500">
              <a:buFont typeface="Arial" panose="020B0604020202020204" pitchFamily="34" charset="0"/>
              <a:buChar char="•"/>
            </a:pPr>
            <a:r>
              <a:rPr lang="en-US" sz="4000" b="0" i="0" dirty="0">
                <a:solidFill>
                  <a:schemeClr val="tx2"/>
                </a:solidFill>
                <a:effectLst/>
                <a:latin typeface="Roboto" panose="02000000000000000000" pitchFamily="2" charset="0"/>
              </a:rPr>
              <a:t>other libraries can find your institution and send requests</a:t>
            </a:r>
          </a:p>
          <a:p>
            <a:pPr marL="571500" indent="-571500">
              <a:buFont typeface="Arial" panose="020B0604020202020204" pitchFamily="34" charset="0"/>
              <a:buChar char="•"/>
            </a:pPr>
            <a:r>
              <a:rPr lang="en-US" sz="4000" b="0" i="0" dirty="0">
                <a:solidFill>
                  <a:schemeClr val="tx2"/>
                </a:solidFill>
                <a:effectLst/>
                <a:latin typeface="Roboto" panose="02000000000000000000" pitchFamily="2" charset="0"/>
              </a:rPr>
              <a:t>reduce the number of requests coming through by email that need to be keyed in manually</a:t>
            </a:r>
            <a:endParaRPr lang="en-US" sz="4000" dirty="0">
              <a:solidFill>
                <a:schemeClr val="tx2"/>
              </a:solidFill>
            </a:endParaRPr>
          </a:p>
        </p:txBody>
      </p:sp>
    </p:spTree>
    <p:extLst>
      <p:ext uri="{BB962C8B-B14F-4D97-AF65-F5344CB8AC3E}">
        <p14:creationId xmlns:p14="http://schemas.microsoft.com/office/powerpoint/2010/main" val="397661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Screenshot of Request with &quot;Find partners&quot; highlighted in drop down">
            <a:extLst>
              <a:ext uri="{FF2B5EF4-FFF2-40B4-BE49-F238E27FC236}">
                <a16:creationId xmlns:a16="http://schemas.microsoft.com/office/drawing/2014/main" id="{86F4C7D9-CC49-7CA9-6386-98F3FB56C17C}"/>
              </a:ext>
            </a:extLst>
          </p:cNvPr>
          <p:cNvPicPr>
            <a:picLocks noChangeAspect="1"/>
          </p:cNvPicPr>
          <p:nvPr/>
        </p:nvPicPr>
        <p:blipFill>
          <a:blip r:embed="rId3"/>
          <a:stretch>
            <a:fillRect/>
          </a:stretch>
        </p:blipFill>
        <p:spPr>
          <a:xfrm>
            <a:off x="498764" y="2576945"/>
            <a:ext cx="10751128" cy="8420042"/>
          </a:xfrm>
          <a:prstGeom prst="rect">
            <a:avLst/>
          </a:prstGeom>
        </p:spPr>
      </p:pic>
      <p:pic>
        <p:nvPicPr>
          <p:cNvPr id="50" name="Picture 49" descr="Screen shot of Other partners that have this resource">
            <a:extLst>
              <a:ext uri="{FF2B5EF4-FFF2-40B4-BE49-F238E27FC236}">
                <a16:creationId xmlns:a16="http://schemas.microsoft.com/office/drawing/2014/main" id="{46FDED10-4342-1E98-C94E-2509839C3A8F}"/>
              </a:ext>
            </a:extLst>
          </p:cNvPr>
          <p:cNvPicPr>
            <a:picLocks noChangeAspect="1"/>
          </p:cNvPicPr>
          <p:nvPr/>
        </p:nvPicPr>
        <p:blipFill>
          <a:blip r:embed="rId4"/>
          <a:stretch>
            <a:fillRect/>
          </a:stretch>
        </p:blipFill>
        <p:spPr>
          <a:xfrm>
            <a:off x="11579103" y="2576946"/>
            <a:ext cx="12077542" cy="7749454"/>
          </a:xfrm>
          <a:prstGeom prst="rect">
            <a:avLst/>
          </a:prstGeom>
        </p:spPr>
      </p:pic>
      <p:sp>
        <p:nvSpPr>
          <p:cNvPr id="54" name="TextBox 53">
            <a:extLst>
              <a:ext uri="{FF2B5EF4-FFF2-40B4-BE49-F238E27FC236}">
                <a16:creationId xmlns:a16="http://schemas.microsoft.com/office/drawing/2014/main" id="{80784C9B-75C7-D30D-0C82-65194F3C0247}"/>
              </a:ext>
            </a:extLst>
          </p:cNvPr>
          <p:cNvSpPr txBox="1"/>
          <p:nvPr/>
        </p:nvSpPr>
        <p:spPr>
          <a:xfrm>
            <a:off x="770965" y="479834"/>
            <a:ext cx="22885680" cy="1076898"/>
          </a:xfrm>
          <a:prstGeom prst="rect">
            <a:avLst/>
          </a:prstGeom>
          <a:noFill/>
        </p:spPr>
        <p:txBody>
          <a:bodyPr wrap="square">
            <a:spAutoFit/>
          </a:bodyPr>
          <a:lstStyle/>
          <a:p>
            <a:pPr marL="0" marR="0" lvl="0" indent="0" algn="l" defTabSz="1087777" rtl="0" eaLnBrk="1" fontAlgn="auto" latinLnBrk="0" hangingPunct="1">
              <a:lnSpc>
                <a:spcPct val="100000"/>
              </a:lnSpc>
              <a:spcBef>
                <a:spcPct val="20000"/>
              </a:spcBef>
              <a:spcAft>
                <a:spcPts val="0"/>
              </a:spcAft>
              <a:buClrTx/>
              <a:buSzPct val="100000"/>
              <a:buFont typeface="Arial"/>
              <a:buNone/>
              <a:tabLst/>
              <a:defRPr/>
            </a:pPr>
            <a:r>
              <a:rPr kumimoji="0" lang="en-US" sz="6398" b="1" i="0" u="none" strike="noStrike" kern="1200" cap="none" spc="0" normalizeH="0" baseline="0" noProof="0" dirty="0">
                <a:ln>
                  <a:noFill/>
                </a:ln>
                <a:solidFill>
                  <a:srgbClr val="003E6F"/>
                </a:solidFill>
                <a:effectLst/>
                <a:uLnTx/>
                <a:uFillTx/>
                <a:latin typeface="Roboto" panose="02000000000000000000" pitchFamily="2" charset="0"/>
                <a:ea typeface="Roboto" panose="02000000000000000000" pitchFamily="2" charset="0"/>
              </a:rPr>
              <a:t>Helpful features: “Find Partners”</a:t>
            </a:r>
          </a:p>
        </p:txBody>
      </p:sp>
    </p:spTree>
    <p:extLst>
      <p:ext uri="{BB962C8B-B14F-4D97-AF65-F5344CB8AC3E}">
        <p14:creationId xmlns:p14="http://schemas.microsoft.com/office/powerpoint/2010/main" val="636456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Request with &quot;Enrich from globalIndex&quot; selected in dropdown">
            <a:extLst>
              <a:ext uri="{FF2B5EF4-FFF2-40B4-BE49-F238E27FC236}">
                <a16:creationId xmlns:a16="http://schemas.microsoft.com/office/drawing/2014/main" id="{30EA6FEA-9FDD-6882-020D-94A78EC61CB5}"/>
              </a:ext>
            </a:extLst>
          </p:cNvPr>
          <p:cNvPicPr>
            <a:picLocks noChangeAspect="1"/>
          </p:cNvPicPr>
          <p:nvPr/>
        </p:nvPicPr>
        <p:blipFill>
          <a:blip r:embed="rId3"/>
          <a:stretch>
            <a:fillRect/>
          </a:stretch>
        </p:blipFill>
        <p:spPr>
          <a:xfrm>
            <a:off x="408998" y="3022022"/>
            <a:ext cx="11210282" cy="8449541"/>
          </a:xfrm>
          <a:prstGeom prst="rect">
            <a:avLst/>
          </a:prstGeom>
        </p:spPr>
      </p:pic>
      <p:pic>
        <p:nvPicPr>
          <p:cNvPr id="5" name="Picture 4" descr="Results from Global title index search">
            <a:extLst>
              <a:ext uri="{FF2B5EF4-FFF2-40B4-BE49-F238E27FC236}">
                <a16:creationId xmlns:a16="http://schemas.microsoft.com/office/drawing/2014/main" id="{8A926ED4-5A94-7AF4-10B5-B23A851AB8D1}"/>
              </a:ext>
            </a:extLst>
          </p:cNvPr>
          <p:cNvPicPr>
            <a:picLocks noChangeAspect="1"/>
          </p:cNvPicPr>
          <p:nvPr/>
        </p:nvPicPr>
        <p:blipFill>
          <a:blip r:embed="rId4"/>
          <a:stretch>
            <a:fillRect/>
          </a:stretch>
        </p:blipFill>
        <p:spPr>
          <a:xfrm>
            <a:off x="10664825" y="5181601"/>
            <a:ext cx="13131284" cy="4237758"/>
          </a:xfrm>
          <a:prstGeom prst="rect">
            <a:avLst/>
          </a:prstGeom>
        </p:spPr>
      </p:pic>
      <p:sp>
        <p:nvSpPr>
          <p:cNvPr id="6" name="TextBox 5">
            <a:extLst>
              <a:ext uri="{FF2B5EF4-FFF2-40B4-BE49-F238E27FC236}">
                <a16:creationId xmlns:a16="http://schemas.microsoft.com/office/drawing/2014/main" id="{94B02372-866E-60A4-D00E-E1E157F99D79}"/>
              </a:ext>
            </a:extLst>
          </p:cNvPr>
          <p:cNvSpPr txBox="1"/>
          <p:nvPr/>
        </p:nvSpPr>
        <p:spPr>
          <a:xfrm>
            <a:off x="770965" y="479834"/>
            <a:ext cx="22885680" cy="1076898"/>
          </a:xfrm>
          <a:prstGeom prst="rect">
            <a:avLst/>
          </a:prstGeom>
          <a:noFill/>
        </p:spPr>
        <p:txBody>
          <a:bodyPr wrap="square">
            <a:spAutoFit/>
          </a:bodyPr>
          <a:lstStyle/>
          <a:p>
            <a:pPr marL="0" marR="0" lvl="0" indent="0" algn="l" defTabSz="1087777" rtl="0" eaLnBrk="1" fontAlgn="auto" latinLnBrk="0" hangingPunct="1">
              <a:lnSpc>
                <a:spcPct val="100000"/>
              </a:lnSpc>
              <a:spcBef>
                <a:spcPct val="20000"/>
              </a:spcBef>
              <a:spcAft>
                <a:spcPts val="0"/>
              </a:spcAft>
              <a:buClrTx/>
              <a:buSzPct val="100000"/>
              <a:buFont typeface="Arial"/>
              <a:buNone/>
              <a:tabLst/>
              <a:defRPr/>
            </a:pPr>
            <a:r>
              <a:rPr kumimoji="0" lang="en-US" sz="6398" b="1" i="0" u="none" strike="noStrike" kern="1200" cap="none" spc="0" normalizeH="0" baseline="0" noProof="0" dirty="0">
                <a:ln>
                  <a:noFill/>
                </a:ln>
                <a:solidFill>
                  <a:srgbClr val="003E6F"/>
                </a:solidFill>
                <a:effectLst/>
                <a:uLnTx/>
                <a:uFillTx/>
                <a:latin typeface="Roboto" panose="02000000000000000000" pitchFamily="2" charset="0"/>
                <a:ea typeface="Roboto" panose="02000000000000000000" pitchFamily="2" charset="0"/>
              </a:rPr>
              <a:t>Helpful features: “Enrich from Global Index”</a:t>
            </a:r>
          </a:p>
        </p:txBody>
      </p:sp>
    </p:spTree>
    <p:extLst>
      <p:ext uri="{BB962C8B-B14F-4D97-AF65-F5344CB8AC3E}">
        <p14:creationId xmlns:p14="http://schemas.microsoft.com/office/powerpoint/2010/main" val="1558665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42BC9F-C9DC-ED88-E119-269910DC6D61}"/>
              </a:ext>
            </a:extLst>
          </p:cNvPr>
          <p:cNvSpPr>
            <a:spLocks noGrp="1"/>
          </p:cNvSpPr>
          <p:nvPr>
            <p:ph type="body" idx="13"/>
          </p:nvPr>
        </p:nvSpPr>
        <p:spPr/>
        <p:txBody>
          <a:bodyPr/>
          <a:lstStyle/>
          <a:p>
            <a:endParaRPr lang="en-US" dirty="0"/>
          </a:p>
        </p:txBody>
      </p:sp>
      <p:sp>
        <p:nvSpPr>
          <p:cNvPr id="5" name="Text Placeholder 4">
            <a:extLst>
              <a:ext uri="{FF2B5EF4-FFF2-40B4-BE49-F238E27FC236}">
                <a16:creationId xmlns:a16="http://schemas.microsoft.com/office/drawing/2014/main" id="{AF567B75-2B9F-E67E-042A-9B556489B32F}"/>
              </a:ext>
            </a:extLst>
          </p:cNvPr>
          <p:cNvSpPr>
            <a:spLocks noGrp="1"/>
          </p:cNvSpPr>
          <p:nvPr>
            <p:ph type="body" sz="quarter" idx="1"/>
          </p:nvPr>
        </p:nvSpPr>
        <p:spPr/>
        <p:txBody>
          <a:bodyPr>
            <a:normAutofit/>
          </a:bodyPr>
          <a:lstStyle/>
          <a:p>
            <a:r>
              <a:rPr lang="en-US" sz="5400" dirty="0"/>
              <a:t>Helpful Features: Copyright Mediation (Rule of 5)</a:t>
            </a:r>
          </a:p>
        </p:txBody>
      </p:sp>
      <p:pic>
        <p:nvPicPr>
          <p:cNvPr id="7" name="Picture 6" descr="screenshot of copyright mediation rule">
            <a:extLst>
              <a:ext uri="{FF2B5EF4-FFF2-40B4-BE49-F238E27FC236}">
                <a16:creationId xmlns:a16="http://schemas.microsoft.com/office/drawing/2014/main" id="{A6F9C496-B1E7-5F6C-619D-EE111CC79B92}"/>
              </a:ext>
            </a:extLst>
          </p:cNvPr>
          <p:cNvPicPr>
            <a:picLocks noChangeAspect="1"/>
          </p:cNvPicPr>
          <p:nvPr/>
        </p:nvPicPr>
        <p:blipFill rotWithShape="1">
          <a:blip r:embed="rId3"/>
          <a:srcRect r="13864"/>
          <a:stretch/>
        </p:blipFill>
        <p:spPr>
          <a:xfrm>
            <a:off x="815310" y="2926597"/>
            <a:ext cx="14529083" cy="5766200"/>
          </a:xfrm>
          <a:prstGeom prst="rect">
            <a:avLst/>
          </a:prstGeom>
        </p:spPr>
      </p:pic>
      <p:pic>
        <p:nvPicPr>
          <p:cNvPr id="9" name="Picture 8" descr="Screenshot of request with Copyright mediation label">
            <a:extLst>
              <a:ext uri="{FF2B5EF4-FFF2-40B4-BE49-F238E27FC236}">
                <a16:creationId xmlns:a16="http://schemas.microsoft.com/office/drawing/2014/main" id="{ABEE57B0-224D-D13A-EF67-B12C6FE87319}"/>
              </a:ext>
            </a:extLst>
          </p:cNvPr>
          <p:cNvPicPr>
            <a:picLocks noChangeAspect="1"/>
          </p:cNvPicPr>
          <p:nvPr/>
        </p:nvPicPr>
        <p:blipFill rotWithShape="1">
          <a:blip r:embed="rId4"/>
          <a:srcRect r="24254" b="47215"/>
          <a:stretch/>
        </p:blipFill>
        <p:spPr>
          <a:xfrm>
            <a:off x="13602946" y="5217079"/>
            <a:ext cx="9318427" cy="2824262"/>
          </a:xfrm>
          <a:prstGeom prst="rect">
            <a:avLst/>
          </a:prstGeom>
          <a:ln>
            <a:noFill/>
          </a:ln>
          <a:effectLst>
            <a:outerShdw blurRad="292100" dist="139700" dir="2700000" algn="tl" rotWithShape="0">
              <a:srgbClr val="333333">
                <a:alpha val="65000"/>
              </a:srgbClr>
            </a:outerShdw>
          </a:effectLst>
        </p:spPr>
      </p:pic>
      <p:sp>
        <p:nvSpPr>
          <p:cNvPr id="10" name="Rectangle: Rounded Corners 9">
            <a:extLst>
              <a:ext uri="{FF2B5EF4-FFF2-40B4-BE49-F238E27FC236}">
                <a16:creationId xmlns:a16="http://schemas.microsoft.com/office/drawing/2014/main" id="{5DD845E1-78E2-B71B-4EFA-31F6666F51F7}"/>
              </a:ext>
            </a:extLst>
          </p:cNvPr>
          <p:cNvSpPr/>
          <p:nvPr/>
        </p:nvSpPr>
        <p:spPr>
          <a:xfrm>
            <a:off x="1030263" y="9067629"/>
            <a:ext cx="11908848" cy="399954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Copyright is handled by mediation rule</a:t>
            </a:r>
          </a:p>
          <a:p>
            <a:pPr marL="571500" indent="-571500" algn="ctr">
              <a:buFont typeface="Arial" panose="020B0604020202020204" pitchFamily="34" charset="0"/>
              <a:buChar char="•"/>
            </a:pPr>
            <a:r>
              <a:rPr lang="en-US" dirty="0"/>
              <a:t>Requests are mediated based on the rule set up. </a:t>
            </a:r>
          </a:p>
          <a:p>
            <a:pPr marL="571500" indent="-571500" algn="ctr">
              <a:buFont typeface="Arial" panose="020B0604020202020204" pitchFamily="34" charset="0"/>
              <a:buChar char="•"/>
            </a:pPr>
            <a:r>
              <a:rPr lang="en-US" dirty="0"/>
              <a:t>Options are to cancel, purchase,  or allow to go through for later payment/reporting</a:t>
            </a:r>
          </a:p>
        </p:txBody>
      </p:sp>
    </p:spTree>
    <p:extLst>
      <p:ext uri="{BB962C8B-B14F-4D97-AF65-F5344CB8AC3E}">
        <p14:creationId xmlns:p14="http://schemas.microsoft.com/office/powerpoint/2010/main" val="4063232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D6AF03-2180-D85E-450A-A46B484DADA5}"/>
              </a:ext>
            </a:extLst>
          </p:cNvPr>
          <p:cNvSpPr>
            <a:spLocks noGrp="1"/>
          </p:cNvSpPr>
          <p:nvPr>
            <p:ph type="body" sz="quarter" idx="1"/>
          </p:nvPr>
        </p:nvSpPr>
        <p:spPr/>
        <p:txBody>
          <a:bodyPr/>
          <a:lstStyle/>
          <a:p>
            <a:r>
              <a:rPr lang="en-US" dirty="0"/>
              <a:t>Things I’m looking forward to down the roadmap…</a:t>
            </a:r>
          </a:p>
        </p:txBody>
      </p:sp>
      <p:pic>
        <p:nvPicPr>
          <p:cNvPr id="4" name="Picture 3" descr="Picture of road in fall with white poofy clouds in sky. ">
            <a:extLst>
              <a:ext uri="{FF2B5EF4-FFF2-40B4-BE49-F238E27FC236}">
                <a16:creationId xmlns:a16="http://schemas.microsoft.com/office/drawing/2014/main" id="{BD6DD6A4-BA8C-EEE3-7DD6-1312529F016C}"/>
              </a:ext>
            </a:extLst>
          </p:cNvPr>
          <p:cNvPicPr>
            <a:picLocks noChangeAspect="1"/>
          </p:cNvPicPr>
          <p:nvPr/>
        </p:nvPicPr>
        <p:blipFill rotWithShape="1">
          <a:blip r:embed="rId3"/>
          <a:srcRect b="16785"/>
          <a:stretch/>
        </p:blipFill>
        <p:spPr>
          <a:xfrm>
            <a:off x="1112115" y="2778945"/>
            <a:ext cx="13864281" cy="86503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098BF3C8-F91A-2540-7521-88751C3B5A4A}"/>
              </a:ext>
            </a:extLst>
          </p:cNvPr>
          <p:cNvSpPr txBox="1"/>
          <p:nvPr/>
        </p:nvSpPr>
        <p:spPr>
          <a:xfrm>
            <a:off x="15347092" y="3113903"/>
            <a:ext cx="7574281" cy="7478970"/>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Further Letter enhancements </a:t>
            </a:r>
          </a:p>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E-book lending development</a:t>
            </a:r>
          </a:p>
          <a:p>
            <a:pPr marL="571500" indent="-571500">
              <a:buFont typeface="Arial" panose="020B0604020202020204" pitchFamily="34" charset="0"/>
              <a:buChar char="•"/>
            </a:pPr>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Greater peer-to-peer connectivity with other systems </a:t>
            </a:r>
          </a:p>
          <a:p>
            <a:pPr marL="571500" indent="-571500">
              <a:buFont typeface="Arial" panose="020B0604020202020204" pitchFamily="34" charset="0"/>
              <a:buChar char="•"/>
            </a:pPr>
            <a:endParaRPr lang="en-US" sz="4000" dirty="0">
              <a:solidFill>
                <a:schemeClr val="tx2"/>
              </a:solidFill>
              <a:latin typeface="Roboto" panose="02000000000000000000" pitchFamily="2" charset="0"/>
              <a:ea typeface="Roboto" panose="02000000000000000000" pitchFamily="2" charset="0"/>
              <a:cs typeface="Roboto" panose="02000000000000000000" pitchFamily="2" charset="0"/>
            </a:endParaRPr>
          </a:p>
          <a:p>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Speaking of roadmaps: </a:t>
            </a:r>
          </a:p>
          <a:p>
            <a:endParaRPr lang="en-US" sz="4000" dirty="0">
              <a:solidFill>
                <a:schemeClr val="tx2"/>
              </a:solidFill>
              <a:latin typeface="Roboto" panose="02000000000000000000" pitchFamily="2" charset="0"/>
              <a:ea typeface="Roboto" panose="02000000000000000000" pitchFamily="2" charset="0"/>
              <a:cs typeface="Roboto" panose="02000000000000000000" pitchFamily="2" charset="0"/>
            </a:endParaRPr>
          </a:p>
          <a:p>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Rapido &amp; RapidILL NERS Enhancement requests for  ELUNA/IGELU members are</a:t>
            </a:r>
          </a:p>
          <a:p>
            <a:r>
              <a:rPr lang="en-US" sz="4000" dirty="0">
                <a:solidFill>
                  <a:schemeClr val="tx2"/>
                </a:solidFill>
                <a:latin typeface="Roboto" panose="02000000000000000000" pitchFamily="2" charset="0"/>
                <a:ea typeface="Roboto" panose="02000000000000000000" pitchFamily="2" charset="0"/>
                <a:cs typeface="Roboto" panose="02000000000000000000" pitchFamily="2" charset="0"/>
              </a:rPr>
              <a:t>Due by 8/1/2023!!  </a:t>
            </a:r>
          </a:p>
        </p:txBody>
      </p:sp>
      <p:sp>
        <p:nvSpPr>
          <p:cNvPr id="6" name="TextBox 5">
            <a:extLst>
              <a:ext uri="{FF2B5EF4-FFF2-40B4-BE49-F238E27FC236}">
                <a16:creationId xmlns:a16="http://schemas.microsoft.com/office/drawing/2014/main" id="{4A390EA5-C072-487D-1B4A-1BF2197A1852}"/>
              </a:ext>
            </a:extLst>
          </p:cNvPr>
          <p:cNvSpPr txBox="1"/>
          <p:nvPr/>
        </p:nvSpPr>
        <p:spPr>
          <a:xfrm>
            <a:off x="14383265" y="11121122"/>
            <a:ext cx="2892202" cy="400110"/>
          </a:xfrm>
          <a:prstGeom prst="rect">
            <a:avLst/>
          </a:prstGeom>
          <a:noFill/>
        </p:spPr>
        <p:txBody>
          <a:bodyPr wrap="none" rtlCol="0">
            <a:spAutoFit/>
          </a:bodyPr>
          <a:lstStyle/>
          <a:p>
            <a:r>
              <a:rPr lang="en-US" sz="2000" dirty="0"/>
              <a:t>Photo Credit: Sarah Shank</a:t>
            </a:r>
          </a:p>
        </p:txBody>
      </p:sp>
    </p:spTree>
    <p:extLst>
      <p:ext uri="{BB962C8B-B14F-4D97-AF65-F5344CB8AC3E}">
        <p14:creationId xmlns:p14="http://schemas.microsoft.com/office/powerpoint/2010/main" val="1449043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36C6D9-F513-28F1-98A9-4503EFB16CE6}"/>
              </a:ext>
            </a:extLst>
          </p:cNvPr>
          <p:cNvSpPr>
            <a:spLocks noGrp="1"/>
          </p:cNvSpPr>
          <p:nvPr>
            <p:ph type="title"/>
          </p:nvPr>
        </p:nvSpPr>
        <p:spPr>
          <a:xfrm>
            <a:off x="1098350" y="859344"/>
            <a:ext cx="21939885" cy="1050681"/>
          </a:xfrm>
        </p:spPr>
        <p:txBody>
          <a:bodyPr/>
          <a:lstStyle/>
          <a:p>
            <a:r>
              <a:rPr lang="en-US" sz="5400" dirty="0"/>
              <a:t>Responses to my Requests via Emails/ALA forms</a:t>
            </a:r>
          </a:p>
        </p:txBody>
      </p:sp>
      <p:sp>
        <p:nvSpPr>
          <p:cNvPr id="8" name="Speech Bubble: Oval 7">
            <a:extLst>
              <a:ext uri="{FF2B5EF4-FFF2-40B4-BE49-F238E27FC236}">
                <a16:creationId xmlns:a16="http://schemas.microsoft.com/office/drawing/2014/main" id="{36F70989-1A46-E4F2-4076-3B824BECBCAB}"/>
              </a:ext>
            </a:extLst>
          </p:cNvPr>
          <p:cNvSpPr/>
          <p:nvPr/>
        </p:nvSpPr>
        <p:spPr>
          <a:xfrm>
            <a:off x="0" y="1956813"/>
            <a:ext cx="7339914" cy="4621428"/>
          </a:xfrm>
          <a:prstGeom prst="wedgeEllipseCallout">
            <a:avLst>
              <a:gd name="adj1" fmla="val -44812"/>
              <a:gd name="adj2" fmla="val -4745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kern="100" dirty="0">
                <a:solidFill>
                  <a:srgbClr val="1F497D"/>
                </a:solidFill>
                <a:effectLst/>
                <a:latin typeface="Roboto" panose="02000000000000000000" pitchFamily="2" charset="0"/>
                <a:ea typeface="Roboto" panose="02000000000000000000" pitchFamily="2" charset="0"/>
                <a:cs typeface="Roboto" panose="02000000000000000000" pitchFamily="2" charset="0"/>
              </a:rPr>
              <a:t>“Just wanted to let you know we are packaging this up today. I will follow-up with the Lending Web link and login after I’ve dusted it off.”</a:t>
            </a:r>
            <a:endParaRPr lang="en-US" sz="3200" b="1" kern="100" dirty="0">
              <a:effectLst/>
              <a:latin typeface="Roboto" panose="02000000000000000000" pitchFamily="2" charset="0"/>
              <a:ea typeface="Roboto" panose="02000000000000000000" pitchFamily="2" charset="0"/>
              <a:cs typeface="Roboto" panose="02000000000000000000" pitchFamily="2" charset="0"/>
            </a:endParaRPr>
          </a:p>
          <a:p>
            <a:pPr algn="ctr"/>
            <a:endParaRPr lang="en-US" dirty="0"/>
          </a:p>
        </p:txBody>
      </p:sp>
      <p:sp>
        <p:nvSpPr>
          <p:cNvPr id="10" name="Speech Bubble: Oval 9">
            <a:extLst>
              <a:ext uri="{FF2B5EF4-FFF2-40B4-BE49-F238E27FC236}">
                <a16:creationId xmlns:a16="http://schemas.microsoft.com/office/drawing/2014/main" id="{E24871E5-B505-B168-16FB-F9D78BAB3AFB}"/>
              </a:ext>
            </a:extLst>
          </p:cNvPr>
          <p:cNvSpPr/>
          <p:nvPr/>
        </p:nvSpPr>
        <p:spPr>
          <a:xfrm>
            <a:off x="0" y="5874736"/>
            <a:ext cx="7339914" cy="3385751"/>
          </a:xfrm>
          <a:prstGeom prst="wedgeEllipseCallout">
            <a:avLst>
              <a:gd name="adj1" fmla="val -36058"/>
              <a:gd name="adj2" fmla="val 578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latin typeface="Roboto" panose="02000000000000000000" pitchFamily="2" charset="0"/>
                <a:ea typeface="Roboto" panose="02000000000000000000" pitchFamily="2" charset="0"/>
                <a:cs typeface="Roboto" panose="02000000000000000000" pitchFamily="2" charset="0"/>
              </a:rPr>
              <a:t>“Can you clarify? What ALA form?”</a:t>
            </a:r>
          </a:p>
          <a:p>
            <a:pPr algn="ctr"/>
            <a:endParaRPr lang="en-US" dirty="0"/>
          </a:p>
        </p:txBody>
      </p:sp>
      <p:sp>
        <p:nvSpPr>
          <p:cNvPr id="11" name="Speech Bubble: Oval 10">
            <a:extLst>
              <a:ext uri="{FF2B5EF4-FFF2-40B4-BE49-F238E27FC236}">
                <a16:creationId xmlns:a16="http://schemas.microsoft.com/office/drawing/2014/main" id="{AC833DE7-D08B-5314-F722-04B3B7AF404D}"/>
              </a:ext>
            </a:extLst>
          </p:cNvPr>
          <p:cNvSpPr/>
          <p:nvPr/>
        </p:nvSpPr>
        <p:spPr>
          <a:xfrm>
            <a:off x="6213072" y="1932578"/>
            <a:ext cx="8871810" cy="5566168"/>
          </a:xfrm>
          <a:prstGeom prst="wedgeEllipseCallout">
            <a:avLst>
              <a:gd name="adj1" fmla="val -52772"/>
              <a:gd name="adj2" fmla="val 707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“Our ILL is in a bit of disarray. I'm definitely open to loaning outside of OCLC, but we may not be the best reciprocal partner at the moment”</a:t>
            </a:r>
          </a:p>
        </p:txBody>
      </p:sp>
      <p:sp>
        <p:nvSpPr>
          <p:cNvPr id="12" name="Speech Bubble: Oval 11">
            <a:extLst>
              <a:ext uri="{FF2B5EF4-FFF2-40B4-BE49-F238E27FC236}">
                <a16:creationId xmlns:a16="http://schemas.microsoft.com/office/drawing/2014/main" id="{9B04FCC8-A91F-230A-A221-C2672074A084}"/>
              </a:ext>
            </a:extLst>
          </p:cNvPr>
          <p:cNvSpPr/>
          <p:nvPr/>
        </p:nvSpPr>
        <p:spPr>
          <a:xfrm>
            <a:off x="1098350" y="8427308"/>
            <a:ext cx="8194418" cy="5288692"/>
          </a:xfrm>
          <a:prstGeom prst="wedgeEllipseCallout">
            <a:avLst>
              <a:gd name="adj1" fmla="val -62296"/>
              <a:gd name="adj2" fmla="val 4340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latin typeface="Roboto" panose="02000000000000000000" pitchFamily="2" charset="0"/>
                <a:ea typeface="Roboto" panose="02000000000000000000" pitchFamily="2" charset="0"/>
                <a:cs typeface="Roboto" panose="02000000000000000000" pitchFamily="2" charset="0"/>
              </a:rPr>
              <a:t>“We can absolutely lend this item to you. I have pulled it and it will go out with the mail”</a:t>
            </a:r>
          </a:p>
        </p:txBody>
      </p:sp>
      <p:sp>
        <p:nvSpPr>
          <p:cNvPr id="14" name="Speech Bubble: Oval 13">
            <a:extLst>
              <a:ext uri="{FF2B5EF4-FFF2-40B4-BE49-F238E27FC236}">
                <a16:creationId xmlns:a16="http://schemas.microsoft.com/office/drawing/2014/main" id="{02856E7D-F02B-C572-6080-F7CFCA195A5B}"/>
              </a:ext>
            </a:extLst>
          </p:cNvPr>
          <p:cNvSpPr/>
          <p:nvPr/>
        </p:nvSpPr>
        <p:spPr>
          <a:xfrm>
            <a:off x="8472616" y="6578241"/>
            <a:ext cx="7033224" cy="4769708"/>
          </a:xfrm>
          <a:prstGeom prst="wedgeEllipseCallout">
            <a:avLst>
              <a:gd name="adj1" fmla="val 73202"/>
              <a:gd name="adj2" fmla="val -550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tx2"/>
                </a:solidFill>
                <a:effectLst/>
                <a:latin typeface="Roboto" panose="02000000000000000000" pitchFamily="2" charset="0"/>
                <a:ea typeface="Roboto" panose="02000000000000000000" pitchFamily="2" charset="0"/>
                <a:cs typeface="Roboto" panose="02000000000000000000" pitchFamily="2" charset="0"/>
              </a:rPr>
              <a:t>“We send to anyone in the country who asks nicely for free so we have sent the score requested.”</a:t>
            </a:r>
          </a:p>
          <a:p>
            <a:pPr algn="ctr"/>
            <a:endParaRPr lang="en-US" dirty="0"/>
          </a:p>
        </p:txBody>
      </p:sp>
      <p:sp>
        <p:nvSpPr>
          <p:cNvPr id="13" name="Speech Bubble: Oval 12">
            <a:extLst>
              <a:ext uri="{FF2B5EF4-FFF2-40B4-BE49-F238E27FC236}">
                <a16:creationId xmlns:a16="http://schemas.microsoft.com/office/drawing/2014/main" id="{777EC85D-80F7-97DD-4B14-DAF1CFC33420}"/>
              </a:ext>
            </a:extLst>
          </p:cNvPr>
          <p:cNvSpPr/>
          <p:nvPr/>
        </p:nvSpPr>
        <p:spPr>
          <a:xfrm>
            <a:off x="10425470" y="10372945"/>
            <a:ext cx="6577427" cy="3919591"/>
          </a:xfrm>
          <a:prstGeom prst="wedgeEllipseCallout">
            <a:avLst>
              <a:gd name="adj1" fmla="val -76902"/>
              <a:gd name="adj2" fmla="val -4874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kern="100" dirty="0">
                <a:effectLst/>
                <a:latin typeface="Roboto" panose="02000000000000000000" pitchFamily="2" charset="0"/>
                <a:ea typeface="Roboto" panose="02000000000000000000" pitchFamily="2" charset="0"/>
                <a:cs typeface="Roboto" panose="02000000000000000000" pitchFamily="2" charset="0"/>
              </a:rPr>
              <a:t>“Please send us a reciprocal partnership contract and we will forward it to our administration team”</a:t>
            </a:r>
          </a:p>
          <a:p>
            <a:pPr algn="ctr"/>
            <a:endParaRPr lang="en-US" dirty="0"/>
          </a:p>
        </p:txBody>
      </p:sp>
      <p:sp>
        <p:nvSpPr>
          <p:cNvPr id="15" name="Speech Bubble: Oval 14">
            <a:extLst>
              <a:ext uri="{FF2B5EF4-FFF2-40B4-BE49-F238E27FC236}">
                <a16:creationId xmlns:a16="http://schemas.microsoft.com/office/drawing/2014/main" id="{AFFC0108-9196-DE35-C785-A440BB5CBE90}"/>
              </a:ext>
            </a:extLst>
          </p:cNvPr>
          <p:cNvSpPr/>
          <p:nvPr/>
        </p:nvSpPr>
        <p:spPr>
          <a:xfrm>
            <a:off x="13792485" y="2088292"/>
            <a:ext cx="6178379" cy="4769708"/>
          </a:xfrm>
          <a:prstGeom prst="wedgeEllipseCallout">
            <a:avLst>
              <a:gd name="adj1" fmla="val 87167"/>
              <a:gd name="adj2" fmla="val -70142"/>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a:lnSpc>
                <a:spcPct val="107000"/>
              </a:lnSpc>
              <a:spcBef>
                <a:spcPts val="0"/>
              </a:spcBef>
              <a:spcAft>
                <a:spcPts val="800"/>
              </a:spcAft>
            </a:pPr>
            <a:r>
              <a:rPr lang="en-US" sz="3600" b="1" kern="100" dirty="0">
                <a:solidFill>
                  <a:srgbClr val="1F497D"/>
                </a:solidFill>
                <a:latin typeface="Roboto" panose="02000000000000000000" pitchFamily="2" charset="0"/>
                <a:ea typeface="Roboto" panose="02000000000000000000" pitchFamily="2" charset="0"/>
                <a:cs typeface="Roboto" panose="02000000000000000000" pitchFamily="2" charset="0"/>
              </a:rPr>
              <a:t>“W</a:t>
            </a:r>
            <a:r>
              <a:rPr lang="en-US" sz="3600" b="1" kern="100" dirty="0">
                <a:solidFill>
                  <a:srgbClr val="1F497D"/>
                </a:solidFill>
                <a:effectLst/>
                <a:latin typeface="Roboto" panose="02000000000000000000" pitchFamily="2" charset="0"/>
                <a:ea typeface="Roboto" panose="02000000000000000000" pitchFamily="2" charset="0"/>
                <a:cs typeface="Roboto" panose="02000000000000000000" pitchFamily="2" charset="0"/>
              </a:rPr>
              <a:t>e do require the ALA request form in order to process the request on our end” </a:t>
            </a:r>
            <a:endParaRPr lang="en-US" sz="3600" b="1" kern="100" dirty="0">
              <a:effectLst/>
              <a:latin typeface="Roboto" panose="02000000000000000000" pitchFamily="2" charset="0"/>
              <a:ea typeface="Roboto" panose="02000000000000000000" pitchFamily="2" charset="0"/>
              <a:cs typeface="Roboto" panose="02000000000000000000" pitchFamily="2" charset="0"/>
            </a:endParaRPr>
          </a:p>
        </p:txBody>
      </p:sp>
      <p:sp>
        <p:nvSpPr>
          <p:cNvPr id="9" name="Speech Bubble: Oval 8">
            <a:extLst>
              <a:ext uri="{FF2B5EF4-FFF2-40B4-BE49-F238E27FC236}">
                <a16:creationId xmlns:a16="http://schemas.microsoft.com/office/drawing/2014/main" id="{2DEA27F6-580A-3887-FDD4-60B3A6D32971}"/>
              </a:ext>
            </a:extLst>
          </p:cNvPr>
          <p:cNvSpPr/>
          <p:nvPr/>
        </p:nvSpPr>
        <p:spPr>
          <a:xfrm>
            <a:off x="14267075" y="7654459"/>
            <a:ext cx="6905537" cy="3919591"/>
          </a:xfrm>
          <a:prstGeom prst="wedgeEllipseCallout">
            <a:avLst>
              <a:gd name="adj1" fmla="val -7407"/>
              <a:gd name="adj2" fmla="val 1261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latin typeface="Roboto" panose="02000000000000000000" pitchFamily="2" charset="0"/>
                <a:ea typeface="Roboto" panose="02000000000000000000" pitchFamily="2" charset="0"/>
                <a:cs typeface="Roboto" panose="02000000000000000000" pitchFamily="2" charset="0"/>
              </a:rPr>
              <a:t>“Unfortunately, we no longer process ALA requests.  Hopefully, you can find this book at another library”</a:t>
            </a:r>
          </a:p>
        </p:txBody>
      </p:sp>
      <p:sp>
        <p:nvSpPr>
          <p:cNvPr id="16" name="Speech Bubble: Oval 15">
            <a:extLst>
              <a:ext uri="{FF2B5EF4-FFF2-40B4-BE49-F238E27FC236}">
                <a16:creationId xmlns:a16="http://schemas.microsoft.com/office/drawing/2014/main" id="{8FC57944-241F-876C-C1F4-B1B919B59724}"/>
              </a:ext>
            </a:extLst>
          </p:cNvPr>
          <p:cNvSpPr/>
          <p:nvPr/>
        </p:nvSpPr>
        <p:spPr>
          <a:xfrm>
            <a:off x="18732099" y="4193387"/>
            <a:ext cx="5645551" cy="4769708"/>
          </a:xfrm>
          <a:prstGeom prst="wedgeEllipseCallout">
            <a:avLst>
              <a:gd name="adj1" fmla="val 33448"/>
              <a:gd name="adj2" fmla="val 84262"/>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algn="ctr">
              <a:lnSpc>
                <a:spcPct val="107000"/>
              </a:lnSpc>
              <a:spcBef>
                <a:spcPts val="0"/>
              </a:spcBef>
              <a:spcAft>
                <a:spcPts val="800"/>
              </a:spcAft>
            </a:pPr>
            <a:r>
              <a:rPr lang="en-US" sz="3600" b="1" kern="100" dirty="0">
                <a:solidFill>
                  <a:schemeClr val="tx2"/>
                </a:solidFill>
                <a:effectLst/>
                <a:latin typeface="Roboto" panose="02000000000000000000" pitchFamily="2" charset="0"/>
                <a:ea typeface="Roboto" panose="02000000000000000000" pitchFamily="2" charset="0"/>
                <a:cs typeface="Roboto" panose="02000000000000000000" pitchFamily="2" charset="0"/>
              </a:rPr>
              <a:t>“So, we went ahead and added it manually. We have sent it out to you all.”</a:t>
            </a:r>
          </a:p>
        </p:txBody>
      </p:sp>
    </p:spTree>
    <p:extLst>
      <p:ext uri="{BB962C8B-B14F-4D97-AF65-F5344CB8AC3E}">
        <p14:creationId xmlns:p14="http://schemas.microsoft.com/office/powerpoint/2010/main" val="3849259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E94F426-5D64-A706-FE8B-43575D72B7A8}"/>
              </a:ext>
            </a:extLst>
          </p:cNvPr>
          <p:cNvSpPr>
            <a:spLocks noGrp="1"/>
          </p:cNvSpPr>
          <p:nvPr>
            <p:ph type="title"/>
          </p:nvPr>
        </p:nvSpPr>
        <p:spPr>
          <a:xfrm>
            <a:off x="1099638" y="519328"/>
            <a:ext cx="7425140" cy="2004660"/>
          </a:xfrm>
        </p:spPr>
        <p:txBody>
          <a:bodyPr/>
          <a:lstStyle/>
          <a:p>
            <a:r>
              <a:rPr lang="en-US" sz="6000" b="1" dirty="0"/>
              <a:t>The Road Not Taken</a:t>
            </a:r>
            <a:br>
              <a:rPr lang="en-US" sz="6000" b="0" i="0" dirty="0">
                <a:effectLst/>
              </a:rPr>
            </a:br>
            <a:endParaRPr lang="en-US" dirty="0"/>
          </a:p>
        </p:txBody>
      </p:sp>
      <p:sp>
        <p:nvSpPr>
          <p:cNvPr id="2" name="Text Placeholder 1">
            <a:extLst>
              <a:ext uri="{FF2B5EF4-FFF2-40B4-BE49-F238E27FC236}">
                <a16:creationId xmlns:a16="http://schemas.microsoft.com/office/drawing/2014/main" id="{E26C1815-385D-45A8-0614-DFBC81138844}"/>
              </a:ext>
            </a:extLst>
          </p:cNvPr>
          <p:cNvSpPr>
            <a:spLocks noGrp="1"/>
          </p:cNvSpPr>
          <p:nvPr>
            <p:ph type="body" sz="half" idx="2"/>
          </p:nvPr>
        </p:nvSpPr>
        <p:spPr>
          <a:xfrm>
            <a:off x="467833" y="2706811"/>
            <a:ext cx="10560127" cy="8826750"/>
          </a:xfrm>
        </p:spPr>
        <p:txBody>
          <a:bodyPr>
            <a:noAutofit/>
          </a:bodyPr>
          <a:lstStyle/>
          <a:p>
            <a:pPr marL="0" indent="0">
              <a:lnSpc>
                <a:spcPct val="90000"/>
              </a:lnSpc>
            </a:pPr>
            <a:r>
              <a:rPr lang="en-US" sz="4400" b="1" dirty="0"/>
              <a:t>“</a:t>
            </a:r>
            <a:r>
              <a:rPr lang="en-US" sz="4400" b="1" i="0" dirty="0">
                <a:effectLst/>
              </a:rPr>
              <a:t>Two Roads diverged in a yellow wood, </a:t>
            </a:r>
            <a:br>
              <a:rPr lang="en-US" sz="4400" b="1" i="0" dirty="0">
                <a:effectLst/>
              </a:rPr>
            </a:br>
            <a:r>
              <a:rPr lang="en-US" sz="4400" b="1" i="0" dirty="0">
                <a:effectLst/>
              </a:rPr>
              <a:t>And sorry I could not travel both…</a:t>
            </a:r>
            <a:br>
              <a:rPr lang="en-US" sz="4400" b="1" i="0" dirty="0">
                <a:effectLst/>
              </a:rPr>
            </a:br>
            <a:endParaRPr lang="en-US" sz="4400" b="1" i="0" dirty="0">
              <a:effectLst/>
            </a:endParaRPr>
          </a:p>
          <a:p>
            <a:pPr marL="0" indent="0">
              <a:lnSpc>
                <a:spcPct val="90000"/>
              </a:lnSpc>
            </a:pPr>
            <a:r>
              <a:rPr lang="en-US" sz="4400" b="1" i="0" dirty="0">
                <a:effectLst/>
              </a:rPr>
              <a:t>I shall be telling this with a sigh</a:t>
            </a:r>
            <a:br>
              <a:rPr lang="en-US" sz="4400" b="1" dirty="0"/>
            </a:br>
            <a:r>
              <a:rPr lang="en-US" sz="4400" b="1" i="0" dirty="0">
                <a:effectLst/>
              </a:rPr>
              <a:t>Somewhere ages and ages hence:</a:t>
            </a:r>
            <a:br>
              <a:rPr lang="en-US" sz="4400" b="1" i="0" dirty="0">
                <a:effectLst/>
              </a:rPr>
            </a:br>
            <a:r>
              <a:rPr lang="en-US" sz="4400" b="1" i="0" dirty="0">
                <a:effectLst/>
              </a:rPr>
              <a:t>Two roads diverged in a wood, and I—</a:t>
            </a:r>
            <a:br>
              <a:rPr lang="en-US" sz="4400" b="1" i="0" dirty="0">
                <a:effectLst/>
              </a:rPr>
            </a:br>
            <a:r>
              <a:rPr lang="en-US" sz="4400" b="1" i="0" dirty="0">
                <a:effectLst/>
              </a:rPr>
              <a:t>I took the one less traveled by,</a:t>
            </a:r>
            <a:br>
              <a:rPr lang="en-US" sz="4400" b="1" i="0" dirty="0">
                <a:effectLst/>
              </a:rPr>
            </a:br>
            <a:r>
              <a:rPr lang="en-US" sz="4400" b="1" i="0" dirty="0">
                <a:effectLst/>
              </a:rPr>
              <a:t>And that has made all the difference.”</a:t>
            </a:r>
          </a:p>
          <a:p>
            <a:pPr marL="0" indent="0">
              <a:lnSpc>
                <a:spcPct val="90000"/>
              </a:lnSpc>
            </a:pPr>
            <a:endParaRPr lang="en-US" sz="4400" b="0" i="0" dirty="0">
              <a:effectLst/>
            </a:endParaRPr>
          </a:p>
          <a:p>
            <a:pPr marL="0" indent="0">
              <a:lnSpc>
                <a:spcPct val="90000"/>
              </a:lnSpc>
            </a:pPr>
            <a:r>
              <a:rPr lang="en-US" sz="4400" dirty="0"/>
              <a:t>--Robert Frost</a:t>
            </a:r>
          </a:p>
        </p:txBody>
      </p:sp>
      <p:pic>
        <p:nvPicPr>
          <p:cNvPr id="4" name="Picture 3" descr="Fork in rural forest road">
            <a:extLst>
              <a:ext uri="{FF2B5EF4-FFF2-40B4-BE49-F238E27FC236}">
                <a16:creationId xmlns:a16="http://schemas.microsoft.com/office/drawing/2014/main" id="{92674B7B-ED53-3FEC-5B60-6ABDCD32BD72}"/>
              </a:ext>
            </a:extLst>
          </p:cNvPr>
          <p:cNvPicPr>
            <a:picLocks noChangeAspect="1"/>
          </p:cNvPicPr>
          <p:nvPr/>
        </p:nvPicPr>
        <p:blipFill rotWithShape="1">
          <a:blip r:embed="rId3"/>
          <a:srcRect l="13673" r="14785"/>
          <a:stretch/>
        </p:blipFill>
        <p:spPr>
          <a:xfrm>
            <a:off x="11027960" y="1169581"/>
            <a:ext cx="12208081" cy="9683940"/>
          </a:xfrm>
          <a:prstGeom prst="rect">
            <a:avLst/>
          </a:prstGeom>
          <a:noFill/>
        </p:spPr>
      </p:pic>
      <p:sp>
        <p:nvSpPr>
          <p:cNvPr id="3" name="TextBox 2">
            <a:extLst>
              <a:ext uri="{FF2B5EF4-FFF2-40B4-BE49-F238E27FC236}">
                <a16:creationId xmlns:a16="http://schemas.microsoft.com/office/drawing/2014/main" id="{9C79A9B3-24AE-962D-368C-598C8955FD32}"/>
              </a:ext>
            </a:extLst>
          </p:cNvPr>
          <p:cNvSpPr txBox="1"/>
          <p:nvPr/>
        </p:nvSpPr>
        <p:spPr>
          <a:xfrm>
            <a:off x="11027960" y="10969228"/>
            <a:ext cx="9768109" cy="400110"/>
          </a:xfrm>
          <a:prstGeom prst="rect">
            <a:avLst/>
          </a:prstGeom>
          <a:noFill/>
        </p:spPr>
        <p:txBody>
          <a:bodyPr wrap="square" rtlCol="0">
            <a:spAutoFit/>
          </a:bodyPr>
          <a:lstStyle/>
          <a:p>
            <a:r>
              <a:rPr lang="en-US" sz="2000" dirty="0"/>
              <a:t>Image credit: Stock images</a:t>
            </a:r>
          </a:p>
        </p:txBody>
      </p:sp>
    </p:spTree>
    <p:extLst>
      <p:ext uri="{BB962C8B-B14F-4D97-AF65-F5344CB8AC3E}">
        <p14:creationId xmlns:p14="http://schemas.microsoft.com/office/powerpoint/2010/main" val="684204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1B0617-5554-136C-B339-0F767A309607}"/>
              </a:ext>
            </a:extLst>
          </p:cNvPr>
          <p:cNvSpPr>
            <a:spLocks noGrp="1"/>
          </p:cNvSpPr>
          <p:nvPr>
            <p:ph type="body" sz="quarter" idx="1"/>
          </p:nvPr>
        </p:nvSpPr>
        <p:spPr>
          <a:xfrm>
            <a:off x="310896" y="3822192"/>
            <a:ext cx="7114031" cy="5047488"/>
          </a:xfrm>
        </p:spPr>
        <p:txBody>
          <a:bodyPr>
            <a:normAutofit fontScale="92500" lnSpcReduction="20000"/>
          </a:bodyPr>
          <a:lstStyle/>
          <a:p>
            <a:pPr algn="ctr"/>
            <a:r>
              <a:rPr lang="en-US" sz="9600" dirty="0"/>
              <a:t>Thank you! </a:t>
            </a:r>
          </a:p>
          <a:p>
            <a:pPr algn="ctr"/>
            <a:r>
              <a:rPr lang="en-US" dirty="0"/>
              <a:t>Any Questions?</a:t>
            </a:r>
          </a:p>
          <a:p>
            <a:pPr algn="ctr"/>
            <a:r>
              <a:rPr lang="en-US" dirty="0">
                <a:hlinkClick r:id="rId3"/>
              </a:rPr>
              <a:t>sshank@ithaca.edu</a:t>
            </a:r>
            <a:endParaRPr lang="en-US" dirty="0"/>
          </a:p>
          <a:p>
            <a:pPr algn="ctr"/>
            <a:r>
              <a:rPr lang="en-US" dirty="0"/>
              <a:t>607-274-3891</a:t>
            </a:r>
          </a:p>
          <a:p>
            <a:pPr algn="ctr"/>
            <a:endParaRPr lang="en-US" dirty="0"/>
          </a:p>
          <a:p>
            <a:pPr algn="ctr"/>
            <a:r>
              <a:rPr lang="en-US" dirty="0"/>
              <a:t>OCLC: XIM</a:t>
            </a:r>
          </a:p>
          <a:p>
            <a:pPr algn="ctr"/>
            <a:r>
              <a:rPr lang="en-US" dirty="0"/>
              <a:t>ISO ILL: ITHACARS</a:t>
            </a:r>
          </a:p>
        </p:txBody>
      </p:sp>
      <p:pic>
        <p:nvPicPr>
          <p:cNvPr id="5" name="Picture 4" descr="Grid of cats on or in boxes. &quot;If my cats packed your ILL items...They'd pack themselves &quot;">
            <a:extLst>
              <a:ext uri="{FF2B5EF4-FFF2-40B4-BE49-F238E27FC236}">
                <a16:creationId xmlns:a16="http://schemas.microsoft.com/office/drawing/2014/main" id="{FBFE14EF-F1E8-472F-38AE-E9D86A541A82}"/>
              </a:ext>
            </a:extLst>
          </p:cNvPr>
          <p:cNvPicPr>
            <a:picLocks noChangeAspect="1"/>
          </p:cNvPicPr>
          <p:nvPr/>
        </p:nvPicPr>
        <p:blipFill>
          <a:blip r:embed="rId4"/>
          <a:stretch>
            <a:fillRect/>
          </a:stretch>
        </p:blipFill>
        <p:spPr>
          <a:xfrm>
            <a:off x="9464675" y="665630"/>
            <a:ext cx="13336400" cy="10669120"/>
          </a:xfrm>
          <a:prstGeom prst="rect">
            <a:avLst/>
          </a:prstGeom>
        </p:spPr>
      </p:pic>
    </p:spTree>
    <p:extLst>
      <p:ext uri="{BB962C8B-B14F-4D97-AF65-F5344CB8AC3E}">
        <p14:creationId xmlns:p14="http://schemas.microsoft.com/office/powerpoint/2010/main" val="380802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5014B9-A886-5D8E-05D6-98E6DAE23222}"/>
              </a:ext>
            </a:extLst>
          </p:cNvPr>
          <p:cNvSpPr>
            <a:spLocks noGrp="1"/>
          </p:cNvSpPr>
          <p:nvPr>
            <p:ph type="body" sz="quarter" idx="15"/>
          </p:nvPr>
        </p:nvSpPr>
        <p:spPr>
          <a:xfrm>
            <a:off x="811987" y="5380074"/>
            <a:ext cx="10883825" cy="5204799"/>
          </a:xfrm>
        </p:spPr>
        <p:txBody>
          <a:bodyPr/>
          <a:lstStyle/>
          <a:p>
            <a:r>
              <a:rPr lang="en-US" b="1" dirty="0"/>
              <a:t>Ithaca College </a:t>
            </a:r>
          </a:p>
          <a:p>
            <a:endParaRPr lang="en-US" b="1" dirty="0"/>
          </a:p>
          <a:p>
            <a:pPr>
              <a:buFont typeface="Arial" panose="020B0604020202020204" pitchFamily="34" charset="0"/>
              <a:buChar char="•"/>
            </a:pPr>
            <a:r>
              <a:rPr lang="en-US" sz="4000" dirty="0"/>
              <a:t>Private Comprehensive College</a:t>
            </a:r>
          </a:p>
          <a:p>
            <a:pPr>
              <a:buFont typeface="Arial" panose="020B0604020202020204" pitchFamily="34" charset="0"/>
              <a:buChar char="•"/>
            </a:pPr>
            <a:r>
              <a:rPr lang="en-US" sz="4000" dirty="0"/>
              <a:t>~5,000 undergrad &amp; grad students</a:t>
            </a:r>
          </a:p>
          <a:p>
            <a:pPr>
              <a:buFont typeface="Arial" panose="020B0604020202020204" pitchFamily="34" charset="0"/>
              <a:buChar char="•"/>
            </a:pPr>
            <a:r>
              <a:rPr lang="en-US" sz="4000" dirty="0"/>
              <a:t>Strong Communications, Music, &amp; Health Sciences</a:t>
            </a:r>
          </a:p>
          <a:p>
            <a:pPr>
              <a:buFont typeface="Arial" panose="020B0604020202020204" pitchFamily="34" charset="0"/>
              <a:buChar char="•"/>
            </a:pPr>
            <a:r>
              <a:rPr lang="en-US" sz="4000" dirty="0"/>
              <a:t>Recently added PA program</a:t>
            </a:r>
          </a:p>
        </p:txBody>
      </p:sp>
      <p:pic>
        <p:nvPicPr>
          <p:cNvPr id="16" name="Picture Placeholder 15" descr="A building with a walkway and grass&#10;&#10;Description automatically generated">
            <a:extLst>
              <a:ext uri="{FF2B5EF4-FFF2-40B4-BE49-F238E27FC236}">
                <a16:creationId xmlns:a16="http://schemas.microsoft.com/office/drawing/2014/main" id="{62EEBBEB-F934-D89A-91BB-22BB853AE0D6}"/>
              </a:ext>
            </a:extLst>
          </p:cNvPr>
          <p:cNvPicPr>
            <a:picLocks noGrp="1" noChangeAspect="1"/>
          </p:cNvPicPr>
          <p:nvPr>
            <p:ph type="pic" sz="quarter" idx="16"/>
          </p:nvPr>
        </p:nvPicPr>
        <p:blipFill rotWithShape="1">
          <a:blip r:embed="rId2"/>
          <a:srcRect l="-11604" t="26365" r="-16283" b="27162"/>
          <a:stretch/>
        </p:blipFill>
        <p:spPr>
          <a:xfrm>
            <a:off x="12463315" y="2394489"/>
            <a:ext cx="11142920" cy="2699339"/>
          </a:xfrm>
        </p:spPr>
      </p:pic>
      <p:sp>
        <p:nvSpPr>
          <p:cNvPr id="5" name="Text Placeholder 4">
            <a:extLst>
              <a:ext uri="{FF2B5EF4-FFF2-40B4-BE49-F238E27FC236}">
                <a16:creationId xmlns:a16="http://schemas.microsoft.com/office/drawing/2014/main" id="{9E861C92-603E-9C14-5C5F-DEEBDF5D4D5B}"/>
              </a:ext>
            </a:extLst>
          </p:cNvPr>
          <p:cNvSpPr>
            <a:spLocks noGrp="1"/>
          </p:cNvSpPr>
          <p:nvPr>
            <p:ph type="body" sz="quarter" idx="17"/>
          </p:nvPr>
        </p:nvSpPr>
        <p:spPr>
          <a:xfrm>
            <a:off x="12463315" y="5380074"/>
            <a:ext cx="11691900" cy="6188148"/>
          </a:xfrm>
        </p:spPr>
        <p:txBody>
          <a:bodyPr/>
          <a:lstStyle/>
          <a:p>
            <a:r>
              <a:rPr lang="en-US" b="1" dirty="0"/>
              <a:t>Ithaca College Library</a:t>
            </a:r>
          </a:p>
          <a:p>
            <a:endParaRPr lang="en-US" b="1" dirty="0"/>
          </a:p>
          <a:p>
            <a:pPr>
              <a:buFont typeface="Arial" panose="020B0604020202020204" pitchFamily="34" charset="0"/>
              <a:buChar char="•"/>
            </a:pPr>
            <a:r>
              <a:rPr lang="en-US" sz="4000" dirty="0"/>
              <a:t>10 Library Staff</a:t>
            </a:r>
          </a:p>
          <a:p>
            <a:pPr>
              <a:buFont typeface="Arial" panose="020B0604020202020204" pitchFamily="34" charset="0"/>
              <a:buChar char="•"/>
            </a:pPr>
            <a:r>
              <a:rPr lang="en-US" sz="4000" dirty="0"/>
              <a:t>8 Librarians </a:t>
            </a:r>
          </a:p>
          <a:p>
            <a:pPr>
              <a:buFont typeface="Arial" panose="020B0604020202020204" pitchFamily="34" charset="0"/>
              <a:buChar char="•"/>
            </a:pPr>
            <a:r>
              <a:rPr lang="en-US" sz="4000" dirty="0"/>
              <a:t>~30 Student workers (circulation &amp; music)</a:t>
            </a:r>
          </a:p>
          <a:p>
            <a:pPr>
              <a:buFont typeface="Arial" panose="020B0604020202020204" pitchFamily="34" charset="0"/>
              <a:buChar char="•"/>
            </a:pPr>
            <a:r>
              <a:rPr lang="en-US" sz="4000" dirty="0"/>
              <a:t>Open ~112 hours per week during semester</a:t>
            </a:r>
          </a:p>
          <a:p>
            <a:pPr>
              <a:buFont typeface="Arial" panose="020B0604020202020204" pitchFamily="34" charset="0"/>
              <a:buChar char="•"/>
            </a:pPr>
            <a:r>
              <a:rPr lang="en-US" sz="4000" dirty="0"/>
              <a:t>Focused shift toward E materials</a:t>
            </a:r>
          </a:p>
          <a:p>
            <a:pPr>
              <a:buFont typeface="Arial" panose="020B0604020202020204" pitchFamily="34" charset="0"/>
              <a:buChar char="•"/>
            </a:pPr>
            <a:r>
              <a:rPr lang="en-US" sz="4000" dirty="0"/>
              <a:t>Creating more student-centered spaces</a:t>
            </a:r>
          </a:p>
          <a:p>
            <a:pPr>
              <a:buFont typeface="Arial" panose="020B0604020202020204" pitchFamily="34" charset="0"/>
              <a:buChar char="•"/>
            </a:pPr>
            <a:endParaRPr lang="en-US" dirty="0"/>
          </a:p>
          <a:p>
            <a:pPr indent="0"/>
            <a:endParaRPr lang="en-US" dirty="0"/>
          </a:p>
          <a:p>
            <a:pPr>
              <a:buFont typeface="Arial" panose="020B0604020202020204" pitchFamily="34" charset="0"/>
              <a:buChar char="•"/>
            </a:pPr>
            <a:endParaRPr lang="en-US" dirty="0"/>
          </a:p>
        </p:txBody>
      </p:sp>
      <p:sp>
        <p:nvSpPr>
          <p:cNvPr id="6" name="Title 5">
            <a:extLst>
              <a:ext uri="{FF2B5EF4-FFF2-40B4-BE49-F238E27FC236}">
                <a16:creationId xmlns:a16="http://schemas.microsoft.com/office/drawing/2014/main" id="{EFE65853-019D-58A6-CB7F-73FA5E32EBC8}"/>
              </a:ext>
            </a:extLst>
          </p:cNvPr>
          <p:cNvSpPr>
            <a:spLocks noGrp="1"/>
          </p:cNvSpPr>
          <p:nvPr>
            <p:ph type="title"/>
          </p:nvPr>
        </p:nvSpPr>
        <p:spPr>
          <a:xfrm>
            <a:off x="1098350" y="587498"/>
            <a:ext cx="21939885" cy="1327680"/>
          </a:xfrm>
        </p:spPr>
        <p:txBody>
          <a:bodyPr/>
          <a:lstStyle/>
          <a:p>
            <a:r>
              <a:rPr lang="en-US" sz="7200" dirty="0"/>
              <a:t>“If you want to know who we are…”</a:t>
            </a:r>
            <a:r>
              <a:rPr lang="en-US" sz="3600" dirty="0"/>
              <a:t>—Mikado by Gilbert &amp; Sullivan</a:t>
            </a:r>
          </a:p>
        </p:txBody>
      </p:sp>
      <p:pic>
        <p:nvPicPr>
          <p:cNvPr id="14" name="Picture Placeholder 13" descr="Muller Chapel pond with spring trees.  Park School of Business is in the background.">
            <a:extLst>
              <a:ext uri="{FF2B5EF4-FFF2-40B4-BE49-F238E27FC236}">
                <a16:creationId xmlns:a16="http://schemas.microsoft.com/office/drawing/2014/main" id="{24C70F63-6DD1-DC01-045D-B7C211F2393C}"/>
              </a:ext>
            </a:extLst>
          </p:cNvPr>
          <p:cNvPicPr>
            <a:picLocks noGrp="1" noChangeAspect="1"/>
          </p:cNvPicPr>
          <p:nvPr>
            <p:ph type="pic" sz="quarter" idx="14"/>
          </p:nvPr>
        </p:nvPicPr>
        <p:blipFill rotWithShape="1">
          <a:blip r:embed="rId3"/>
          <a:srcRect t="22895" b="44795"/>
          <a:stretch/>
        </p:blipFill>
        <p:spPr>
          <a:xfrm>
            <a:off x="811987" y="2444893"/>
            <a:ext cx="10568763" cy="2560251"/>
          </a:xfrm>
        </p:spPr>
      </p:pic>
      <p:pic>
        <p:nvPicPr>
          <p:cNvPr id="20" name="Graphic 19" descr="Music notes with solid fill">
            <a:extLst>
              <a:ext uri="{FF2B5EF4-FFF2-40B4-BE49-F238E27FC236}">
                <a16:creationId xmlns:a16="http://schemas.microsoft.com/office/drawing/2014/main" id="{C79D8E79-8FA7-FC44-9DB4-F506939AA1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7551" y="255245"/>
            <a:ext cx="914400" cy="914400"/>
          </a:xfrm>
          <a:prstGeom prst="rect">
            <a:avLst/>
          </a:prstGeom>
        </p:spPr>
      </p:pic>
      <p:pic>
        <p:nvPicPr>
          <p:cNvPr id="21" name="Graphic 20" descr="Music notes with solid fill">
            <a:extLst>
              <a:ext uri="{FF2B5EF4-FFF2-40B4-BE49-F238E27FC236}">
                <a16:creationId xmlns:a16="http://schemas.microsoft.com/office/drawing/2014/main" id="{2FC86E0B-58FA-C7BB-A725-F4D783615C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595117" y="57783"/>
            <a:ext cx="914400" cy="914400"/>
          </a:xfrm>
          <a:prstGeom prst="rect">
            <a:avLst/>
          </a:prstGeom>
        </p:spPr>
      </p:pic>
      <p:sp>
        <p:nvSpPr>
          <p:cNvPr id="22" name="TextBox 21">
            <a:extLst>
              <a:ext uri="{FF2B5EF4-FFF2-40B4-BE49-F238E27FC236}">
                <a16:creationId xmlns:a16="http://schemas.microsoft.com/office/drawing/2014/main" id="{6360BF44-ADF7-5FD6-9A9C-F73E0B8ADCEB}"/>
              </a:ext>
            </a:extLst>
          </p:cNvPr>
          <p:cNvSpPr txBox="1"/>
          <p:nvPr/>
        </p:nvSpPr>
        <p:spPr>
          <a:xfrm flipH="1">
            <a:off x="681654" y="11392486"/>
            <a:ext cx="23148163" cy="400110"/>
          </a:xfrm>
          <a:prstGeom prst="rect">
            <a:avLst/>
          </a:prstGeom>
          <a:noFill/>
        </p:spPr>
        <p:txBody>
          <a:bodyPr wrap="square" rtlCol="0">
            <a:spAutoFit/>
          </a:bodyPr>
          <a:lstStyle/>
          <a:p>
            <a:r>
              <a:rPr lang="en-US" sz="2000" dirty="0"/>
              <a:t>Image Credits: Muller Chapel: Sarah Shank | Ithaca College Library: IC Communications Assets</a:t>
            </a:r>
          </a:p>
        </p:txBody>
      </p:sp>
    </p:spTree>
    <p:extLst>
      <p:ext uri="{BB962C8B-B14F-4D97-AF65-F5344CB8AC3E}">
        <p14:creationId xmlns:p14="http://schemas.microsoft.com/office/powerpoint/2010/main" val="448608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lue fabric with a green arrow and black text&#10;&#10;Description automatically generated">
            <a:extLst>
              <a:ext uri="{FF2B5EF4-FFF2-40B4-BE49-F238E27FC236}">
                <a16:creationId xmlns:a16="http://schemas.microsoft.com/office/drawing/2014/main" id="{12D8E0AC-7402-773A-36B3-AAC189BCE59E}"/>
              </a:ext>
            </a:extLst>
          </p:cNvPr>
          <p:cNvPicPr>
            <a:picLocks noChangeAspect="1"/>
          </p:cNvPicPr>
          <p:nvPr/>
        </p:nvPicPr>
        <p:blipFill rotWithShape="1">
          <a:blip r:embed="rId2"/>
          <a:srcRect t="36828" r="-2" b="2609"/>
          <a:stretch/>
        </p:blipFill>
        <p:spPr>
          <a:xfrm>
            <a:off x="802517" y="2528262"/>
            <a:ext cx="9842956" cy="2384426"/>
          </a:xfrm>
          <a:prstGeom prst="rect">
            <a:avLst/>
          </a:prstGeom>
          <a:noFill/>
        </p:spPr>
      </p:pic>
      <p:sp>
        <p:nvSpPr>
          <p:cNvPr id="18" name="TextBox 17">
            <a:extLst>
              <a:ext uri="{FF2B5EF4-FFF2-40B4-BE49-F238E27FC236}">
                <a16:creationId xmlns:a16="http://schemas.microsoft.com/office/drawing/2014/main" id="{1F7ED041-0AC5-F052-A3C6-7C9EA825267B}"/>
              </a:ext>
            </a:extLst>
          </p:cNvPr>
          <p:cNvSpPr txBox="1"/>
          <p:nvPr/>
        </p:nvSpPr>
        <p:spPr>
          <a:xfrm>
            <a:off x="802517" y="5481879"/>
            <a:ext cx="9842956" cy="6383311"/>
          </a:xfrm>
          <a:prstGeom prst="rect">
            <a:avLst/>
          </a:prstGeom>
        </p:spPr>
        <p:txBody>
          <a:bodyPr vert="horz" wrap="square" lIns="0" tIns="0" rIns="0" bIns="0" rtlCol="0">
            <a:normAutofit fontScale="92500" lnSpcReduction="10000"/>
          </a:bodyPr>
          <a:lstStyle/>
          <a:p>
            <a:pPr>
              <a:spcAft>
                <a:spcPts val="600"/>
              </a:spcAft>
            </a:pPr>
            <a:r>
              <a:rPr lang="en-US" sz="4400" b="1" dirty="0">
                <a:solidFill>
                  <a:srgbClr val="003E6F"/>
                </a:solidFill>
                <a:latin typeface="Roboto" panose="02000000000000000000" pitchFamily="2" charset="0"/>
              </a:rPr>
              <a:t>Before Rapido</a:t>
            </a:r>
          </a:p>
          <a:p>
            <a:pPr>
              <a:spcAft>
                <a:spcPts val="600"/>
              </a:spcAft>
            </a:pPr>
            <a:br>
              <a:rPr lang="en-US" sz="3900" b="1" dirty="0">
                <a:solidFill>
                  <a:srgbClr val="003E6F"/>
                </a:solidFill>
                <a:latin typeface="Roboto" panose="02000000000000000000" pitchFamily="2" charset="0"/>
              </a:rPr>
            </a:br>
            <a:r>
              <a:rPr lang="en-US" sz="3900" b="1" dirty="0">
                <a:solidFill>
                  <a:srgbClr val="003E6F"/>
                </a:solidFill>
                <a:latin typeface="Roboto" panose="02000000000000000000" pitchFamily="2" charset="0"/>
              </a:rPr>
              <a:t>REQUESTS Sent &amp; Received Via</a:t>
            </a:r>
          </a:p>
          <a:p>
            <a:pPr marL="571500" indent="-571500">
              <a:spcAft>
                <a:spcPts val="600"/>
              </a:spcAft>
              <a:buFont typeface="Arial" panose="020B0604020202020204" pitchFamily="34" charset="0"/>
              <a:buChar char="•"/>
            </a:pPr>
            <a:r>
              <a:rPr lang="en-US" sz="3900" dirty="0">
                <a:solidFill>
                  <a:srgbClr val="003E6F"/>
                </a:solidFill>
                <a:latin typeface="Roboto" panose="02000000000000000000" pitchFamily="2" charset="0"/>
              </a:rPr>
              <a:t>OCLC </a:t>
            </a:r>
            <a:r>
              <a:rPr lang="en-US" sz="3900" dirty="0" err="1">
                <a:solidFill>
                  <a:srgbClr val="003E6F"/>
                </a:solidFill>
                <a:latin typeface="Roboto" panose="02000000000000000000" pitchFamily="2" charset="0"/>
              </a:rPr>
              <a:t>Worldshare</a:t>
            </a:r>
            <a:endParaRPr lang="en-US" sz="3900" dirty="0">
              <a:solidFill>
                <a:srgbClr val="003E6F"/>
              </a:solidFill>
              <a:latin typeface="Roboto" panose="02000000000000000000" pitchFamily="2" charset="0"/>
            </a:endParaRPr>
          </a:p>
          <a:p>
            <a:pPr marL="571500" indent="-571500">
              <a:spcAft>
                <a:spcPts val="600"/>
              </a:spcAft>
              <a:buFont typeface="Arial" panose="020B0604020202020204" pitchFamily="34" charset="0"/>
              <a:buChar char="•"/>
            </a:pPr>
            <a:r>
              <a:rPr lang="en-US" sz="3900" dirty="0">
                <a:solidFill>
                  <a:srgbClr val="003E6F"/>
                </a:solidFill>
                <a:latin typeface="Roboto" panose="02000000000000000000" pitchFamily="2" charset="0"/>
              </a:rPr>
              <a:t>Illiad (Self-Hosted)</a:t>
            </a:r>
          </a:p>
          <a:p>
            <a:pPr marL="571500" indent="-571500">
              <a:spcAft>
                <a:spcPts val="600"/>
              </a:spcAft>
              <a:buFont typeface="Arial" panose="020B0604020202020204" pitchFamily="34" charset="0"/>
              <a:buChar char="•"/>
            </a:pPr>
            <a:r>
              <a:rPr lang="en-US" sz="3900" dirty="0">
                <a:solidFill>
                  <a:srgbClr val="003E6F"/>
                </a:solidFill>
                <a:latin typeface="Roboto" panose="02000000000000000000" pitchFamily="2" charset="0"/>
              </a:rPr>
              <a:t>IDS Logic</a:t>
            </a:r>
          </a:p>
          <a:p>
            <a:pPr marL="571500" indent="-571500">
              <a:spcAft>
                <a:spcPts val="600"/>
              </a:spcAft>
              <a:buFont typeface="Arial" panose="020B0604020202020204" pitchFamily="34" charset="0"/>
              <a:buChar char="•"/>
            </a:pPr>
            <a:r>
              <a:rPr lang="en-US" sz="3900" dirty="0">
                <a:solidFill>
                  <a:srgbClr val="003E6F"/>
                </a:solidFill>
                <a:latin typeface="Roboto" panose="02000000000000000000" pitchFamily="2" charset="0"/>
              </a:rPr>
              <a:t>ALMA RS w/NCIP Addons</a:t>
            </a:r>
            <a:br>
              <a:rPr lang="en-US" sz="3900" dirty="0">
                <a:solidFill>
                  <a:srgbClr val="003E6F"/>
                </a:solidFill>
                <a:latin typeface="Roboto" panose="02000000000000000000" pitchFamily="2" charset="0"/>
              </a:rPr>
            </a:br>
            <a:endParaRPr lang="en-US" sz="3900" dirty="0">
              <a:solidFill>
                <a:srgbClr val="003E6F"/>
              </a:solidFill>
              <a:latin typeface="Roboto" panose="02000000000000000000" pitchFamily="2" charset="0"/>
            </a:endParaRPr>
          </a:p>
          <a:p>
            <a:pPr>
              <a:spcAft>
                <a:spcPts val="600"/>
              </a:spcAft>
            </a:pPr>
            <a:r>
              <a:rPr lang="en-US" sz="3900" b="1" dirty="0">
                <a:solidFill>
                  <a:srgbClr val="003E6F"/>
                </a:solidFill>
                <a:latin typeface="Roboto" panose="02000000000000000000" pitchFamily="2" charset="0"/>
              </a:rPr>
              <a:t>SHIPPING</a:t>
            </a:r>
          </a:p>
          <a:p>
            <a:pPr marL="571500" indent="-571500">
              <a:spcAft>
                <a:spcPts val="600"/>
              </a:spcAft>
              <a:buFont typeface="Arial" panose="020B0604020202020204" pitchFamily="34" charset="0"/>
              <a:buChar char="•"/>
            </a:pPr>
            <a:r>
              <a:rPr lang="en-US" sz="3900" dirty="0">
                <a:solidFill>
                  <a:srgbClr val="003E6F"/>
                </a:solidFill>
                <a:latin typeface="Roboto" panose="02000000000000000000" pitchFamily="2" charset="0"/>
              </a:rPr>
              <a:t>USPS</a:t>
            </a:r>
          </a:p>
          <a:p>
            <a:pPr marL="571500" indent="-571500">
              <a:spcAft>
                <a:spcPts val="600"/>
              </a:spcAft>
              <a:buFont typeface="Arial" panose="020B0604020202020204" pitchFamily="34" charset="0"/>
              <a:buChar char="•"/>
            </a:pPr>
            <a:r>
              <a:rPr lang="en-US" sz="3900" dirty="0">
                <a:solidFill>
                  <a:srgbClr val="003E6F"/>
                </a:solidFill>
                <a:latin typeface="Roboto" panose="02000000000000000000" pitchFamily="2" charset="0"/>
              </a:rPr>
              <a:t>UPS</a:t>
            </a:r>
          </a:p>
        </p:txBody>
      </p:sp>
      <p:pic>
        <p:nvPicPr>
          <p:cNvPr id="20" name="Picture Placeholder 19" descr="A close up of a calendar&#10;&#10;Description automatically generated">
            <a:extLst>
              <a:ext uri="{FF2B5EF4-FFF2-40B4-BE49-F238E27FC236}">
                <a16:creationId xmlns:a16="http://schemas.microsoft.com/office/drawing/2014/main" id="{A0C880BF-77E5-B3FC-DE5C-754642351DD8}"/>
              </a:ext>
            </a:extLst>
          </p:cNvPr>
          <p:cNvPicPr>
            <a:picLocks noGrp="1" noChangeAspect="1"/>
          </p:cNvPicPr>
          <p:nvPr>
            <p:ph type="pic" sz="quarter" idx="16"/>
          </p:nvPr>
        </p:nvPicPr>
        <p:blipFill rotWithShape="1">
          <a:blip r:embed="rId3"/>
          <a:srcRect l="-266" r="415"/>
          <a:stretch/>
        </p:blipFill>
        <p:spPr>
          <a:xfrm>
            <a:off x="11069370" y="2556598"/>
            <a:ext cx="12505763" cy="2384425"/>
          </a:xfrm>
        </p:spPr>
      </p:pic>
      <p:sp>
        <p:nvSpPr>
          <p:cNvPr id="17" name="TextBox 16">
            <a:extLst>
              <a:ext uri="{FF2B5EF4-FFF2-40B4-BE49-F238E27FC236}">
                <a16:creationId xmlns:a16="http://schemas.microsoft.com/office/drawing/2014/main" id="{CCCDA25F-4F0A-7934-EAFD-816BA3CA6CD6}"/>
              </a:ext>
            </a:extLst>
          </p:cNvPr>
          <p:cNvSpPr txBox="1"/>
          <p:nvPr/>
        </p:nvSpPr>
        <p:spPr>
          <a:xfrm>
            <a:off x="11365270" y="5451637"/>
            <a:ext cx="12505763" cy="6383311"/>
          </a:xfrm>
          <a:prstGeom prst="rect">
            <a:avLst/>
          </a:prstGeom>
        </p:spPr>
        <p:txBody>
          <a:bodyPr vert="horz" wrap="square" lIns="0" tIns="0" rIns="0" bIns="0" rtlCol="0">
            <a:normAutofit fontScale="62500" lnSpcReduction="20000"/>
          </a:bodyPr>
          <a:lstStyle/>
          <a:p>
            <a:pPr>
              <a:spcAft>
                <a:spcPts val="600"/>
              </a:spcAft>
            </a:pPr>
            <a:r>
              <a:rPr lang="en-US" sz="6500" b="1" dirty="0">
                <a:solidFill>
                  <a:srgbClr val="003E6F"/>
                </a:solidFill>
                <a:latin typeface="Roboto" panose="02000000000000000000" pitchFamily="2" charset="0"/>
              </a:rPr>
              <a:t>After Rapido</a:t>
            </a:r>
          </a:p>
          <a:p>
            <a:pPr>
              <a:spcAft>
                <a:spcPts val="600"/>
              </a:spcAft>
            </a:pPr>
            <a:endParaRPr lang="en-US" sz="6500" b="1" dirty="0">
              <a:solidFill>
                <a:srgbClr val="003E6F"/>
              </a:solidFill>
              <a:latin typeface="Roboto" panose="02000000000000000000" pitchFamily="2" charset="0"/>
            </a:endParaRPr>
          </a:p>
          <a:p>
            <a:pPr>
              <a:spcAft>
                <a:spcPts val="600"/>
              </a:spcAft>
            </a:pPr>
            <a:r>
              <a:rPr lang="en-US" sz="5700" b="1" dirty="0">
                <a:solidFill>
                  <a:srgbClr val="003E6F"/>
                </a:solidFill>
                <a:latin typeface="Roboto" panose="02000000000000000000" pitchFamily="2" charset="0"/>
              </a:rPr>
              <a:t>REQUESTS Sent &amp; Received Via</a:t>
            </a:r>
          </a:p>
          <a:p>
            <a:pPr marL="571500" indent="-571500">
              <a:spcAft>
                <a:spcPts val="600"/>
              </a:spcAft>
              <a:buFont typeface="Arial" panose="020B0604020202020204" pitchFamily="34" charset="0"/>
              <a:buChar char="•"/>
            </a:pPr>
            <a:r>
              <a:rPr lang="en-US" sz="5700" dirty="0">
                <a:solidFill>
                  <a:srgbClr val="003E6F"/>
                </a:solidFill>
                <a:latin typeface="Roboto" panose="02000000000000000000" pitchFamily="2" charset="0"/>
              </a:rPr>
              <a:t>Rapido/RapidILL</a:t>
            </a:r>
          </a:p>
          <a:p>
            <a:pPr marL="571500" indent="-571500">
              <a:spcAft>
                <a:spcPts val="600"/>
              </a:spcAft>
              <a:buFont typeface="Arial" panose="020B0604020202020204" pitchFamily="34" charset="0"/>
              <a:buChar char="•"/>
            </a:pPr>
            <a:r>
              <a:rPr lang="en-US" sz="5700" dirty="0">
                <a:solidFill>
                  <a:srgbClr val="003E6F"/>
                </a:solidFill>
                <a:latin typeface="Roboto" panose="02000000000000000000" pitchFamily="2" charset="0"/>
              </a:rPr>
              <a:t>ALMA Resource Sharing</a:t>
            </a:r>
          </a:p>
          <a:p>
            <a:pPr marL="571500" indent="-571500">
              <a:spcAft>
                <a:spcPts val="600"/>
              </a:spcAft>
              <a:buFont typeface="Arial" panose="020B0604020202020204" pitchFamily="34" charset="0"/>
              <a:buChar char="•"/>
            </a:pPr>
            <a:r>
              <a:rPr lang="en-US" sz="5700" dirty="0">
                <a:solidFill>
                  <a:srgbClr val="003E6F"/>
                </a:solidFill>
                <a:latin typeface="Roboto" panose="02000000000000000000" pitchFamily="2" charset="0"/>
              </a:rPr>
              <a:t>ALA Form/Email/ISO ILL</a:t>
            </a:r>
          </a:p>
          <a:p>
            <a:pPr marL="571500" indent="-571500">
              <a:spcAft>
                <a:spcPts val="600"/>
              </a:spcAft>
              <a:buFont typeface="Arial" panose="020B0604020202020204" pitchFamily="34" charset="0"/>
              <a:buChar char="•"/>
            </a:pPr>
            <a:r>
              <a:rPr lang="en-US" sz="5700" dirty="0">
                <a:solidFill>
                  <a:srgbClr val="003E6F"/>
                </a:solidFill>
                <a:latin typeface="Roboto" panose="02000000000000000000" pitchFamily="2" charset="0"/>
              </a:rPr>
              <a:t>Borrowing Only: Illiad Lending Webpages</a:t>
            </a:r>
            <a:br>
              <a:rPr lang="en-US" sz="5700" dirty="0">
                <a:solidFill>
                  <a:srgbClr val="003E6F"/>
                </a:solidFill>
                <a:latin typeface="Roboto" panose="02000000000000000000" pitchFamily="2" charset="0"/>
              </a:rPr>
            </a:br>
            <a:endParaRPr lang="en-US" sz="5700" dirty="0">
              <a:solidFill>
                <a:srgbClr val="003E6F"/>
              </a:solidFill>
              <a:latin typeface="Roboto" panose="02000000000000000000" pitchFamily="2" charset="0"/>
            </a:endParaRPr>
          </a:p>
          <a:p>
            <a:pPr>
              <a:spcAft>
                <a:spcPts val="600"/>
              </a:spcAft>
            </a:pPr>
            <a:r>
              <a:rPr lang="en-US" sz="5700" b="1" dirty="0">
                <a:solidFill>
                  <a:srgbClr val="003E6F"/>
                </a:solidFill>
                <a:latin typeface="Roboto" panose="02000000000000000000" pitchFamily="2" charset="0"/>
              </a:rPr>
              <a:t>SHIPPING</a:t>
            </a:r>
          </a:p>
          <a:p>
            <a:pPr marL="571500" indent="-571500">
              <a:spcAft>
                <a:spcPts val="600"/>
              </a:spcAft>
              <a:buFont typeface="Arial" panose="020B0604020202020204" pitchFamily="34" charset="0"/>
              <a:buChar char="•"/>
            </a:pPr>
            <a:r>
              <a:rPr lang="en-US" sz="5700" dirty="0">
                <a:solidFill>
                  <a:srgbClr val="003E6F"/>
                </a:solidFill>
                <a:latin typeface="Roboto" panose="02000000000000000000" pitchFamily="2" charset="0"/>
              </a:rPr>
              <a:t>ELD</a:t>
            </a:r>
          </a:p>
          <a:p>
            <a:pPr marL="571500" indent="-571500">
              <a:spcAft>
                <a:spcPts val="600"/>
              </a:spcAft>
              <a:buFont typeface="Arial" panose="020B0604020202020204" pitchFamily="34" charset="0"/>
              <a:buChar char="•"/>
            </a:pPr>
            <a:r>
              <a:rPr lang="en-US" sz="5700" dirty="0">
                <a:solidFill>
                  <a:srgbClr val="003E6F"/>
                </a:solidFill>
                <a:latin typeface="Roboto" panose="02000000000000000000" pitchFamily="2" charset="0"/>
              </a:rPr>
              <a:t>USPS</a:t>
            </a:r>
          </a:p>
          <a:p>
            <a:pPr marL="571500" indent="-571500">
              <a:spcAft>
                <a:spcPts val="600"/>
              </a:spcAft>
              <a:buFont typeface="Arial" panose="020B0604020202020204" pitchFamily="34" charset="0"/>
              <a:buChar char="•"/>
            </a:pPr>
            <a:r>
              <a:rPr lang="en-US" sz="5700" dirty="0">
                <a:solidFill>
                  <a:srgbClr val="003E6F"/>
                </a:solidFill>
                <a:latin typeface="Roboto" panose="02000000000000000000" pitchFamily="2" charset="0"/>
              </a:rPr>
              <a:t>UPS</a:t>
            </a:r>
          </a:p>
          <a:p>
            <a:pPr>
              <a:spcAft>
                <a:spcPts val="600"/>
              </a:spcAft>
            </a:pPr>
            <a:endParaRPr lang="en-US" sz="4999" b="1" dirty="0">
              <a:solidFill>
                <a:srgbClr val="003E6F"/>
              </a:solidFill>
              <a:latin typeface="Roboto" panose="02000000000000000000" pitchFamily="2" charset="0"/>
            </a:endParaRPr>
          </a:p>
        </p:txBody>
      </p:sp>
      <p:sp>
        <p:nvSpPr>
          <p:cNvPr id="6" name="Title 5">
            <a:extLst>
              <a:ext uri="{FF2B5EF4-FFF2-40B4-BE49-F238E27FC236}">
                <a16:creationId xmlns:a16="http://schemas.microsoft.com/office/drawing/2014/main" id="{D6C4E502-98C5-A1D2-09FE-54EA0BEF5298}"/>
              </a:ext>
            </a:extLst>
          </p:cNvPr>
          <p:cNvSpPr>
            <a:spLocks noGrp="1"/>
          </p:cNvSpPr>
          <p:nvPr>
            <p:ph type="title"/>
          </p:nvPr>
        </p:nvSpPr>
        <p:spPr>
          <a:xfrm>
            <a:off x="1098350" y="456693"/>
            <a:ext cx="21939885" cy="1589290"/>
          </a:xfrm>
        </p:spPr>
        <p:txBody>
          <a:bodyPr vert="horz" lIns="217555" tIns="108780" rIns="217555" bIns="108780" rtlCol="0" anchor="ctr">
            <a:normAutofit/>
          </a:bodyPr>
          <a:lstStyle/>
          <a:p>
            <a:r>
              <a:rPr lang="en-US" b="1" i="0" kern="1200" baseline="0" dirty="0">
                <a:effectLst/>
                <a:latin typeface="Roboto" panose="02000000000000000000" pitchFamily="2" charset="0"/>
                <a:ea typeface="+mj-ea"/>
                <a:cs typeface="Georgia"/>
              </a:rPr>
              <a:t>ILL @ Ithaca College</a:t>
            </a:r>
          </a:p>
        </p:txBody>
      </p:sp>
      <p:sp>
        <p:nvSpPr>
          <p:cNvPr id="2" name="TextBox 1">
            <a:extLst>
              <a:ext uri="{FF2B5EF4-FFF2-40B4-BE49-F238E27FC236}">
                <a16:creationId xmlns:a16="http://schemas.microsoft.com/office/drawing/2014/main" id="{A3A14C25-F3DF-B2B4-A9CE-25A08792968C}"/>
              </a:ext>
            </a:extLst>
          </p:cNvPr>
          <p:cNvSpPr txBox="1"/>
          <p:nvPr/>
        </p:nvSpPr>
        <p:spPr>
          <a:xfrm>
            <a:off x="21215566" y="11296339"/>
            <a:ext cx="3068917" cy="400110"/>
          </a:xfrm>
          <a:prstGeom prst="rect">
            <a:avLst/>
          </a:prstGeom>
          <a:noFill/>
        </p:spPr>
        <p:txBody>
          <a:bodyPr wrap="none" rtlCol="0">
            <a:spAutoFit/>
          </a:bodyPr>
          <a:lstStyle/>
          <a:p>
            <a:r>
              <a:rPr lang="en-US" sz="2000" dirty="0"/>
              <a:t>Image Credits: Sarah Shank </a:t>
            </a:r>
          </a:p>
        </p:txBody>
      </p:sp>
    </p:spTree>
    <p:extLst>
      <p:ext uri="{BB962C8B-B14F-4D97-AF65-F5344CB8AC3E}">
        <p14:creationId xmlns:p14="http://schemas.microsoft.com/office/powerpoint/2010/main" val="200773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C4E502-98C5-A1D2-09FE-54EA0BEF5298}"/>
              </a:ext>
            </a:extLst>
          </p:cNvPr>
          <p:cNvSpPr>
            <a:spLocks noGrp="1"/>
          </p:cNvSpPr>
          <p:nvPr>
            <p:ph type="title"/>
          </p:nvPr>
        </p:nvSpPr>
        <p:spPr>
          <a:xfrm>
            <a:off x="1098350" y="456693"/>
            <a:ext cx="21939885" cy="1589290"/>
          </a:xfrm>
        </p:spPr>
        <p:txBody>
          <a:bodyPr vert="horz" lIns="217555" tIns="108780" rIns="217555" bIns="108780" rtlCol="0" anchor="ctr">
            <a:normAutofit/>
          </a:bodyPr>
          <a:lstStyle/>
          <a:p>
            <a:r>
              <a:rPr lang="en-US" b="1" i="0" kern="1200" baseline="0" dirty="0">
                <a:effectLst/>
                <a:latin typeface="Roboto" panose="02000000000000000000" pitchFamily="2" charset="0"/>
                <a:ea typeface="+mj-ea"/>
                <a:cs typeface="Georgia"/>
              </a:rPr>
              <a:t>ILL @ Ithaca College</a:t>
            </a:r>
          </a:p>
        </p:txBody>
      </p:sp>
      <p:pic>
        <p:nvPicPr>
          <p:cNvPr id="5" name="Picture 4" descr="A stack of packages on a table">
            <a:extLst>
              <a:ext uri="{FF2B5EF4-FFF2-40B4-BE49-F238E27FC236}">
                <a16:creationId xmlns:a16="http://schemas.microsoft.com/office/drawing/2014/main" id="{3E354B30-EDB5-EFD3-5808-55A7461200BA}"/>
              </a:ext>
            </a:extLst>
          </p:cNvPr>
          <p:cNvPicPr>
            <a:picLocks noChangeAspect="1"/>
          </p:cNvPicPr>
          <p:nvPr/>
        </p:nvPicPr>
        <p:blipFill rotWithShape="1">
          <a:blip r:embed="rId2"/>
          <a:srcRect r="21331" b="949"/>
          <a:stretch/>
        </p:blipFill>
        <p:spPr>
          <a:xfrm>
            <a:off x="793550" y="2373889"/>
            <a:ext cx="5392097" cy="9056111"/>
          </a:xfrm>
          <a:prstGeom prst="rect">
            <a:avLst/>
          </a:prstGeom>
        </p:spPr>
      </p:pic>
      <p:sp>
        <p:nvSpPr>
          <p:cNvPr id="8" name="TextBox 7">
            <a:extLst>
              <a:ext uri="{FF2B5EF4-FFF2-40B4-BE49-F238E27FC236}">
                <a16:creationId xmlns:a16="http://schemas.microsoft.com/office/drawing/2014/main" id="{376648D4-3331-9F44-E7B2-60BDAD09167F}"/>
              </a:ext>
            </a:extLst>
          </p:cNvPr>
          <p:cNvSpPr txBox="1"/>
          <p:nvPr/>
        </p:nvSpPr>
        <p:spPr>
          <a:xfrm>
            <a:off x="6766560" y="2508069"/>
            <a:ext cx="14913138" cy="8494633"/>
          </a:xfrm>
          <a:prstGeom prst="rect">
            <a:avLst/>
          </a:prstGeom>
          <a:noFill/>
        </p:spPr>
        <p:txBody>
          <a:bodyPr wrap="square" rtlCol="0">
            <a:spAutoFit/>
          </a:bodyPr>
          <a:lstStyle/>
          <a:p>
            <a:pPr marL="571500" indent="-571500">
              <a:buFont typeface="Arial" panose="020B0604020202020204" pitchFamily="34" charset="0"/>
              <a:buChar char="•"/>
            </a:pPr>
            <a:r>
              <a:rPr lang="en-US" b="1" dirty="0">
                <a:solidFill>
                  <a:schemeClr val="tx2"/>
                </a:solidFill>
                <a:latin typeface="Roboto" panose="02000000000000000000" pitchFamily="2" charset="0"/>
                <a:ea typeface="+mj-ea"/>
              </a:rPr>
              <a:t>2 Full Time Staff (borrowing/lending)</a:t>
            </a:r>
          </a:p>
          <a:p>
            <a:pPr marL="571500" indent="-571500">
              <a:buFont typeface="Arial" panose="020B0604020202020204" pitchFamily="34" charset="0"/>
              <a:buChar char="•"/>
            </a:pPr>
            <a:r>
              <a:rPr lang="en-US" b="1" dirty="0">
                <a:solidFill>
                  <a:schemeClr val="tx2"/>
                </a:solidFill>
                <a:latin typeface="Roboto" panose="02000000000000000000" pitchFamily="2" charset="0"/>
                <a:ea typeface="+mj-ea"/>
              </a:rPr>
              <a:t>Currently no dedicated student workers</a:t>
            </a:r>
          </a:p>
          <a:p>
            <a:pPr marL="1659277" lvl="1" indent="-571500">
              <a:buFont typeface="Arial" panose="020B0604020202020204" pitchFamily="34" charset="0"/>
              <a:buChar char="•"/>
            </a:pPr>
            <a:r>
              <a:rPr lang="en-US" b="1" dirty="0">
                <a:solidFill>
                  <a:schemeClr val="tx2"/>
                </a:solidFill>
                <a:latin typeface="Roboto" panose="02000000000000000000" pitchFamily="2" charset="0"/>
                <a:ea typeface="+mj-ea"/>
              </a:rPr>
              <a:t>Can request circulation students to pull, digitize, etc.</a:t>
            </a:r>
          </a:p>
          <a:p>
            <a:pPr marL="571500" indent="-571500">
              <a:buFont typeface="Arial" panose="020B0604020202020204" pitchFamily="34" charset="0"/>
              <a:buChar char="•"/>
            </a:pPr>
            <a:r>
              <a:rPr lang="en-US" b="1" dirty="0">
                <a:solidFill>
                  <a:schemeClr val="tx2"/>
                </a:solidFill>
                <a:latin typeface="Roboto" panose="02000000000000000000" pitchFamily="2" charset="0"/>
                <a:ea typeface="+mj-ea"/>
              </a:rPr>
              <a:t>Integrated with Access Services</a:t>
            </a:r>
          </a:p>
          <a:p>
            <a:endParaRPr lang="en-US" b="1" dirty="0">
              <a:solidFill>
                <a:schemeClr val="tx2"/>
              </a:solidFill>
              <a:latin typeface="Roboto" panose="02000000000000000000" pitchFamily="2" charset="0"/>
              <a:ea typeface="+mj-ea"/>
            </a:endParaRPr>
          </a:p>
          <a:p>
            <a:r>
              <a:rPr lang="en-US" b="1" dirty="0">
                <a:solidFill>
                  <a:schemeClr val="tx2"/>
                </a:solidFill>
                <a:latin typeface="Roboto" panose="02000000000000000000" pitchFamily="2" charset="0"/>
                <a:ea typeface="+mj-ea"/>
              </a:rPr>
              <a:t>In the past year…</a:t>
            </a:r>
          </a:p>
          <a:p>
            <a:pPr marL="571500" indent="-571500">
              <a:buFont typeface="Arial" panose="020B0604020202020204" pitchFamily="34" charset="0"/>
              <a:buChar char="•"/>
            </a:pPr>
            <a:r>
              <a:rPr lang="en-US" b="1" dirty="0">
                <a:solidFill>
                  <a:schemeClr val="tx2"/>
                </a:solidFill>
                <a:latin typeface="Roboto" panose="02000000000000000000" pitchFamily="2" charset="0"/>
                <a:ea typeface="+mj-ea"/>
              </a:rPr>
              <a:t>We’ve loaned the most physical items to SUNY STONYBROOK</a:t>
            </a:r>
          </a:p>
          <a:p>
            <a:endParaRPr lang="en-US" b="1" dirty="0">
              <a:solidFill>
                <a:schemeClr val="tx2"/>
              </a:solidFill>
              <a:latin typeface="Roboto" panose="02000000000000000000" pitchFamily="2" charset="0"/>
              <a:ea typeface="+mj-ea"/>
            </a:endParaRPr>
          </a:p>
          <a:p>
            <a:pPr marL="571500" indent="-571500">
              <a:buFont typeface="Arial" panose="020B0604020202020204" pitchFamily="34" charset="0"/>
              <a:buChar char="•"/>
            </a:pPr>
            <a:r>
              <a:rPr lang="en-US" b="1" dirty="0">
                <a:solidFill>
                  <a:schemeClr val="tx2"/>
                </a:solidFill>
                <a:latin typeface="Roboto" panose="02000000000000000000" pitchFamily="2" charset="0"/>
                <a:ea typeface="+mj-ea"/>
              </a:rPr>
              <a:t>We’ve borrowed the most physical items from SUNY BINGHAMTON</a:t>
            </a:r>
          </a:p>
          <a:p>
            <a:endParaRPr lang="en-US" b="1" dirty="0">
              <a:latin typeface="Roboto" panose="02000000000000000000" pitchFamily="2" charset="0"/>
              <a:ea typeface="+mj-ea"/>
            </a:endParaRPr>
          </a:p>
          <a:p>
            <a:pPr marL="571500" indent="-57150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3E27F8F5-1FC8-8C97-152E-6971AB8D1C41}"/>
              </a:ext>
            </a:extLst>
          </p:cNvPr>
          <p:cNvSpPr txBox="1"/>
          <p:nvPr/>
        </p:nvSpPr>
        <p:spPr>
          <a:xfrm>
            <a:off x="21003491" y="11149998"/>
            <a:ext cx="2909454" cy="400110"/>
          </a:xfrm>
          <a:prstGeom prst="rect">
            <a:avLst/>
          </a:prstGeom>
          <a:noFill/>
        </p:spPr>
        <p:txBody>
          <a:bodyPr wrap="square" rtlCol="0">
            <a:spAutoFit/>
          </a:bodyPr>
          <a:lstStyle/>
          <a:p>
            <a:r>
              <a:rPr lang="en-US" sz="2000" dirty="0"/>
              <a:t>Image Credit: Sarah Shank </a:t>
            </a:r>
          </a:p>
        </p:txBody>
      </p:sp>
    </p:spTree>
    <p:extLst>
      <p:ext uri="{BB962C8B-B14F-4D97-AF65-F5344CB8AC3E}">
        <p14:creationId xmlns:p14="http://schemas.microsoft.com/office/powerpoint/2010/main" val="865792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C4E502-98C5-A1D2-09FE-54EA0BEF5298}"/>
              </a:ext>
            </a:extLst>
          </p:cNvPr>
          <p:cNvSpPr>
            <a:spLocks noGrp="1"/>
          </p:cNvSpPr>
          <p:nvPr>
            <p:ph type="title"/>
          </p:nvPr>
        </p:nvSpPr>
        <p:spPr>
          <a:xfrm>
            <a:off x="1098350" y="456693"/>
            <a:ext cx="21939885" cy="1589290"/>
          </a:xfrm>
        </p:spPr>
        <p:txBody>
          <a:bodyPr vert="horz" lIns="217555" tIns="108780" rIns="217555" bIns="108780" rtlCol="0" anchor="ctr">
            <a:normAutofit/>
          </a:bodyPr>
          <a:lstStyle/>
          <a:p>
            <a:r>
              <a:rPr lang="en-US" b="1" i="0" kern="1200" baseline="0" dirty="0">
                <a:effectLst/>
                <a:latin typeface="Roboto" panose="02000000000000000000" pitchFamily="2" charset="0"/>
                <a:ea typeface="+mj-ea"/>
                <a:cs typeface="Georgia"/>
              </a:rPr>
              <a:t>ILL Lending @ Ithaca College</a:t>
            </a:r>
          </a:p>
        </p:txBody>
      </p:sp>
      <p:graphicFrame>
        <p:nvGraphicFramePr>
          <p:cNvPr id="30" name="Chart 29">
            <a:extLst>
              <a:ext uri="{FF2B5EF4-FFF2-40B4-BE49-F238E27FC236}">
                <a16:creationId xmlns:a16="http://schemas.microsoft.com/office/drawing/2014/main" id="{C288B76F-1A18-9D71-9CD9-7F638C111860}"/>
              </a:ext>
            </a:extLst>
          </p:cNvPr>
          <p:cNvGraphicFramePr>
            <a:graphicFrameLocks/>
          </p:cNvGraphicFramePr>
          <p:nvPr>
            <p:extLst>
              <p:ext uri="{D42A27DB-BD31-4B8C-83A1-F6EECF244321}">
                <p14:modId xmlns:p14="http://schemas.microsoft.com/office/powerpoint/2010/main" val="2383939364"/>
              </p:ext>
            </p:extLst>
          </p:nvPr>
        </p:nvGraphicFramePr>
        <p:xfrm>
          <a:off x="793550" y="2351315"/>
          <a:ext cx="18495936" cy="9170126"/>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30">
            <a:extLst>
              <a:ext uri="{FF2B5EF4-FFF2-40B4-BE49-F238E27FC236}">
                <a16:creationId xmlns:a16="http://schemas.microsoft.com/office/drawing/2014/main" id="{374D0FF4-82C7-37F1-D843-0419AFC43717}"/>
              </a:ext>
            </a:extLst>
          </p:cNvPr>
          <p:cNvSpPr txBox="1"/>
          <p:nvPr/>
        </p:nvSpPr>
        <p:spPr>
          <a:xfrm>
            <a:off x="19459404" y="2513345"/>
            <a:ext cx="4627418" cy="2031325"/>
          </a:xfrm>
          <a:prstGeom prst="rect">
            <a:avLst/>
          </a:prstGeom>
          <a:noFill/>
        </p:spPr>
        <p:txBody>
          <a:bodyPr wrap="square" rtlCol="0">
            <a:spAutoFit/>
          </a:bodyPr>
          <a:lstStyle/>
          <a:p>
            <a:pPr algn="ctr"/>
            <a:r>
              <a:rPr lang="en-US" b="1" dirty="0"/>
              <a:t>2017</a:t>
            </a:r>
          </a:p>
          <a:p>
            <a:pPr algn="ctr"/>
            <a:r>
              <a:rPr lang="en-US" dirty="0"/>
              <a:t>Switched to ALMA/Primo</a:t>
            </a:r>
          </a:p>
        </p:txBody>
      </p:sp>
      <p:sp>
        <p:nvSpPr>
          <p:cNvPr id="32" name="TextBox 31">
            <a:extLst>
              <a:ext uri="{FF2B5EF4-FFF2-40B4-BE49-F238E27FC236}">
                <a16:creationId xmlns:a16="http://schemas.microsoft.com/office/drawing/2014/main" id="{F34AF102-8365-5609-FF43-91BE8CB7A4A3}"/>
              </a:ext>
            </a:extLst>
          </p:cNvPr>
          <p:cNvSpPr txBox="1"/>
          <p:nvPr/>
        </p:nvSpPr>
        <p:spPr>
          <a:xfrm>
            <a:off x="19289486" y="5012032"/>
            <a:ext cx="4627418" cy="3323987"/>
          </a:xfrm>
          <a:prstGeom prst="rect">
            <a:avLst/>
          </a:prstGeom>
          <a:noFill/>
        </p:spPr>
        <p:txBody>
          <a:bodyPr wrap="square" rtlCol="0">
            <a:spAutoFit/>
          </a:bodyPr>
          <a:lstStyle/>
          <a:p>
            <a:pPr algn="ctr"/>
            <a:r>
              <a:rPr lang="en-US" b="1" dirty="0"/>
              <a:t>2020-2021</a:t>
            </a:r>
          </a:p>
          <a:p>
            <a:pPr algn="ctr"/>
            <a:r>
              <a:rPr lang="en-US" dirty="0"/>
              <a:t>Loans sent after we reopened from pandemic through end of WS RS.</a:t>
            </a:r>
          </a:p>
        </p:txBody>
      </p:sp>
    </p:spTree>
    <p:extLst>
      <p:ext uri="{BB962C8B-B14F-4D97-AF65-F5344CB8AC3E}">
        <p14:creationId xmlns:p14="http://schemas.microsoft.com/office/powerpoint/2010/main" val="1857370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C4E502-98C5-A1D2-09FE-54EA0BEF5298}"/>
              </a:ext>
            </a:extLst>
          </p:cNvPr>
          <p:cNvSpPr>
            <a:spLocks noGrp="1"/>
          </p:cNvSpPr>
          <p:nvPr>
            <p:ph type="title"/>
          </p:nvPr>
        </p:nvSpPr>
        <p:spPr>
          <a:xfrm>
            <a:off x="1098350" y="456693"/>
            <a:ext cx="21939885" cy="1589290"/>
          </a:xfrm>
        </p:spPr>
        <p:txBody>
          <a:bodyPr vert="horz" lIns="217555" tIns="108780" rIns="217555" bIns="108780" rtlCol="0" anchor="ctr">
            <a:normAutofit/>
          </a:bodyPr>
          <a:lstStyle/>
          <a:p>
            <a:r>
              <a:rPr lang="en-US" b="1" i="0" kern="1200" baseline="0" dirty="0">
                <a:effectLst/>
                <a:latin typeface="Roboto" panose="02000000000000000000" pitchFamily="2" charset="0"/>
                <a:ea typeface="+mj-ea"/>
                <a:cs typeface="Georgia"/>
              </a:rPr>
              <a:t>ILL Borrowing @ Ithaca College</a:t>
            </a:r>
          </a:p>
        </p:txBody>
      </p:sp>
      <p:graphicFrame>
        <p:nvGraphicFramePr>
          <p:cNvPr id="2" name="Chart 1">
            <a:extLst>
              <a:ext uri="{FF2B5EF4-FFF2-40B4-BE49-F238E27FC236}">
                <a16:creationId xmlns:a16="http://schemas.microsoft.com/office/drawing/2014/main" id="{7B83D408-FFAD-7838-2729-0E419F721DDE}"/>
              </a:ext>
            </a:extLst>
          </p:cNvPr>
          <p:cNvGraphicFramePr>
            <a:graphicFrameLocks/>
          </p:cNvGraphicFramePr>
          <p:nvPr>
            <p:extLst>
              <p:ext uri="{D42A27DB-BD31-4B8C-83A1-F6EECF244321}">
                <p14:modId xmlns:p14="http://schemas.microsoft.com/office/powerpoint/2010/main" val="3793499207"/>
              </p:ext>
            </p:extLst>
          </p:nvPr>
        </p:nvGraphicFramePr>
        <p:xfrm>
          <a:off x="1098350" y="2513345"/>
          <a:ext cx="17743833" cy="918807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E89A622-D5BB-1DFE-C22C-3FFD4413C402}"/>
              </a:ext>
            </a:extLst>
          </p:cNvPr>
          <p:cNvSpPr txBox="1"/>
          <p:nvPr/>
        </p:nvSpPr>
        <p:spPr>
          <a:xfrm>
            <a:off x="19091564" y="2513345"/>
            <a:ext cx="4627418" cy="2031325"/>
          </a:xfrm>
          <a:prstGeom prst="rect">
            <a:avLst/>
          </a:prstGeom>
          <a:noFill/>
        </p:spPr>
        <p:txBody>
          <a:bodyPr wrap="square" rtlCol="0">
            <a:spAutoFit/>
          </a:bodyPr>
          <a:lstStyle/>
          <a:p>
            <a:pPr algn="ctr"/>
            <a:r>
              <a:rPr lang="en-US" b="1" dirty="0"/>
              <a:t>2017</a:t>
            </a:r>
          </a:p>
          <a:p>
            <a:pPr algn="ctr"/>
            <a:r>
              <a:rPr lang="en-US" dirty="0"/>
              <a:t>Switched to ALMA/Primo</a:t>
            </a:r>
          </a:p>
        </p:txBody>
      </p:sp>
      <p:sp>
        <p:nvSpPr>
          <p:cNvPr id="5" name="TextBox 4">
            <a:extLst>
              <a:ext uri="{FF2B5EF4-FFF2-40B4-BE49-F238E27FC236}">
                <a16:creationId xmlns:a16="http://schemas.microsoft.com/office/drawing/2014/main" id="{648D0651-E685-ACCA-F62A-ECAD649EFDB8}"/>
              </a:ext>
            </a:extLst>
          </p:cNvPr>
          <p:cNvSpPr txBox="1"/>
          <p:nvPr/>
        </p:nvSpPr>
        <p:spPr>
          <a:xfrm>
            <a:off x="19091564" y="5012032"/>
            <a:ext cx="4627418" cy="1384995"/>
          </a:xfrm>
          <a:prstGeom prst="rect">
            <a:avLst/>
          </a:prstGeom>
          <a:noFill/>
        </p:spPr>
        <p:txBody>
          <a:bodyPr wrap="square" rtlCol="0">
            <a:spAutoFit/>
          </a:bodyPr>
          <a:lstStyle/>
          <a:p>
            <a:pPr algn="ctr"/>
            <a:r>
              <a:rPr lang="en-US" b="1" dirty="0"/>
              <a:t>2020-2021</a:t>
            </a:r>
          </a:p>
          <a:p>
            <a:pPr algn="ctr"/>
            <a:r>
              <a:rPr lang="en-US" dirty="0"/>
              <a:t>COVID closures</a:t>
            </a:r>
          </a:p>
        </p:txBody>
      </p:sp>
      <p:sp>
        <p:nvSpPr>
          <p:cNvPr id="7" name="TextBox 6">
            <a:extLst>
              <a:ext uri="{FF2B5EF4-FFF2-40B4-BE49-F238E27FC236}">
                <a16:creationId xmlns:a16="http://schemas.microsoft.com/office/drawing/2014/main" id="{5302364C-E7D6-7E89-6A9F-BA6CC9DD5334}"/>
              </a:ext>
            </a:extLst>
          </p:cNvPr>
          <p:cNvSpPr txBox="1"/>
          <p:nvPr/>
        </p:nvSpPr>
        <p:spPr>
          <a:xfrm>
            <a:off x="19020417" y="6864389"/>
            <a:ext cx="4627418" cy="2031325"/>
          </a:xfrm>
          <a:prstGeom prst="rect">
            <a:avLst/>
          </a:prstGeom>
          <a:noFill/>
        </p:spPr>
        <p:txBody>
          <a:bodyPr wrap="square" rtlCol="0">
            <a:spAutoFit/>
          </a:bodyPr>
          <a:lstStyle/>
          <a:p>
            <a:pPr algn="ctr"/>
            <a:r>
              <a:rPr lang="en-US" b="1" dirty="0"/>
              <a:t>2021-2022</a:t>
            </a:r>
          </a:p>
          <a:p>
            <a:pPr algn="ctr"/>
            <a:r>
              <a:rPr lang="en-US" dirty="0"/>
              <a:t>Switch to Rapido/RapidILL</a:t>
            </a:r>
          </a:p>
        </p:txBody>
      </p:sp>
    </p:spTree>
    <p:extLst>
      <p:ext uri="{BB962C8B-B14F-4D97-AF65-F5344CB8AC3E}">
        <p14:creationId xmlns:p14="http://schemas.microsoft.com/office/powerpoint/2010/main" val="3543876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C4E502-98C5-A1D2-09FE-54EA0BEF5298}"/>
              </a:ext>
            </a:extLst>
          </p:cNvPr>
          <p:cNvSpPr>
            <a:spLocks noGrp="1"/>
          </p:cNvSpPr>
          <p:nvPr>
            <p:ph type="title"/>
          </p:nvPr>
        </p:nvSpPr>
        <p:spPr>
          <a:xfrm>
            <a:off x="1098350" y="456693"/>
            <a:ext cx="21939885" cy="1589290"/>
          </a:xfrm>
        </p:spPr>
        <p:txBody>
          <a:bodyPr vert="horz" lIns="217555" tIns="108780" rIns="217555" bIns="108780" rtlCol="0" anchor="ctr">
            <a:normAutofit/>
          </a:bodyPr>
          <a:lstStyle/>
          <a:p>
            <a:r>
              <a:rPr lang="en-US" b="1" i="0" kern="1200" baseline="0" dirty="0">
                <a:effectLst/>
                <a:latin typeface="Roboto" panose="02000000000000000000" pitchFamily="2" charset="0"/>
                <a:ea typeface="+mj-ea"/>
                <a:cs typeface="Georgia"/>
              </a:rPr>
              <a:t>Document Delivery @ Ithaca College</a:t>
            </a:r>
          </a:p>
        </p:txBody>
      </p:sp>
      <p:sp>
        <p:nvSpPr>
          <p:cNvPr id="5" name="TextBox 4">
            <a:extLst>
              <a:ext uri="{FF2B5EF4-FFF2-40B4-BE49-F238E27FC236}">
                <a16:creationId xmlns:a16="http://schemas.microsoft.com/office/drawing/2014/main" id="{648D0651-E685-ACCA-F62A-ECAD649EFDB8}"/>
              </a:ext>
            </a:extLst>
          </p:cNvPr>
          <p:cNvSpPr txBox="1"/>
          <p:nvPr/>
        </p:nvSpPr>
        <p:spPr>
          <a:xfrm>
            <a:off x="18509673" y="2559511"/>
            <a:ext cx="5209309" cy="1384995"/>
          </a:xfrm>
          <a:prstGeom prst="rect">
            <a:avLst/>
          </a:prstGeom>
          <a:noFill/>
        </p:spPr>
        <p:txBody>
          <a:bodyPr wrap="square" rtlCol="0">
            <a:spAutoFit/>
          </a:bodyPr>
          <a:lstStyle/>
          <a:p>
            <a:pPr algn="ctr"/>
            <a:r>
              <a:rPr lang="en-US" b="1" dirty="0"/>
              <a:t>2017-2018</a:t>
            </a:r>
          </a:p>
          <a:p>
            <a:pPr algn="ctr"/>
            <a:r>
              <a:rPr lang="en-US" dirty="0"/>
              <a:t>Switch to ALMA</a:t>
            </a:r>
          </a:p>
        </p:txBody>
      </p:sp>
      <p:sp>
        <p:nvSpPr>
          <p:cNvPr id="7" name="TextBox 6">
            <a:extLst>
              <a:ext uri="{FF2B5EF4-FFF2-40B4-BE49-F238E27FC236}">
                <a16:creationId xmlns:a16="http://schemas.microsoft.com/office/drawing/2014/main" id="{5302364C-E7D6-7E89-6A9F-BA6CC9DD5334}"/>
              </a:ext>
            </a:extLst>
          </p:cNvPr>
          <p:cNvSpPr txBox="1"/>
          <p:nvPr/>
        </p:nvSpPr>
        <p:spPr>
          <a:xfrm>
            <a:off x="18509673" y="4712116"/>
            <a:ext cx="5209309" cy="2677656"/>
          </a:xfrm>
          <a:prstGeom prst="rect">
            <a:avLst/>
          </a:prstGeom>
          <a:noFill/>
        </p:spPr>
        <p:txBody>
          <a:bodyPr wrap="square" rtlCol="0">
            <a:spAutoFit/>
          </a:bodyPr>
          <a:lstStyle/>
          <a:p>
            <a:pPr algn="ctr"/>
            <a:r>
              <a:rPr lang="en-US" b="1" dirty="0"/>
              <a:t>2019-2021</a:t>
            </a:r>
          </a:p>
          <a:p>
            <a:pPr algn="ctr"/>
            <a:r>
              <a:rPr lang="en-US" dirty="0"/>
              <a:t>Process blended between </a:t>
            </a:r>
          </a:p>
          <a:p>
            <a:pPr algn="ctr"/>
            <a:r>
              <a:rPr lang="en-US" dirty="0"/>
              <a:t>Illiad &amp; ALMA </a:t>
            </a:r>
          </a:p>
        </p:txBody>
      </p:sp>
      <p:graphicFrame>
        <p:nvGraphicFramePr>
          <p:cNvPr id="4" name="Chart 3">
            <a:extLst>
              <a:ext uri="{FF2B5EF4-FFF2-40B4-BE49-F238E27FC236}">
                <a16:creationId xmlns:a16="http://schemas.microsoft.com/office/drawing/2014/main" id="{9173E448-117E-FD42-B95D-971F5899E6A7}"/>
              </a:ext>
            </a:extLst>
          </p:cNvPr>
          <p:cNvGraphicFramePr>
            <a:graphicFrameLocks/>
          </p:cNvGraphicFramePr>
          <p:nvPr>
            <p:extLst>
              <p:ext uri="{D42A27DB-BD31-4B8C-83A1-F6EECF244321}">
                <p14:modId xmlns:p14="http://schemas.microsoft.com/office/powerpoint/2010/main" val="3224909359"/>
              </p:ext>
            </p:extLst>
          </p:nvPr>
        </p:nvGraphicFramePr>
        <p:xfrm>
          <a:off x="1098349" y="2513344"/>
          <a:ext cx="16967977" cy="912447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B2B8EE6D-656E-908E-B363-B286B7B2C941}"/>
              </a:ext>
            </a:extLst>
          </p:cNvPr>
          <p:cNvSpPr txBox="1"/>
          <p:nvPr/>
        </p:nvSpPr>
        <p:spPr>
          <a:xfrm>
            <a:off x="18509673" y="8007923"/>
            <a:ext cx="5209309" cy="1384995"/>
          </a:xfrm>
          <a:prstGeom prst="rect">
            <a:avLst/>
          </a:prstGeom>
          <a:noFill/>
        </p:spPr>
        <p:txBody>
          <a:bodyPr wrap="square" rtlCol="0">
            <a:spAutoFit/>
          </a:bodyPr>
          <a:lstStyle/>
          <a:p>
            <a:pPr algn="ctr"/>
            <a:r>
              <a:rPr lang="en-US" b="1" dirty="0"/>
              <a:t>April 2021</a:t>
            </a:r>
          </a:p>
          <a:p>
            <a:pPr algn="ctr"/>
            <a:r>
              <a:rPr lang="en-US" dirty="0"/>
              <a:t>Illiad Sunset</a:t>
            </a:r>
          </a:p>
        </p:txBody>
      </p:sp>
    </p:spTree>
    <p:extLst>
      <p:ext uri="{BB962C8B-B14F-4D97-AF65-F5344CB8AC3E}">
        <p14:creationId xmlns:p14="http://schemas.microsoft.com/office/powerpoint/2010/main" val="1373004326"/>
      </p:ext>
    </p:extLst>
  </p:cSld>
  <p:clrMapOvr>
    <a:masterClrMapping/>
  </p:clrMapOvr>
</p:sld>
</file>

<file path=ppt/theme/theme1.xml><?xml version="1.0" encoding="utf-8"?>
<a:theme xmlns:a="http://schemas.openxmlformats.org/drawingml/2006/main" name="Office Theme">
  <a:themeElements>
    <a:clrScheme name="BlueBar - Dark 2">
      <a:dk1>
        <a:srgbClr val="000000"/>
      </a:dk1>
      <a:lt1>
        <a:srgbClr val="FFFFFF"/>
      </a:lt1>
      <a:dk2>
        <a:srgbClr val="1F497D"/>
      </a:dk2>
      <a:lt2>
        <a:srgbClr val="EEECE1"/>
      </a:lt2>
      <a:accent1>
        <a:srgbClr val="535352"/>
      </a:accent1>
      <a:accent2>
        <a:srgbClr val="4D0021"/>
      </a:accent2>
      <a:accent3>
        <a:srgbClr val="28563F"/>
      </a:accent3>
      <a:accent4>
        <a:srgbClr val="00393E"/>
      </a:accent4>
      <a:accent5>
        <a:srgbClr val="FFFFFE"/>
      </a:accent5>
      <a:accent6>
        <a:srgbClr val="FFFFFE"/>
      </a:accent6>
      <a:hlink>
        <a:srgbClr val="013158"/>
      </a:hlink>
      <a:folHlink>
        <a:srgbClr val="0131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rgbClr val="535352">
              <a:alpha val="88000"/>
            </a:srgbClr>
          </a:solidFill>
        </a:ln>
        <a:effectLst>
          <a:outerShdw blurRad="40000" dist="20000" dir="5400000" sx="46000" sy="46000" rotWithShape="0">
            <a:srgbClr val="000000">
              <a:alpha val="76000"/>
            </a:srgbClr>
          </a:outerShdw>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{E91F9CC0-451E-7F4E-892F-27485A56013B}tf10001120</Template>
  <TotalTime>7430</TotalTime>
  <Words>5796</Words>
  <Application>Microsoft Office PowerPoint</Application>
  <PresentationFormat>Custom</PresentationFormat>
  <Paragraphs>464</Paragraphs>
  <Slides>39</Slides>
  <Notes>27</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Hello My Name is  </vt:lpstr>
      <vt:lpstr>PowerPoint Presentation</vt:lpstr>
      <vt:lpstr>“If you want to know who we are…”—Mikado by Gilbert &amp; Sullivan</vt:lpstr>
      <vt:lpstr>ILL @ Ithaca College</vt:lpstr>
      <vt:lpstr>ILL @ Ithaca College</vt:lpstr>
      <vt:lpstr>ILL Lending @ Ithaca College</vt:lpstr>
      <vt:lpstr>ILL Borrowing @ Ithaca College</vt:lpstr>
      <vt:lpstr>Document Delivery @ Ithaca College</vt:lpstr>
      <vt:lpstr>Why did we make this switch?</vt:lpstr>
      <vt:lpstr>So, it begins…</vt:lpstr>
      <vt:lpstr>PowerPoint Presentation</vt:lpstr>
      <vt:lpstr>Pointers for Migration &amp; Implementation</vt:lpstr>
      <vt:lpstr>Other observations about our transition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Lending</vt:lpstr>
      <vt:lpstr>PowerPoint Presentation</vt:lpstr>
      <vt:lpstr>PowerPoint Presentation</vt:lpstr>
      <vt:lpstr>PowerPoint Presentation</vt:lpstr>
      <vt:lpstr>PowerPoint Presentation</vt:lpstr>
      <vt:lpstr>PowerPoint Presentation</vt:lpstr>
      <vt:lpstr>Responses to my Requests via Emails/ALA forms</vt:lpstr>
      <vt:lpstr>The Road Not Taken </vt:lpstr>
      <vt:lpstr>PowerPoint Presentation</vt:lpstr>
    </vt:vector>
  </TitlesOfParts>
  <Manager/>
  <Company>Ithaca College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Ithaca College</dc:title>
  <dc:subject/>
  <dc:creator>Ithaca College</dc:creator>
  <cp:keywords/>
  <dc:description/>
  <cp:lastModifiedBy>Sarah Shank</cp:lastModifiedBy>
  <cp:revision>93</cp:revision>
  <dcterms:created xsi:type="dcterms:W3CDTF">2011-10-04T14:33:29Z</dcterms:created>
  <dcterms:modified xsi:type="dcterms:W3CDTF">2023-07-20T14:57:24Z</dcterms:modified>
  <cp:category/>
</cp:coreProperties>
</file>