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7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3" r:id="rId22"/>
    <p:sldId id="274" r:id="rId23"/>
    <p:sldId id="275" r:id="rId24"/>
  </p:sldIdLst>
  <p:sldSz cx="12192000" cy="6858000"/>
  <p:notesSz cx="6858000" cy="9144000"/>
  <p:embeddedFontLst>
    <p:embeddedFont>
      <p:font typeface="Garamond" panose="020204040303010108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JgO4u4y+Mw5h5pWUS4fh0epuu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e0d2726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2ee0d2726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e0d2726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2ee0d2726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720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ee5238cbb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ee5238cbb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ee0d2726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ee0d2726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g2cbbccaab22_0_224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g2cbbccaab22_0_2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cbbccaab22_0_2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2535"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2535"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2cbbccaab22_0_2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cbbccaab22_0_2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cbbccaab22_0_2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bbccaab22_0_217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8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cbbccaab22_0_217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8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cbbccaab22_0_2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cbbccaab22_0_2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cbbccaab22_0_2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g2cbbccaab22_0_217"/>
          <p:cNvCxnSpPr/>
          <p:nvPr/>
        </p:nvCxnSpPr>
        <p:spPr>
          <a:xfrm>
            <a:off x="2012723" y="3710585"/>
            <a:ext cx="8163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g2cbbccaab22_0_231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g2cbbccaab22_0_2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cbbccaab22_0_231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cbbccaab22_0_231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cbbccaab22_0_2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cbbccaab22_0_2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cbbccaab22_0_2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bbccaab22_0_23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cbbccaab22_0_239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g2cbbccaab22_0_239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2cbbccaab22_0_239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cbbccaab22_0_239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cbbccaab22_0_2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cbbccaab22_0_2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cbbccaab22_0_2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2" name="Google Shape;122;g2cbbccaab22_0_239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bbccaab22_0_24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cbbccaab22_0_24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cbbccaab22_0_24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cbbccaab22_0_2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" name="Google Shape;128;g2cbbccaab22_0_249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bbccaab22_0_25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cbbccaab22_0_25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cbbccaab22_0_25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bbccaab22_0_25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cbbccaab22_0_25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2cbbccaab22_0_25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2cbbccaab22_0_25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cbbccaab22_0_25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cbbccaab22_0_25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g2cbbccaab22_0_259"/>
          <p:cNvCxnSpPr/>
          <p:nvPr/>
        </p:nvCxnSpPr>
        <p:spPr>
          <a:xfrm>
            <a:off x="1396169" y="2912533"/>
            <a:ext cx="3514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bbccaab22_0_267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cbbccaab22_0_267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00" cy="47751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g2cbbccaab22_0_26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g2cbbccaab22_0_26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cbbccaab22_0_26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cbbccaab22_0_26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bbccaab22_0_274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cbbccaab22_0_274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6100" cy="33360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g2cbbccaab22_0_274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g2cbbccaab22_0_27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cbbccaab22_0_27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cbbccaab22_0_27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bbccaab22_0_28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8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cbbccaab22_0_28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8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g2cbbccaab22_0_28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cbbccaab22_0_28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cbbccaab22_0_28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1" name="Google Shape;161;g2cbbccaab22_0_281"/>
          <p:cNvCxnSpPr/>
          <p:nvPr/>
        </p:nvCxnSpPr>
        <p:spPr>
          <a:xfrm>
            <a:off x="1396169" y="4140199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bbccaab22_0_288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400" cy="2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cbbccaab22_0_288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cbbccaab22_0_288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g2cbbccaab22_0_28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cbbccaab22_0_28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cbbccaab22_0_28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2cbbccaab22_0_288"/>
          <p:cNvSpPr txBox="1"/>
          <p:nvPr/>
        </p:nvSpPr>
        <p:spPr>
          <a:xfrm>
            <a:off x="862013" y="8799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cbbccaab22_0_288"/>
          <p:cNvSpPr txBox="1"/>
          <p:nvPr/>
        </p:nvSpPr>
        <p:spPr>
          <a:xfrm>
            <a:off x="10600267" y="282787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g2cbbccaab22_0_288"/>
          <p:cNvCxnSpPr/>
          <p:nvPr/>
        </p:nvCxnSpPr>
        <p:spPr>
          <a:xfrm>
            <a:off x="1396169" y="4140199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bbccaab22_0_298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cbbccaab22_0_298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g2cbbccaab22_0_29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2cbbccaab22_0_29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2cbbccaab22_0_29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bbccaab22_0_30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400" cy="22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cbbccaab22_0_30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g2cbbccaab22_0_30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g2cbbccaab22_0_30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2cbbccaab22_0_30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cbbccaab22_0_30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g2cbbccaab22_0_304"/>
          <p:cNvSpPr txBox="1"/>
          <p:nvPr/>
        </p:nvSpPr>
        <p:spPr>
          <a:xfrm>
            <a:off x="862013" y="8799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cbbccaab22_0_304"/>
          <p:cNvSpPr txBox="1"/>
          <p:nvPr/>
        </p:nvSpPr>
        <p:spPr>
          <a:xfrm>
            <a:off x="10600267" y="25992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g2cbbccaab22_0_304"/>
          <p:cNvCxnSpPr/>
          <p:nvPr/>
        </p:nvCxnSpPr>
        <p:spPr>
          <a:xfrm>
            <a:off x="1396169" y="3429000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bbccaab22_0_31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00" cy="22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2cbbccaab22_0_314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g2cbbccaab22_0_314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g2cbbccaab22_0_3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cbbccaab22_0_3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2cbbccaab22_0_3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5" name="Google Shape;195;g2cbbccaab22_0_314"/>
          <p:cNvCxnSpPr/>
          <p:nvPr/>
        </p:nvCxnSpPr>
        <p:spPr>
          <a:xfrm>
            <a:off x="1396169" y="3429000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bbccaab22_0_3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cbbccaab22_0_322"/>
          <p:cNvSpPr txBox="1">
            <a:spLocks noGrp="1"/>
          </p:cNvSpPr>
          <p:nvPr>
            <p:ph type="body" idx="1"/>
          </p:nvPr>
        </p:nvSpPr>
        <p:spPr>
          <a:xfrm rot="5400000">
            <a:off x="4436547" y="-584218"/>
            <a:ext cx="33189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g2cbbccaab22_0_3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2cbbccaab22_0_3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cbbccaab22_0_3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2" name="Google Shape;202;g2cbbccaab22_0_322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bbccaab22_0_329"/>
          <p:cNvSpPr txBox="1">
            <a:spLocks noGrp="1"/>
          </p:cNvSpPr>
          <p:nvPr>
            <p:ph type="title"/>
          </p:nvPr>
        </p:nvSpPr>
        <p:spPr>
          <a:xfrm rot="5400000">
            <a:off x="7498001" y="2483481"/>
            <a:ext cx="4893600" cy="18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2cbbccaab22_0_329"/>
          <p:cNvSpPr txBox="1">
            <a:spLocks noGrp="1"/>
          </p:cNvSpPr>
          <p:nvPr>
            <p:ph type="body" idx="1"/>
          </p:nvPr>
        </p:nvSpPr>
        <p:spPr>
          <a:xfrm rot="5400000">
            <a:off x="2565073" y="-287618"/>
            <a:ext cx="4893600" cy="7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g2cbbccaab22_0_3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cbbccaab22_0_3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2cbbccaab22_0_3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9" name="Google Shape;209;g2cbbccaab22_0_329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e5238cbb8_0_1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16" name="Google Shape;216;g2ee5238cbb8_0_12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17" name="Google Shape;217;g2ee5238cbb8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e5238cbb8_0_13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0" name="Google Shape;220;g2ee5238cbb8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e5238cbb8_0_1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2ee5238cbb8_0_1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g2ee5238cbb8_0_1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e5238cbb8_0_1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g2ee5238cbb8_0_1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8" name="Google Shape;228;g2ee5238cbb8_0_14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9" name="Google Shape;229;g2ee5238cbb8_0_1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e5238cbb8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2ee5238cbb8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e5238cbb8_0_14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35" name="Google Shape;235;g2ee5238cbb8_0_14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g2ee5238cbb8_0_1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e5238cbb8_0_15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39" name="Google Shape;239;g2ee5238cbb8_0_1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e5238cbb8_0_15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ee5238cbb8_0_15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43" name="Google Shape;243;g2ee5238cbb8_0_15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4" name="Google Shape;244;g2ee5238cbb8_0_15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g2ee5238cbb8_0_1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e5238cbb8_0_16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48" name="Google Shape;248;g2ee5238cbb8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e5238cbb8_0_16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1" name="Google Shape;251;g2ee5238cbb8_0_16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g2ee5238cbb8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e5238cbb8_0_1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g2cbbccaab22_0_194"/>
          <p:cNvGrpSpPr/>
          <p:nvPr/>
        </p:nvGrpSpPr>
        <p:grpSpPr>
          <a:xfrm>
            <a:off x="-15736" y="0"/>
            <a:ext cx="12229962" cy="6856215"/>
            <a:chOff x="-15736" y="0"/>
            <a:chExt cx="12229962" cy="6856215"/>
          </a:xfrm>
        </p:grpSpPr>
        <p:pic>
          <p:nvPicPr>
            <p:cNvPr id="82" name="Google Shape;82;g2cbbccaab22_0_194" descr="HD-PanelConten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2188827" cy="6856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g2cbbccaab22_0_19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g2cbbccaab22_0_194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g2cbbccaab22_0_194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g2cbbccaab22_0_19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cbbccaab22_0_19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g2cbbccaab22_0_19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Google Shape;89;g2cbbccaab22_0_19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Google Shape;90;g2cbbccaab22_0_1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e5238cbb8_0_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g2ee5238cbb8_0_1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g2ee5238cbb8_0_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725" y="2327200"/>
            <a:ext cx="6798500" cy="22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Academic Libraries</a:t>
            </a:r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Reduced budgets and staff</a:t>
            </a:r>
            <a:endParaRPr/>
          </a:p>
          <a:p>
            <a:pPr marL="914400" lvl="1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Unable to keep multiple systems for working with different consortia</a:t>
            </a:r>
            <a:endParaRPr/>
          </a:p>
          <a:p>
            <a:pPr marL="914400" lvl="1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Need to cut back on other systems and focus on one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Have rarely worked closely with local public libraries due to siloed systems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Primary systems currently used are becoming more siloed and reducing options to work together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/>
          <p:nvPr/>
        </p:nvSpPr>
        <p:spPr>
          <a:xfrm>
            <a:off x="5032086" y="5679607"/>
            <a:ext cx="1820255" cy="369332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 MaRC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1466353" y="5679607"/>
            <a:ext cx="1790928" cy="369332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OAI-PMH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3090054" y="4128588"/>
            <a:ext cx="1931349" cy="369332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Reservoir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3090054" y="3333829"/>
            <a:ext cx="1931349" cy="369332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PostgreSQL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3090053" y="2539070"/>
            <a:ext cx="1931349" cy="369332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3090054" y="1744311"/>
            <a:ext cx="1931349" cy="369332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VuFind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7439863" y="1784437"/>
            <a:ext cx="1931349" cy="36933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CrossLink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17"/>
          <p:cNvCxnSpPr>
            <a:stCxn id="319" idx="0"/>
            <a:endCxn id="320" idx="2"/>
          </p:cNvCxnSpPr>
          <p:nvPr/>
        </p:nvCxnSpPr>
        <p:spPr>
          <a:xfrm rot="10800000" flipH="1">
            <a:off x="2361817" y="4497907"/>
            <a:ext cx="1693800" cy="118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7"/>
          <p:cNvCxnSpPr>
            <a:stCxn id="318" idx="0"/>
            <a:endCxn id="320" idx="2"/>
          </p:cNvCxnSpPr>
          <p:nvPr/>
        </p:nvCxnSpPr>
        <p:spPr>
          <a:xfrm rot="10800000">
            <a:off x="4055814" y="4497907"/>
            <a:ext cx="1886400" cy="118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7" name="Google Shape;327;p17"/>
          <p:cNvCxnSpPr>
            <a:stCxn id="320" idx="0"/>
            <a:endCxn id="321" idx="2"/>
          </p:cNvCxnSpPr>
          <p:nvPr/>
        </p:nvCxnSpPr>
        <p:spPr>
          <a:xfrm rot="10800000">
            <a:off x="4055729" y="3703188"/>
            <a:ext cx="0" cy="42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8" name="Google Shape;328;p17"/>
          <p:cNvCxnSpPr>
            <a:stCxn id="322" idx="0"/>
            <a:endCxn id="323" idx="2"/>
          </p:cNvCxnSpPr>
          <p:nvPr/>
        </p:nvCxnSpPr>
        <p:spPr>
          <a:xfrm rot="10800000">
            <a:off x="4055728" y="2113670"/>
            <a:ext cx="0" cy="42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9" name="Google Shape;329;p17"/>
          <p:cNvCxnSpPr>
            <a:stCxn id="321" idx="0"/>
            <a:endCxn id="322" idx="2"/>
          </p:cNvCxnSpPr>
          <p:nvPr/>
        </p:nvCxnSpPr>
        <p:spPr>
          <a:xfrm rot="10800000">
            <a:off x="4055729" y="2908429"/>
            <a:ext cx="0" cy="42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0" name="Google Shape;330;p17"/>
          <p:cNvCxnSpPr>
            <a:endCxn id="322" idx="3"/>
          </p:cNvCxnSpPr>
          <p:nvPr/>
        </p:nvCxnSpPr>
        <p:spPr>
          <a:xfrm flipH="1">
            <a:off x="5021402" y="1954536"/>
            <a:ext cx="2418600" cy="769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31" name="Google Shape;331;p17"/>
          <p:cNvSpPr txBox="1"/>
          <p:nvPr/>
        </p:nvSpPr>
        <p:spPr>
          <a:xfrm>
            <a:off x="593889" y="745583"/>
            <a:ext cx="109539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CrossLink Discovery Flowchart</a:t>
            </a:r>
            <a:endParaRPr sz="4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 rot="-1059871">
            <a:off x="5992709" y="2380137"/>
            <a:ext cx="3930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4055727" y="2205976"/>
            <a:ext cx="3930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"/>
          <p:cNvSpPr txBox="1">
            <a:spLocks noGrp="1"/>
          </p:cNvSpPr>
          <p:nvPr>
            <p:ph type="title"/>
          </p:nvPr>
        </p:nvSpPr>
        <p:spPr>
          <a:xfrm>
            <a:off x="1295400" y="483070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CrossLink Discovery</a:t>
            </a:r>
            <a:endParaRPr/>
          </a:p>
        </p:txBody>
      </p:sp>
      <p:pic>
        <p:nvPicPr>
          <p:cNvPr id="339" name="Google Shape;33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12228" y="1825625"/>
            <a:ext cx="756754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8" descr="CrossLink's VuFind Discovery Lay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568" y="607627"/>
            <a:ext cx="6124863" cy="564274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8"/>
          <p:cNvSpPr txBox="1"/>
          <p:nvPr/>
        </p:nvSpPr>
        <p:spPr>
          <a:xfrm>
            <a:off x="1156131" y="727963"/>
            <a:ext cx="1877437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 Specific Logo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 Covers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Bib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9158431" y="878888"/>
            <a:ext cx="24449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 Search Limits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Library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Consortia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Libraries in CrossLink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 txBox="1">
            <a:spLocks noGrp="1"/>
          </p:cNvSpPr>
          <p:nvPr>
            <p:ph type="title"/>
          </p:nvPr>
        </p:nvSpPr>
        <p:spPr>
          <a:xfrm>
            <a:off x="1295400" y="369390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CrossLink Brokering Module</a:t>
            </a:r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body" idx="1"/>
          </p:nvPr>
        </p:nvSpPr>
        <p:spPr>
          <a:xfrm>
            <a:off x="744717" y="2766217"/>
            <a:ext cx="4826523" cy="340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CrossLink will be a broker system that: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28600" algn="l" rtl="0">
              <a:lnSpc>
                <a:spcPct val="2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600" b="0" i="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 receive requests from one library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28600" algn="l" rtl="0">
              <a:lnSpc>
                <a:spcPct val="2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600" b="0" i="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dentify a list of suitable suppliers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28600" algn="l" rtl="0">
              <a:lnSpc>
                <a:spcPct val="2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Try </a:t>
            </a:r>
            <a:r>
              <a:rPr lang="en-US" sz="1600" b="0" i="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those suppliers in turn before returning a response to a requesting library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53" name="Google Shape;3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5826" y="2997724"/>
            <a:ext cx="5857973" cy="3283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651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Request Flowchart</a:t>
            </a:r>
            <a:endParaRPr/>
          </a:p>
        </p:txBody>
      </p:sp>
      <p:pic>
        <p:nvPicPr>
          <p:cNvPr id="359" name="Google Shape;3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9895" y="626750"/>
            <a:ext cx="5863905" cy="559494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0"/>
          <p:cNvSpPr txBox="1"/>
          <p:nvPr/>
        </p:nvSpPr>
        <p:spPr>
          <a:xfrm>
            <a:off x="838200" y="2477320"/>
            <a:ext cx="482502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Item is discovered through Borrower’s primary discovery system</a:t>
            </a: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Request is submitted into Borrower’s request management system</a:t>
            </a: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1" descr="A diagram of a ser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9390" y="1690688"/>
            <a:ext cx="6811320" cy="454043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651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Request Flowchart</a:t>
            </a:r>
            <a:endParaRPr/>
          </a:p>
        </p:txBody>
      </p:sp>
      <p:sp>
        <p:nvSpPr>
          <p:cNvPr id="367" name="Google Shape;367;p11"/>
          <p:cNvSpPr txBox="1"/>
          <p:nvPr/>
        </p:nvSpPr>
        <p:spPr>
          <a:xfrm>
            <a:off x="770973" y="2596398"/>
            <a:ext cx="429855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Item is discovered through CrossLink’s Discovery System</a:t>
            </a: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Request is submitted into Borrower’s request management system</a:t>
            </a: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ee0d27261f_0_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Software vision</a:t>
            </a:r>
            <a:endParaRPr/>
          </a:p>
        </p:txBody>
      </p:sp>
      <p:sp>
        <p:nvSpPr>
          <p:cNvPr id="373" name="Google Shape;373;g2ee0d27261f_0_0"/>
          <p:cNvSpPr txBox="1">
            <a:spLocks noGrp="1"/>
          </p:cNvSpPr>
          <p:nvPr>
            <p:ph type="body" idx="1"/>
          </p:nvPr>
        </p:nvSpPr>
        <p:spPr>
          <a:xfrm>
            <a:off x="1295400" y="2556924"/>
            <a:ext cx="9601200" cy="3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r>
              <a:rPr lang="en-US"/>
              <a:t>A general-purpose ISO18626 “proxy” or broker designed to support many use cases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r>
              <a:rPr lang="en-US"/>
              <a:t>Physical and digital, returnables and copies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r>
              <a:rPr lang="en-US"/>
              <a:t>LSP to LSP or Broker to Broker (cross-consortial routing)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r>
              <a:rPr lang="en-US"/>
              <a:t>Common Shared Index and directory design with Project ReShare to facilitate code share and future interoperability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70"/>
              <a:buNone/>
            </a:pPr>
            <a:r>
              <a:rPr lang="en-US"/>
              <a:t>Lightweight, extensible software architecture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8;g2ee5238cbb8_0_85">
            <a:extLst>
              <a:ext uri="{FF2B5EF4-FFF2-40B4-BE49-F238E27FC236}">
                <a16:creationId xmlns:a16="http://schemas.microsoft.com/office/drawing/2014/main" id="{8F9DD928-5C55-00CF-61E0-A04482AB09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065" y="3185894"/>
            <a:ext cx="6489305" cy="86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79;g2ee5238cbb8_0_85">
            <a:extLst>
              <a:ext uri="{FF2B5EF4-FFF2-40B4-BE49-F238E27FC236}">
                <a16:creationId xmlns:a16="http://schemas.microsoft.com/office/drawing/2014/main" id="{CC64DAEF-6236-55B8-18F0-3287B70CCF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9425" y="4367626"/>
            <a:ext cx="314900" cy="394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80;g2ee5238cbb8_0_85">
            <a:extLst>
              <a:ext uri="{FF2B5EF4-FFF2-40B4-BE49-F238E27FC236}">
                <a16:creationId xmlns:a16="http://schemas.microsoft.com/office/drawing/2014/main" id="{8B2C89A6-7BDD-38D0-A34B-6648BFC4A6E6}"/>
              </a:ext>
            </a:extLst>
          </p:cNvPr>
          <p:cNvGrpSpPr/>
          <p:nvPr/>
        </p:nvGrpSpPr>
        <p:grpSpPr>
          <a:xfrm>
            <a:off x="6469636" y="5112231"/>
            <a:ext cx="1181330" cy="873785"/>
            <a:chOff x="7178766" y="2160249"/>
            <a:chExt cx="1426944" cy="1161002"/>
          </a:xfrm>
        </p:grpSpPr>
        <p:pic>
          <p:nvPicPr>
            <p:cNvPr id="7" name="Google Shape;381;g2ee5238cbb8_0_85">
              <a:extLst>
                <a:ext uri="{FF2B5EF4-FFF2-40B4-BE49-F238E27FC236}">
                  <a16:creationId xmlns:a16="http://schemas.microsoft.com/office/drawing/2014/main" id="{53D5FEF1-F3BC-37F1-F0EC-D35EAE9E93C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86625" y="2160249"/>
              <a:ext cx="1158216" cy="1161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82;g2ee5238cbb8_0_85">
              <a:extLst>
                <a:ext uri="{FF2B5EF4-FFF2-40B4-BE49-F238E27FC236}">
                  <a16:creationId xmlns:a16="http://schemas.microsoft.com/office/drawing/2014/main" id="{C68E8CAD-3003-7913-6C38-E9826D4FFAAE}"/>
                </a:ext>
              </a:extLst>
            </p:cNvPr>
            <p:cNvSpPr txBox="1"/>
            <p:nvPr/>
          </p:nvSpPr>
          <p:spPr>
            <a:xfrm>
              <a:off x="7178766" y="2340237"/>
              <a:ext cx="1426944" cy="771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Rota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(index)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  <p:grpSp>
        <p:nvGrpSpPr>
          <p:cNvPr id="9" name="Google Shape;383;g2ee5238cbb8_0_85">
            <a:extLst>
              <a:ext uri="{FF2B5EF4-FFF2-40B4-BE49-F238E27FC236}">
                <a16:creationId xmlns:a16="http://schemas.microsoft.com/office/drawing/2014/main" id="{772D6C56-BE24-33B2-1B28-9C249098D162}"/>
              </a:ext>
            </a:extLst>
          </p:cNvPr>
          <p:cNvGrpSpPr/>
          <p:nvPr/>
        </p:nvGrpSpPr>
        <p:grpSpPr>
          <a:xfrm>
            <a:off x="2865198" y="5105077"/>
            <a:ext cx="1153963" cy="937174"/>
            <a:chOff x="4689410" y="3556600"/>
            <a:chExt cx="1393887" cy="1245227"/>
          </a:xfrm>
        </p:grpSpPr>
        <p:pic>
          <p:nvPicPr>
            <p:cNvPr id="10" name="Google Shape;384;g2ee5238cbb8_0_85">
              <a:extLst>
                <a:ext uri="{FF2B5EF4-FFF2-40B4-BE49-F238E27FC236}">
                  <a16:creationId xmlns:a16="http://schemas.microsoft.com/office/drawing/2014/main" id="{A86D5589-9E78-BB20-A655-11FB639739C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7575" y="3556600"/>
              <a:ext cx="1113207" cy="1245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85;g2ee5238cbb8_0_85">
              <a:extLst>
                <a:ext uri="{FF2B5EF4-FFF2-40B4-BE49-F238E27FC236}">
                  <a16:creationId xmlns:a16="http://schemas.microsoft.com/office/drawing/2014/main" id="{DDE9DC51-2F5B-A33E-679A-266C8075BB86}"/>
                </a:ext>
              </a:extLst>
            </p:cNvPr>
            <p:cNvSpPr txBox="1"/>
            <p:nvPr/>
          </p:nvSpPr>
          <p:spPr>
            <a:xfrm>
              <a:off x="4689410" y="3799115"/>
              <a:ext cx="1393887" cy="766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State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engine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  <p:grpSp>
        <p:nvGrpSpPr>
          <p:cNvPr id="12" name="Google Shape;386;g2ee5238cbb8_0_85">
            <a:extLst>
              <a:ext uri="{FF2B5EF4-FFF2-40B4-BE49-F238E27FC236}">
                <a16:creationId xmlns:a16="http://schemas.microsoft.com/office/drawing/2014/main" id="{A3970490-9A9D-3787-6DD9-362DECFE6103}"/>
              </a:ext>
            </a:extLst>
          </p:cNvPr>
          <p:cNvGrpSpPr/>
          <p:nvPr/>
        </p:nvGrpSpPr>
        <p:grpSpPr>
          <a:xfrm>
            <a:off x="8259923" y="5216682"/>
            <a:ext cx="1069448" cy="770149"/>
            <a:chOff x="6929575" y="3853476"/>
            <a:chExt cx="1291800" cy="1023300"/>
          </a:xfrm>
        </p:grpSpPr>
        <p:pic>
          <p:nvPicPr>
            <p:cNvPr id="13" name="Google Shape;387;g2ee5238cbb8_0_85">
              <a:extLst>
                <a:ext uri="{FF2B5EF4-FFF2-40B4-BE49-F238E27FC236}">
                  <a16:creationId xmlns:a16="http://schemas.microsoft.com/office/drawing/2014/main" id="{86D6CC11-57FF-CB8F-394B-7C73EB0C786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08100" y="3853476"/>
              <a:ext cx="93474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88;g2ee5238cbb8_0_85">
              <a:extLst>
                <a:ext uri="{FF2B5EF4-FFF2-40B4-BE49-F238E27FC236}">
                  <a16:creationId xmlns:a16="http://schemas.microsoft.com/office/drawing/2014/main" id="{3F11DDA8-DD8E-7082-4A50-970EC91739FE}"/>
                </a:ext>
              </a:extLst>
            </p:cNvPr>
            <p:cNvSpPr txBox="1"/>
            <p:nvPr/>
          </p:nvSpPr>
          <p:spPr>
            <a:xfrm>
              <a:off x="6929575" y="4009464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18626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sp>
        <p:nvSpPr>
          <p:cNvPr id="15" name="Google Shape;389;g2ee5238cbb8_0_85">
            <a:extLst>
              <a:ext uri="{FF2B5EF4-FFF2-40B4-BE49-F238E27FC236}">
                <a16:creationId xmlns:a16="http://schemas.microsoft.com/office/drawing/2014/main" id="{319AFA36-FF9F-3CEF-642F-E905BCB8DBC0}"/>
              </a:ext>
            </a:extLst>
          </p:cNvPr>
          <p:cNvSpPr txBox="1"/>
          <p:nvPr/>
        </p:nvSpPr>
        <p:spPr>
          <a:xfrm>
            <a:off x="4756369" y="3352272"/>
            <a:ext cx="2312062" cy="53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Message queue</a:t>
            </a:r>
            <a:endParaRPr sz="2000" b="1">
              <a:solidFill>
                <a:schemeClr val="dk2"/>
              </a:solidFill>
            </a:endParaRPr>
          </a:p>
        </p:txBody>
      </p:sp>
      <p:grpSp>
        <p:nvGrpSpPr>
          <p:cNvPr id="16" name="Google Shape;390;g2ee5238cbb8_0_85">
            <a:extLst>
              <a:ext uri="{FF2B5EF4-FFF2-40B4-BE49-F238E27FC236}">
                <a16:creationId xmlns:a16="http://schemas.microsoft.com/office/drawing/2014/main" id="{2A182EE5-4C5B-72DC-9DED-9F187F05673D}"/>
              </a:ext>
            </a:extLst>
          </p:cNvPr>
          <p:cNvGrpSpPr/>
          <p:nvPr/>
        </p:nvGrpSpPr>
        <p:grpSpPr>
          <a:xfrm>
            <a:off x="1516324" y="4163134"/>
            <a:ext cx="1493009" cy="1084559"/>
            <a:chOff x="2583754" y="2146421"/>
            <a:chExt cx="1539540" cy="1213481"/>
          </a:xfrm>
        </p:grpSpPr>
        <p:pic>
          <p:nvPicPr>
            <p:cNvPr id="17" name="Google Shape;391;g2ee5238cbb8_0_85">
              <a:extLst>
                <a:ext uri="{FF2B5EF4-FFF2-40B4-BE49-F238E27FC236}">
                  <a16:creationId xmlns:a16="http://schemas.microsoft.com/office/drawing/2014/main" id="{A531E012-F395-6E6C-C2C1-82163D469AD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13969" y="2191069"/>
              <a:ext cx="1387183" cy="1130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92;g2ee5238cbb8_0_85">
              <a:extLst>
                <a:ext uri="{FF2B5EF4-FFF2-40B4-BE49-F238E27FC236}">
                  <a16:creationId xmlns:a16="http://schemas.microsoft.com/office/drawing/2014/main" id="{D90E1C6F-5200-48A4-1DA1-64A2649109EB}"/>
                </a:ext>
              </a:extLst>
            </p:cNvPr>
            <p:cNvSpPr txBox="1"/>
            <p:nvPr/>
          </p:nvSpPr>
          <p:spPr>
            <a:xfrm>
              <a:off x="2583754" y="2146421"/>
              <a:ext cx="1539540" cy="1213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State model (YAML)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  <p:grpSp>
        <p:nvGrpSpPr>
          <p:cNvPr id="19" name="Google Shape;393;g2ee5238cbb8_0_85">
            <a:extLst>
              <a:ext uri="{FF2B5EF4-FFF2-40B4-BE49-F238E27FC236}">
                <a16:creationId xmlns:a16="http://schemas.microsoft.com/office/drawing/2014/main" id="{EF094ED5-5E2F-A8F0-B543-4805F21EF56C}"/>
              </a:ext>
            </a:extLst>
          </p:cNvPr>
          <p:cNvGrpSpPr/>
          <p:nvPr/>
        </p:nvGrpSpPr>
        <p:grpSpPr>
          <a:xfrm>
            <a:off x="1642604" y="5247693"/>
            <a:ext cx="1258287" cy="1125522"/>
            <a:chOff x="3114675" y="2297950"/>
            <a:chExt cx="834075" cy="1061949"/>
          </a:xfrm>
        </p:grpSpPr>
        <p:pic>
          <p:nvPicPr>
            <p:cNvPr id="20" name="Google Shape;394;g2ee5238cbb8_0_85">
              <a:extLst>
                <a:ext uri="{FF2B5EF4-FFF2-40B4-BE49-F238E27FC236}">
                  <a16:creationId xmlns:a16="http://schemas.microsoft.com/office/drawing/2014/main" id="{CA0369A0-1193-35C2-6204-C335AF8C56F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4675" y="2297950"/>
              <a:ext cx="83407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95;g2ee5238cbb8_0_85">
              <a:extLst>
                <a:ext uri="{FF2B5EF4-FFF2-40B4-BE49-F238E27FC236}">
                  <a16:creationId xmlns:a16="http://schemas.microsoft.com/office/drawing/2014/main" id="{F530929C-8070-1206-64C8-DD9393E771CB}"/>
                </a:ext>
              </a:extLst>
            </p:cNvPr>
            <p:cNvSpPr txBox="1"/>
            <p:nvPr/>
          </p:nvSpPr>
          <p:spPr>
            <a:xfrm>
              <a:off x="3114713" y="2336600"/>
              <a:ext cx="834000" cy="10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Req. (JSON)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  <p:grpSp>
        <p:nvGrpSpPr>
          <p:cNvPr id="22" name="Google Shape;396;g2ee5238cbb8_0_85">
            <a:extLst>
              <a:ext uri="{FF2B5EF4-FFF2-40B4-BE49-F238E27FC236}">
                <a16:creationId xmlns:a16="http://schemas.microsoft.com/office/drawing/2014/main" id="{4EACF401-6580-FA84-36CB-FCBE227C4224}"/>
              </a:ext>
            </a:extLst>
          </p:cNvPr>
          <p:cNvGrpSpPr/>
          <p:nvPr/>
        </p:nvGrpSpPr>
        <p:grpSpPr>
          <a:xfrm>
            <a:off x="3128598" y="1197942"/>
            <a:ext cx="1069448" cy="828326"/>
            <a:chOff x="5181250" y="2297950"/>
            <a:chExt cx="1291800" cy="1100600"/>
          </a:xfrm>
        </p:grpSpPr>
        <p:pic>
          <p:nvPicPr>
            <p:cNvPr id="23" name="Google Shape;397;g2ee5238cbb8_0_85">
              <a:extLst>
                <a:ext uri="{FF2B5EF4-FFF2-40B4-BE49-F238E27FC236}">
                  <a16:creationId xmlns:a16="http://schemas.microsoft.com/office/drawing/2014/main" id="{678A1D0A-A4B4-B103-4BCD-E2EB4408B88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4475" y="2297950"/>
              <a:ext cx="1005350" cy="11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398;g2ee5238cbb8_0_85">
              <a:extLst>
                <a:ext uri="{FF2B5EF4-FFF2-40B4-BE49-F238E27FC236}">
                  <a16:creationId xmlns:a16="http://schemas.microsoft.com/office/drawing/2014/main" id="{4CF0B83B-8ABE-7609-418E-29CE3082B75C}"/>
                </a:ext>
              </a:extLst>
            </p:cNvPr>
            <p:cNvSpPr txBox="1"/>
            <p:nvPr/>
          </p:nvSpPr>
          <p:spPr>
            <a:xfrm>
              <a:off x="5181250" y="2509276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Z39.50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25" name="Google Shape;399;g2ee5238cbb8_0_85">
            <a:extLst>
              <a:ext uri="{FF2B5EF4-FFF2-40B4-BE49-F238E27FC236}">
                <a16:creationId xmlns:a16="http://schemas.microsoft.com/office/drawing/2014/main" id="{5DF7BD27-1DEE-D60B-0D96-EEE99515CF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587" y="4334410"/>
            <a:ext cx="314900" cy="39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00;g2ee5238cbb8_0_85">
            <a:extLst>
              <a:ext uri="{FF2B5EF4-FFF2-40B4-BE49-F238E27FC236}">
                <a16:creationId xmlns:a16="http://schemas.microsoft.com/office/drawing/2014/main" id="{0B1C8258-9094-21BC-5FB8-64C22145B5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7442" y="4334416"/>
            <a:ext cx="314900" cy="394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401;g2ee5238cbb8_0_85">
            <a:extLst>
              <a:ext uri="{FF2B5EF4-FFF2-40B4-BE49-F238E27FC236}">
                <a16:creationId xmlns:a16="http://schemas.microsoft.com/office/drawing/2014/main" id="{8A8B6AD4-9108-5338-E37D-2173CCB36D43}"/>
              </a:ext>
            </a:extLst>
          </p:cNvPr>
          <p:cNvGrpSpPr/>
          <p:nvPr/>
        </p:nvGrpSpPr>
        <p:grpSpPr>
          <a:xfrm>
            <a:off x="4532708" y="5112232"/>
            <a:ext cx="1402969" cy="887565"/>
            <a:chOff x="7008687" y="3697465"/>
            <a:chExt cx="1694664" cy="1179311"/>
          </a:xfrm>
        </p:grpSpPr>
        <p:pic>
          <p:nvPicPr>
            <p:cNvPr id="28" name="Google Shape;402;g2ee5238cbb8_0_85">
              <a:extLst>
                <a:ext uri="{FF2B5EF4-FFF2-40B4-BE49-F238E27FC236}">
                  <a16:creationId xmlns:a16="http://schemas.microsoft.com/office/drawing/2014/main" id="{FE9387D8-EA4C-B0EA-BF4F-8B973097C78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2089" y="3697465"/>
              <a:ext cx="1562149" cy="1179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403;g2ee5238cbb8_0_85">
              <a:extLst>
                <a:ext uri="{FF2B5EF4-FFF2-40B4-BE49-F238E27FC236}">
                  <a16:creationId xmlns:a16="http://schemas.microsoft.com/office/drawing/2014/main" id="{35E7FD14-A210-23E8-9E4E-90DFA158A969}"/>
                </a:ext>
              </a:extLst>
            </p:cNvPr>
            <p:cNvSpPr txBox="1"/>
            <p:nvPr/>
          </p:nvSpPr>
          <p:spPr>
            <a:xfrm>
              <a:off x="7008687" y="3798921"/>
              <a:ext cx="1694664" cy="10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Directory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  <p:pic>
        <p:nvPicPr>
          <p:cNvPr id="30" name="Google Shape;404;g2ee5238cbb8_0_85">
            <a:extLst>
              <a:ext uri="{FF2B5EF4-FFF2-40B4-BE49-F238E27FC236}">
                <a16:creationId xmlns:a16="http://schemas.microsoft.com/office/drawing/2014/main" id="{54E86AB1-5CCD-BD6F-4433-67D4AA77A6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054" y="4369121"/>
            <a:ext cx="314900" cy="39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05;g2ee5238cbb8_0_85">
            <a:extLst>
              <a:ext uri="{FF2B5EF4-FFF2-40B4-BE49-F238E27FC236}">
                <a16:creationId xmlns:a16="http://schemas.microsoft.com/office/drawing/2014/main" id="{1F8F25A0-1110-3ABD-BF99-DC75A2FB2F6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042" y="2440466"/>
            <a:ext cx="314900" cy="394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406;g2ee5238cbb8_0_85">
            <a:extLst>
              <a:ext uri="{FF2B5EF4-FFF2-40B4-BE49-F238E27FC236}">
                <a16:creationId xmlns:a16="http://schemas.microsoft.com/office/drawing/2014/main" id="{97377284-3702-83D9-1B11-B0FB50995479}"/>
              </a:ext>
            </a:extLst>
          </p:cNvPr>
          <p:cNvGrpSpPr/>
          <p:nvPr/>
        </p:nvGrpSpPr>
        <p:grpSpPr>
          <a:xfrm>
            <a:off x="5262198" y="1197942"/>
            <a:ext cx="1069448" cy="828326"/>
            <a:chOff x="5181250" y="2297950"/>
            <a:chExt cx="1291800" cy="1100600"/>
          </a:xfrm>
        </p:grpSpPr>
        <p:pic>
          <p:nvPicPr>
            <p:cNvPr id="33" name="Google Shape;407;g2ee5238cbb8_0_85">
              <a:extLst>
                <a:ext uri="{FF2B5EF4-FFF2-40B4-BE49-F238E27FC236}">
                  <a16:creationId xmlns:a16="http://schemas.microsoft.com/office/drawing/2014/main" id="{3B33F536-D132-7391-A53A-F3C0265A656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4475" y="2297950"/>
              <a:ext cx="1005350" cy="11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408;g2ee5238cbb8_0_85">
              <a:extLst>
                <a:ext uri="{FF2B5EF4-FFF2-40B4-BE49-F238E27FC236}">
                  <a16:creationId xmlns:a16="http://schemas.microsoft.com/office/drawing/2014/main" id="{5DF531E4-40C1-2A13-520B-3B19B37A77C0}"/>
                </a:ext>
              </a:extLst>
            </p:cNvPr>
            <p:cNvSpPr txBox="1"/>
            <p:nvPr/>
          </p:nvSpPr>
          <p:spPr>
            <a:xfrm>
              <a:off x="5181250" y="2509276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NCIP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35" name="Google Shape;409;g2ee5238cbb8_0_85">
            <a:extLst>
              <a:ext uri="{FF2B5EF4-FFF2-40B4-BE49-F238E27FC236}">
                <a16:creationId xmlns:a16="http://schemas.microsoft.com/office/drawing/2014/main" id="{C83BA29A-2765-2F8F-C109-DBAE1EBB54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642" y="2440466"/>
            <a:ext cx="314900" cy="394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410;g2ee5238cbb8_0_85">
            <a:extLst>
              <a:ext uri="{FF2B5EF4-FFF2-40B4-BE49-F238E27FC236}">
                <a16:creationId xmlns:a16="http://schemas.microsoft.com/office/drawing/2014/main" id="{A173CD73-6414-B264-F8CB-70118F9AC85A}"/>
              </a:ext>
            </a:extLst>
          </p:cNvPr>
          <p:cNvGrpSpPr/>
          <p:nvPr/>
        </p:nvGrpSpPr>
        <p:grpSpPr>
          <a:xfrm>
            <a:off x="7592464" y="1197942"/>
            <a:ext cx="1359877" cy="828326"/>
            <a:chOff x="5181249" y="2297950"/>
            <a:chExt cx="1642613" cy="1100600"/>
          </a:xfrm>
        </p:grpSpPr>
        <p:pic>
          <p:nvPicPr>
            <p:cNvPr id="37" name="Google Shape;411;g2ee5238cbb8_0_85">
              <a:extLst>
                <a:ext uri="{FF2B5EF4-FFF2-40B4-BE49-F238E27FC236}">
                  <a16:creationId xmlns:a16="http://schemas.microsoft.com/office/drawing/2014/main" id="{674093F2-1A1C-704B-A720-AA6683EFF902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4475" y="2297950"/>
              <a:ext cx="1499387" cy="11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412;g2ee5238cbb8_0_85">
              <a:extLst>
                <a:ext uri="{FF2B5EF4-FFF2-40B4-BE49-F238E27FC236}">
                  <a16:creationId xmlns:a16="http://schemas.microsoft.com/office/drawing/2014/main" id="{8D588E93-E652-36CF-BE6D-546EF7E6C078}"/>
                </a:ext>
              </a:extLst>
            </p:cNvPr>
            <p:cNvSpPr txBox="1"/>
            <p:nvPr/>
          </p:nvSpPr>
          <p:spPr>
            <a:xfrm>
              <a:off x="5181249" y="2509276"/>
              <a:ext cx="1642613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2"/>
                  </a:solidFill>
                </a:rPr>
                <a:t>Workflow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  <p:pic>
        <p:nvPicPr>
          <p:cNvPr id="39" name="Google Shape;413;g2ee5238cbb8_0_85">
            <a:extLst>
              <a:ext uri="{FF2B5EF4-FFF2-40B4-BE49-F238E27FC236}">
                <a16:creationId xmlns:a16="http://schemas.microsoft.com/office/drawing/2014/main" id="{FE650E35-A241-78DC-6987-14EAB667D0A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3908" y="2440466"/>
            <a:ext cx="314900" cy="39478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14;g2ee5238cbb8_0_85">
            <a:extLst>
              <a:ext uri="{FF2B5EF4-FFF2-40B4-BE49-F238E27FC236}">
                <a16:creationId xmlns:a16="http://schemas.microsoft.com/office/drawing/2014/main" id="{FFEC8986-9803-D99D-69E5-2A36B29F2711}"/>
              </a:ext>
            </a:extLst>
          </p:cNvPr>
          <p:cNvSpPr txBox="1">
            <a:spLocks/>
          </p:cNvSpPr>
          <p:nvPr/>
        </p:nvSpPr>
        <p:spPr>
          <a:xfrm>
            <a:off x="799094" y="653349"/>
            <a:ext cx="7054101" cy="43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/>
              <a:t>CrossLink Design</a:t>
            </a:r>
          </a:p>
        </p:txBody>
      </p:sp>
    </p:spTree>
    <p:extLst>
      <p:ext uri="{BB962C8B-B14F-4D97-AF65-F5344CB8AC3E}">
        <p14:creationId xmlns:p14="http://schemas.microsoft.com/office/powerpoint/2010/main" val="37346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2ee5238cbb8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767" y="2850967"/>
            <a:ext cx="6820967" cy="153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300" y="4215327"/>
            <a:ext cx="507150" cy="69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g2ee5238cbb8_0_85"/>
          <p:cNvGrpSpPr/>
          <p:nvPr/>
        </p:nvGrpSpPr>
        <p:grpSpPr>
          <a:xfrm>
            <a:off x="6084680" y="4918759"/>
            <a:ext cx="1722357" cy="1364366"/>
            <a:chOff x="7108100" y="2297951"/>
            <a:chExt cx="1291800" cy="1023300"/>
          </a:xfrm>
        </p:grpSpPr>
        <p:pic>
          <p:nvPicPr>
            <p:cNvPr id="381" name="Google Shape;381;g2ee5238cbb8_0_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86625" y="2297951"/>
              <a:ext cx="93474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g2ee5238cbb8_0_85"/>
            <p:cNvSpPr txBox="1"/>
            <p:nvPr/>
          </p:nvSpPr>
          <p:spPr>
            <a:xfrm>
              <a:off x="7108100" y="2453939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Rota</a:t>
              </a:r>
              <a:endParaRPr sz="200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(index)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383" name="Google Shape;383;g2ee5238cbb8_0_85"/>
          <p:cNvGrpSpPr/>
          <p:nvPr/>
        </p:nvGrpSpPr>
        <p:grpSpPr>
          <a:xfrm>
            <a:off x="2513611" y="4974993"/>
            <a:ext cx="1722357" cy="1364366"/>
            <a:chOff x="4659050" y="3778526"/>
            <a:chExt cx="1291800" cy="1023300"/>
          </a:xfrm>
        </p:grpSpPr>
        <p:pic>
          <p:nvPicPr>
            <p:cNvPr id="384" name="Google Shape;384;g2ee5238cbb8_0_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7575" y="3778526"/>
              <a:ext cx="93474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g2ee5238cbb8_0_85"/>
            <p:cNvSpPr txBox="1"/>
            <p:nvPr/>
          </p:nvSpPr>
          <p:spPr>
            <a:xfrm>
              <a:off x="4659050" y="3934514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State</a:t>
              </a:r>
              <a:endParaRPr sz="2000">
                <a:solidFill>
                  <a:schemeClr val="dk2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engine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386" name="Google Shape;386;g2ee5238cbb8_0_85"/>
          <p:cNvGrpSpPr/>
          <p:nvPr/>
        </p:nvGrpSpPr>
        <p:grpSpPr>
          <a:xfrm>
            <a:off x="7933469" y="4919573"/>
            <a:ext cx="1722357" cy="1364366"/>
            <a:chOff x="6929575" y="3853476"/>
            <a:chExt cx="1291800" cy="1023300"/>
          </a:xfrm>
        </p:grpSpPr>
        <p:pic>
          <p:nvPicPr>
            <p:cNvPr id="387" name="Google Shape;387;g2ee5238cbb8_0_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08100" y="3853476"/>
              <a:ext cx="93474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g2ee5238cbb8_0_85"/>
            <p:cNvSpPr txBox="1"/>
            <p:nvPr/>
          </p:nvSpPr>
          <p:spPr>
            <a:xfrm>
              <a:off x="6929575" y="4009464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18626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sp>
        <p:nvSpPr>
          <p:cNvPr id="389" name="Google Shape;389;g2ee5238cbb8_0_85"/>
          <p:cNvSpPr txBox="1"/>
          <p:nvPr/>
        </p:nvSpPr>
        <p:spPr>
          <a:xfrm>
            <a:off x="4050600" y="3145767"/>
            <a:ext cx="37236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</a:rPr>
              <a:t>Message queue</a:t>
            </a:r>
            <a:endParaRPr sz="2000" b="1">
              <a:solidFill>
                <a:schemeClr val="dk2"/>
              </a:solidFill>
            </a:endParaRPr>
          </a:p>
        </p:txBody>
      </p:sp>
      <p:grpSp>
        <p:nvGrpSpPr>
          <p:cNvPr id="390" name="Google Shape;390;g2ee5238cbb8_0_85"/>
          <p:cNvGrpSpPr/>
          <p:nvPr/>
        </p:nvGrpSpPr>
        <p:grpSpPr>
          <a:xfrm>
            <a:off x="1744763" y="4140124"/>
            <a:ext cx="1112072" cy="1415897"/>
            <a:chOff x="3114675" y="2297950"/>
            <a:chExt cx="834075" cy="1061949"/>
          </a:xfrm>
        </p:grpSpPr>
        <p:pic>
          <p:nvPicPr>
            <p:cNvPr id="391" name="Google Shape;391;g2ee5238cbb8_0_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4675" y="2297950"/>
              <a:ext cx="83407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g2ee5238cbb8_0_85"/>
            <p:cNvSpPr txBox="1"/>
            <p:nvPr/>
          </p:nvSpPr>
          <p:spPr>
            <a:xfrm>
              <a:off x="3114713" y="2336600"/>
              <a:ext cx="834000" cy="10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State model (YAML)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393" name="Google Shape;393;g2ee5238cbb8_0_85"/>
          <p:cNvGrpSpPr/>
          <p:nvPr/>
        </p:nvGrpSpPr>
        <p:grpSpPr>
          <a:xfrm>
            <a:off x="1576196" y="5484690"/>
            <a:ext cx="1112072" cy="1415897"/>
            <a:chOff x="3114675" y="2297950"/>
            <a:chExt cx="834075" cy="1061949"/>
          </a:xfrm>
        </p:grpSpPr>
        <p:pic>
          <p:nvPicPr>
            <p:cNvPr id="394" name="Google Shape;394;g2ee5238cbb8_0_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4675" y="2297950"/>
              <a:ext cx="83407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g2ee5238cbb8_0_85"/>
            <p:cNvSpPr txBox="1"/>
            <p:nvPr/>
          </p:nvSpPr>
          <p:spPr>
            <a:xfrm>
              <a:off x="3114713" y="2336600"/>
              <a:ext cx="834000" cy="10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Req. (JSON)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396" name="Google Shape;396;g2ee5238cbb8_0_85"/>
          <p:cNvGrpSpPr/>
          <p:nvPr/>
        </p:nvGrpSpPr>
        <p:grpSpPr>
          <a:xfrm>
            <a:off x="2802144" y="878390"/>
            <a:ext cx="1722357" cy="1467430"/>
            <a:chOff x="5181250" y="2297950"/>
            <a:chExt cx="1291800" cy="1100600"/>
          </a:xfrm>
        </p:grpSpPr>
        <p:pic>
          <p:nvPicPr>
            <p:cNvPr id="397" name="Google Shape;397;g2ee5238cbb8_0_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4475" y="2297950"/>
              <a:ext cx="1005350" cy="11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2ee5238cbb8_0_85"/>
            <p:cNvSpPr txBox="1"/>
            <p:nvPr/>
          </p:nvSpPr>
          <p:spPr>
            <a:xfrm>
              <a:off x="5181250" y="2509276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Z39.50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399" name="Google Shape;399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462" y="4182111"/>
            <a:ext cx="507150" cy="6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1317" y="4182117"/>
            <a:ext cx="507150" cy="69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g2ee5238cbb8_0_85"/>
          <p:cNvGrpSpPr/>
          <p:nvPr/>
        </p:nvGrpSpPr>
        <p:grpSpPr>
          <a:xfrm>
            <a:off x="4299119" y="4979273"/>
            <a:ext cx="1722357" cy="1364366"/>
            <a:chOff x="6929575" y="3853476"/>
            <a:chExt cx="1291800" cy="1023300"/>
          </a:xfrm>
        </p:grpSpPr>
        <p:pic>
          <p:nvPicPr>
            <p:cNvPr id="402" name="Google Shape;402;g2ee5238cbb8_0_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08100" y="3853476"/>
              <a:ext cx="934745" cy="102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g2ee5238cbb8_0_85"/>
            <p:cNvSpPr txBox="1"/>
            <p:nvPr/>
          </p:nvSpPr>
          <p:spPr>
            <a:xfrm>
              <a:off x="6929575" y="4009464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Directory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404" name="Google Shape;404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929" y="4216822"/>
            <a:ext cx="507150" cy="6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917" y="2288167"/>
            <a:ext cx="507150" cy="69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g2ee5238cbb8_0_85"/>
          <p:cNvGrpSpPr/>
          <p:nvPr/>
        </p:nvGrpSpPr>
        <p:grpSpPr>
          <a:xfrm>
            <a:off x="4935744" y="878390"/>
            <a:ext cx="1722357" cy="1467430"/>
            <a:chOff x="5181250" y="2297950"/>
            <a:chExt cx="1291800" cy="1100600"/>
          </a:xfrm>
        </p:grpSpPr>
        <p:pic>
          <p:nvPicPr>
            <p:cNvPr id="407" name="Google Shape;407;g2ee5238cbb8_0_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4475" y="2297950"/>
              <a:ext cx="1005350" cy="11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g2ee5238cbb8_0_85"/>
            <p:cNvSpPr txBox="1"/>
            <p:nvPr/>
          </p:nvSpPr>
          <p:spPr>
            <a:xfrm>
              <a:off x="5181250" y="2509276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NCIP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409" name="Google Shape;409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517" y="2288167"/>
            <a:ext cx="507150" cy="69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g2ee5238cbb8_0_85"/>
          <p:cNvGrpSpPr/>
          <p:nvPr/>
        </p:nvGrpSpPr>
        <p:grpSpPr>
          <a:xfrm>
            <a:off x="7266011" y="878390"/>
            <a:ext cx="1722357" cy="1467430"/>
            <a:chOff x="5181250" y="2297950"/>
            <a:chExt cx="1291800" cy="1100600"/>
          </a:xfrm>
        </p:grpSpPr>
        <p:pic>
          <p:nvPicPr>
            <p:cNvPr id="411" name="Google Shape;411;g2ee5238cbb8_0_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4475" y="2297950"/>
              <a:ext cx="1005350" cy="11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g2ee5238cbb8_0_85"/>
            <p:cNvSpPr txBox="1"/>
            <p:nvPr/>
          </p:nvSpPr>
          <p:spPr>
            <a:xfrm>
              <a:off x="5181250" y="2509276"/>
              <a:ext cx="12918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</a:rPr>
                <a:t>Workflow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pic>
        <p:nvPicPr>
          <p:cNvPr id="413" name="Google Shape;413;g2ee5238cbb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783" y="2288167"/>
            <a:ext cx="507150" cy="69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ee5238cbb8_0_85"/>
          <p:cNvSpPr txBox="1">
            <a:spLocks noGrp="1"/>
          </p:cNvSpPr>
          <p:nvPr>
            <p:ph type="title" idx="4294967295"/>
          </p:nvPr>
        </p:nvSpPr>
        <p:spPr>
          <a:xfrm>
            <a:off x="415600" y="85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CrossLink Design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IDS Project</a:t>
            </a:r>
            <a:endParaRPr/>
          </a:p>
        </p:txBody>
      </p:sp>
      <p:sp>
        <p:nvSpPr>
          <p:cNvPr id="265" name="Google Shape;265;p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120 member resource sharing consortium</a:t>
            </a:r>
            <a:endParaRPr/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 primarily with ILLiad/Worldshare</a:t>
            </a:r>
            <a:endParaRPr/>
          </a:p>
          <a:p>
            <a:pPr marL="685800" lvl="1" indent="-1852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</a:pPr>
            <a:r>
              <a:rPr lang="en-US"/>
              <a:t>IDS Logic provides ILLiad automation</a:t>
            </a:r>
            <a:endParaRPr/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Also development for Alma</a:t>
            </a:r>
            <a:endParaRPr/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Monthly IDS Forums</a:t>
            </a:r>
            <a:endParaRPr/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Online Learning Institute</a:t>
            </a:r>
            <a:endParaRPr/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Annual Conference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ee0d27261f_0_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Possible synergies with ReShare</a:t>
            </a:r>
            <a:endParaRPr/>
          </a:p>
        </p:txBody>
      </p:sp>
      <p:sp>
        <p:nvSpPr>
          <p:cNvPr id="420" name="Google Shape;420;g2ee0d27261f_0_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070"/>
              <a:buNone/>
            </a:pPr>
            <a:r>
              <a:rPr lang="en-US"/>
              <a:t>Shared software components mean broader community and more sustainability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070"/>
              <a:buNone/>
            </a:pPr>
            <a:r>
              <a:rPr lang="en-US"/>
              <a:t>Shared vision of flexible, interoperable systems using ISO18626 with library leadership</a:t>
            </a:r>
            <a:br>
              <a:rPr lang="en-US"/>
            </a:br>
            <a:br>
              <a:rPr lang="en-US"/>
            </a:br>
            <a:r>
              <a:rPr lang="en-US"/>
              <a:t>Cross-consortial lending</a:t>
            </a:r>
            <a:br>
              <a:rPr lang="en-US"/>
            </a:br>
            <a:br>
              <a:rPr lang="en-US"/>
            </a:br>
            <a:r>
              <a:rPr lang="en-US"/>
              <a:t>ReShare as possible workflow tool for libraries without a native ISO18626 function in their LSP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426" name="Google Shape;426;p12"/>
          <p:cNvSpPr txBox="1">
            <a:spLocks noGrp="1"/>
          </p:cNvSpPr>
          <p:nvPr>
            <p:ph type="body" idx="1"/>
          </p:nvPr>
        </p:nvSpPr>
        <p:spPr>
          <a:xfrm>
            <a:off x="693490" y="2617476"/>
            <a:ext cx="108050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Discovery System Testing				Now until 12/15/2024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CrossLink Config Database Dev			Now until 8/15/2024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CrossLink ISO18626 Broker Dev			April until 1/1/2025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Iterative Dev of CrossLink Broker			November until 2/1/2025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Testing among libraries				February until 6/1/2025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IMLS Grant</a:t>
            </a:r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National Leadership Grants – Libraries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$232,817 to develop new resource sharing system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Awarded July 27</a:t>
            </a:r>
            <a:r>
              <a:rPr lang="en-US" baseline="30000"/>
              <a:t>th</a:t>
            </a:r>
            <a:r>
              <a:rPr lang="en-US"/>
              <a:t>, 2023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Completion, June,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Advisory Committee</a:t>
            </a:r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John Kiser, University of Pennsylvania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Lucy Harrison, GALILEO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Mallory Kasinec, Index Data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Mark Paris, Brandeis University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Mark Sullivan, IDS Project/SUNY Geneseo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Sebastian Hammer, Index Data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Sarah Shank, Ithaca College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Tim Jackson, SUNY OLIS</a:t>
            </a:r>
            <a:endParaRPr/>
          </a:p>
          <a:p>
            <a:pPr marL="228600" lvl="0" indent="-1752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Char char="•"/>
            </a:pPr>
            <a:r>
              <a:rPr lang="en-US"/>
              <a:t>Zack Lane, Columbia University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4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Vision of CrossLink</a:t>
            </a:r>
            <a:endParaRPr/>
          </a:p>
        </p:txBody>
      </p:sp>
      <p:sp>
        <p:nvSpPr>
          <p:cNvPr id="283" name="Google Shape;283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60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the efficiency and lower the cost of resource sharing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60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with the issue of reduced staffing at libraries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60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discovery and resource sharing more accessible to smaller libraries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60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interoperability between different systems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60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technology that will enable libraries to pursue consortial resource sharing while having flexibility to implement local library ILL workflows in the way that suits them best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60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the ISO18626 (ISO ILL standard) functionality which is increasingly becoming available in LSPs and resource sharing management systems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ISO 18626 in Current Systems</a:t>
            </a:r>
            <a:endParaRPr/>
          </a:p>
        </p:txBody>
      </p:sp>
      <p:sp>
        <p:nvSpPr>
          <p:cNvPr id="289" name="Google Shape;289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anually configured peer-to-peer relationships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annot by themselves support consortial borrowing at scale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Massive overhead in multiple systems to get any large scale resource sharing started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Firewall settings for peer to peer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libraries need to be configured at each location</a:t>
            </a:r>
            <a:endParaRPr/>
          </a:p>
          <a:p>
            <a:pPr marL="68580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Current Discovery Options</a:t>
            </a:r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WorldCat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Not all libraries are part of WorldCat due to cost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Consortial Union Catalog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High upkeep so many smaller organizations can’t maintain one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Expense for system, support, and potentially staffing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Individual Library Catalog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Does not help with access to external materials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critical infrastructure components </a:t>
            </a:r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shared index of holdings for the group of libraries wishing to share resources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directory of services and configuration data, to furnish access information and necessary parameters to guide the choice of, and access to, potential suppliers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broker – the business logic for handling requests between borrower and lender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Public Libraries</a:t>
            </a: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Small libraries without a systems person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Small budgets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No union catalog of other public libraries</a:t>
            </a: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/>
              <a:t>Some do not have an ILL solution and use ILL-l and regular email to send requests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143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Garamond</vt:lpstr>
      <vt:lpstr>Office Theme</vt:lpstr>
      <vt:lpstr>Organic</vt:lpstr>
      <vt:lpstr>Simple Light</vt:lpstr>
      <vt:lpstr>PowerPoint Presentation</vt:lpstr>
      <vt:lpstr>IDS Project</vt:lpstr>
      <vt:lpstr>IMLS Grant</vt:lpstr>
      <vt:lpstr>Advisory Committee</vt:lpstr>
      <vt:lpstr>Vision of CrossLink</vt:lpstr>
      <vt:lpstr>ISO 18626 in Current Systems</vt:lpstr>
      <vt:lpstr>Current Discovery Options</vt:lpstr>
      <vt:lpstr>Three critical infrastructure components </vt:lpstr>
      <vt:lpstr>Public Libraries</vt:lpstr>
      <vt:lpstr>Academic Libraries</vt:lpstr>
      <vt:lpstr>PowerPoint Presentation</vt:lpstr>
      <vt:lpstr>CrossLink Discovery</vt:lpstr>
      <vt:lpstr>PowerPoint Presentation</vt:lpstr>
      <vt:lpstr>CrossLink Brokering Module</vt:lpstr>
      <vt:lpstr>Request Flowchart</vt:lpstr>
      <vt:lpstr>Request Flowchart</vt:lpstr>
      <vt:lpstr>Software vision</vt:lpstr>
      <vt:lpstr>PowerPoint Presentation</vt:lpstr>
      <vt:lpstr>CrossLink Design</vt:lpstr>
      <vt:lpstr>Possible synergies with ReShare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Sullivan</dc:creator>
  <cp:lastModifiedBy>Mark Sullivan</cp:lastModifiedBy>
  <cp:revision>1</cp:revision>
  <dcterms:created xsi:type="dcterms:W3CDTF">2023-11-17T15:13:05Z</dcterms:created>
  <dcterms:modified xsi:type="dcterms:W3CDTF">2024-07-25T10:57:50Z</dcterms:modified>
</cp:coreProperties>
</file>